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143500" type="screen16x9"/>
  <p:notesSz cx="9144000" cy="5143500"/>
  <p:embeddedFontLst>
    <p:embeddedFont>
      <p:font typeface="Amatic SC" panose="00000500000000000000" pitchFamily="2" charset="-79"/>
      <p:regular r:id="rId54"/>
      <p:bold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Nunito" pitchFamily="2" charset="-52"/>
      <p:regular r:id="rId60"/>
      <p:bold r:id="rId61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BD12D6-A079-722C-22A9-1251F3D6E9A6}">
  <a:tblStyle styleId="{ABBD12D6-A079-722C-22A9-1251F3D6E9A6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userDrawn="1">
  <p:cSld name="TITLE">
    <p:bg>
      <p:bgPr>
        <a:solidFill>
          <a:srgbClr val="77478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 bwMode="auto"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11;p2"/>
          <p:cNvSpPr/>
          <p:nvPr/>
        </p:nvSpPr>
        <p:spPr bwMode="auto"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12;p2"/>
          <p:cNvSpPr/>
          <p:nvPr/>
        </p:nvSpPr>
        <p:spPr bwMode="auto"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3;p2"/>
          <p:cNvSpPr/>
          <p:nvPr/>
        </p:nvSpPr>
        <p:spPr bwMode="auto"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4;p2"/>
          <p:cNvSpPr/>
          <p:nvPr/>
        </p:nvSpPr>
        <p:spPr bwMode="auto"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5;p2"/>
          <p:cNvSpPr/>
          <p:nvPr/>
        </p:nvSpPr>
        <p:spPr bwMode="auto">
          <a:xfrm>
            <a:off x="3868218" y="487290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6;p2"/>
          <p:cNvSpPr/>
          <p:nvPr/>
        </p:nvSpPr>
        <p:spPr bwMode="auto"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7;p2"/>
          <p:cNvSpPr/>
          <p:nvPr/>
        </p:nvSpPr>
        <p:spPr bwMode="auto"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9;p2"/>
          <p:cNvSpPr/>
          <p:nvPr/>
        </p:nvSpPr>
        <p:spPr bwMode="auto">
          <a:xfrm rot="-871775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0;p2"/>
          <p:cNvSpPr/>
          <p:nvPr/>
        </p:nvSpPr>
        <p:spPr bwMode="auto"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1;p2"/>
          <p:cNvSpPr/>
          <p:nvPr/>
        </p:nvSpPr>
        <p:spPr bwMode="auto">
          <a:xfrm rot="1737742">
            <a:off x="7950210" y="3938411"/>
            <a:ext cx="211748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- Dark" userDrawn="1">
  <p:cSld name="BLANK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7" name="Google Shape;157;p12"/>
          <p:cNvSpPr/>
          <p:nvPr/>
        </p:nvSpPr>
        <p:spPr bwMode="auto"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8" name="Google Shape;158;p12"/>
          <p:cNvSpPr/>
          <p:nvPr/>
        </p:nvSpPr>
        <p:spPr bwMode="auto"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9" name="Google Shape;159;p12"/>
          <p:cNvSpPr/>
          <p:nvPr/>
        </p:nvSpPr>
        <p:spPr bwMode="auto"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0" name="Google Shape;160;p12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1" name="Google Shape;161;p12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2" name="Google Shape;162;p12"/>
          <p:cNvSpPr/>
          <p:nvPr/>
        </p:nvSpPr>
        <p:spPr bwMode="auto"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3" name="Google Shape;163;p12"/>
          <p:cNvSpPr/>
          <p:nvPr/>
        </p:nvSpPr>
        <p:spPr bwMode="auto"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4" name="Google Shape;164;p12"/>
          <p:cNvSpPr/>
          <p:nvPr/>
        </p:nvSpPr>
        <p:spPr bwMode="auto">
          <a:xfrm rot="5069524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Google Shape;165;p12"/>
          <p:cNvSpPr/>
          <p:nvPr/>
        </p:nvSpPr>
        <p:spPr bwMode="auto"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- Dark" preserve="1" userDrawn="1">
  <p:cSld name="1_Blank -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7" name="Google Shape;157;p12"/>
          <p:cNvSpPr/>
          <p:nvPr/>
        </p:nvSpPr>
        <p:spPr bwMode="auto"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8" name="Google Shape;158;p12"/>
          <p:cNvSpPr/>
          <p:nvPr/>
        </p:nvSpPr>
        <p:spPr bwMode="auto"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9" name="Google Shape;159;p12"/>
          <p:cNvSpPr/>
          <p:nvPr/>
        </p:nvSpPr>
        <p:spPr bwMode="auto"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0" name="Google Shape;160;p12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1" name="Google Shape;161;p12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2" name="Google Shape;162;p12"/>
          <p:cNvSpPr/>
          <p:nvPr/>
        </p:nvSpPr>
        <p:spPr bwMode="auto"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3" name="Google Shape;163;p12"/>
          <p:cNvSpPr/>
          <p:nvPr/>
        </p:nvSpPr>
        <p:spPr bwMode="auto"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4" name="Google Shape;164;p12"/>
          <p:cNvSpPr/>
          <p:nvPr/>
        </p:nvSpPr>
        <p:spPr bwMode="auto">
          <a:xfrm rot="5069524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Google Shape;165;p12"/>
          <p:cNvSpPr/>
          <p:nvPr/>
        </p:nvSpPr>
        <p:spPr bwMode="auto"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- Half" userDrawn="1">
  <p:cSld name="BLANK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 bwMode="auto">
          <a:xfrm rot="-1760302">
            <a:off x="4588400" y="637135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 bwMode="auto"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 bwMode="auto"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 bwMode="auto"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 bwMode="auto"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 bwMode="auto"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 bwMode="auto"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 bwMode="auto"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6" name="Google Shape;176;p13"/>
          <p:cNvSpPr/>
          <p:nvPr/>
        </p:nvSpPr>
        <p:spPr bwMode="auto"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userDrawn="1">
  <p:cSld name="TITL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 bwMode="auto">
          <a:xfrm rot="-898860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6;p3"/>
          <p:cNvSpPr/>
          <p:nvPr/>
        </p:nvSpPr>
        <p:spPr bwMode="auto"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27;p3"/>
          <p:cNvSpPr/>
          <p:nvPr/>
        </p:nvSpPr>
        <p:spPr bwMode="auto"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28;p3"/>
          <p:cNvSpPr/>
          <p:nvPr/>
        </p:nvSpPr>
        <p:spPr bwMode="auto"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29;p3"/>
          <p:cNvSpPr/>
          <p:nvPr/>
        </p:nvSpPr>
        <p:spPr bwMode="auto"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30;p3"/>
          <p:cNvSpPr/>
          <p:nvPr/>
        </p:nvSpPr>
        <p:spPr bwMode="auto"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31;p3"/>
          <p:cNvSpPr/>
          <p:nvPr/>
        </p:nvSpPr>
        <p:spPr bwMode="auto"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32;p3"/>
          <p:cNvSpPr/>
          <p:nvPr/>
        </p:nvSpPr>
        <p:spPr bwMode="auto"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33;p3"/>
          <p:cNvSpPr/>
          <p:nvPr/>
        </p:nvSpPr>
        <p:spPr bwMode="auto"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34;p3"/>
          <p:cNvSpPr/>
          <p:nvPr/>
        </p:nvSpPr>
        <p:spPr bwMode="auto"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35;p3"/>
          <p:cNvSpPr/>
          <p:nvPr/>
        </p:nvSpPr>
        <p:spPr bwMode="auto"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TITLE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 bwMode="auto"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38;p4"/>
          <p:cNvSpPr/>
          <p:nvPr/>
        </p:nvSpPr>
        <p:spPr bwMode="auto"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39;p4"/>
          <p:cNvSpPr/>
          <p:nvPr/>
        </p:nvSpPr>
        <p:spPr bwMode="auto"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 bwMode="auto"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 bwMode="auto"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 bwMode="auto"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 bwMode="auto"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 bwMode="auto"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 bwMode="auto"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 bwMode="auto">
          <a:xfrm rot="-10653455">
            <a:off x="308904" y="3412014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9" name="Google Shape;49;p4"/>
          <p:cNvSpPr/>
          <p:nvPr/>
        </p:nvSpPr>
        <p:spPr bwMode="auto"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" name="Google Shape;50;p4"/>
          <p:cNvSpPr/>
          <p:nvPr/>
        </p:nvSpPr>
        <p:spPr bwMode="auto"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" name="Google Shape;51;p4"/>
          <p:cNvSpPr/>
          <p:nvPr/>
        </p:nvSpPr>
        <p:spPr bwMode="auto"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" name="Google Shape;52;p4"/>
          <p:cNvSpPr/>
          <p:nvPr/>
        </p:nvSpPr>
        <p:spPr bwMode="auto"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3" name="Google Shape;53;p4"/>
          <p:cNvSpPr/>
          <p:nvPr/>
        </p:nvSpPr>
        <p:spPr bwMode="auto"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6" name="Google Shape;56;p5"/>
          <p:cNvSpPr/>
          <p:nvPr/>
        </p:nvSpPr>
        <p:spPr bwMode="auto"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7" name="Google Shape;57;p5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1" name="Google Shape;61;p5"/>
          <p:cNvSpPr/>
          <p:nvPr/>
        </p:nvSpPr>
        <p:spPr bwMode="auto"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2" name="Google Shape;62;p5"/>
          <p:cNvSpPr/>
          <p:nvPr/>
        </p:nvSpPr>
        <p:spPr bwMode="auto"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3" name="Google Shape;63;p5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4" name="Google Shape;64;p5"/>
          <p:cNvSpPr/>
          <p:nvPr/>
        </p:nvSpPr>
        <p:spPr bwMode="auto">
          <a:xfrm>
            <a:off x="244743" y="4094360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5" name="Google Shape;65;p5"/>
          <p:cNvSpPr/>
          <p:nvPr/>
        </p:nvSpPr>
        <p:spPr bwMode="auto"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6" name="Google Shape;66;p5"/>
          <p:cNvSpPr/>
          <p:nvPr/>
        </p:nvSpPr>
        <p:spPr bwMode="auto"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7" name="Google Shape;67;p5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 half" userDrawn="1">
  <p:cSld name="TITLE_AND_BODY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0" name="Google Shape;70;p6"/>
          <p:cNvSpPr/>
          <p:nvPr/>
        </p:nvSpPr>
        <p:spPr bwMode="auto"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" name="Google Shape;71;p6"/>
          <p:cNvSpPr/>
          <p:nvPr/>
        </p:nvSpPr>
        <p:spPr bwMode="auto"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 bwMode="auto"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6" name="Google Shape;76;p6"/>
          <p:cNvSpPr/>
          <p:nvPr/>
        </p:nvSpPr>
        <p:spPr bwMode="auto"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7" name="Google Shape;77;p6"/>
          <p:cNvSpPr/>
          <p:nvPr/>
        </p:nvSpPr>
        <p:spPr bwMode="auto"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8" name="Google Shape;78;p6"/>
          <p:cNvSpPr/>
          <p:nvPr/>
        </p:nvSpPr>
        <p:spPr bwMode="auto">
          <a:xfrm rot="5130762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9" name="Google Shape;79;p6"/>
          <p:cNvSpPr/>
          <p:nvPr/>
        </p:nvSpPr>
        <p:spPr bwMode="auto"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0" name="Google Shape;80;p6"/>
          <p:cNvSpPr/>
          <p:nvPr/>
        </p:nvSpPr>
        <p:spPr bwMode="auto"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1" name="Google Shape;81;p6"/>
          <p:cNvSpPr/>
          <p:nvPr/>
        </p:nvSpPr>
        <p:spPr bwMode="auto"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4" name="Google Shape;84;p7"/>
          <p:cNvSpPr/>
          <p:nvPr/>
        </p:nvSpPr>
        <p:spPr bwMode="auto"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5" name="Google Shape;85;p7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0" name="Google Shape;90;p7"/>
          <p:cNvSpPr/>
          <p:nvPr/>
        </p:nvSpPr>
        <p:spPr bwMode="auto"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1" name="Google Shape;91;p7"/>
          <p:cNvSpPr/>
          <p:nvPr/>
        </p:nvSpPr>
        <p:spPr bwMode="auto"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2" name="Google Shape;92;p7"/>
          <p:cNvSpPr/>
          <p:nvPr/>
        </p:nvSpPr>
        <p:spPr bwMode="auto"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3" name="Google Shape;93;p7"/>
          <p:cNvSpPr/>
          <p:nvPr/>
        </p:nvSpPr>
        <p:spPr bwMode="auto"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4" name="Google Shape;94;p7"/>
          <p:cNvSpPr/>
          <p:nvPr/>
        </p:nvSpPr>
        <p:spPr bwMode="auto"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5" name="Google Shape;95;p7"/>
          <p:cNvSpPr/>
          <p:nvPr/>
        </p:nvSpPr>
        <p:spPr bwMode="auto"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6" name="Google Shape;96;p7"/>
          <p:cNvSpPr/>
          <p:nvPr/>
        </p:nvSpPr>
        <p:spPr bwMode="auto"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6" name="Google Shape;116;p9"/>
          <p:cNvSpPr/>
          <p:nvPr userDrawn="1"/>
        </p:nvSpPr>
        <p:spPr bwMode="auto"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7" name="Google Shape;117;p9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Google Shape;120;p9"/>
          <p:cNvSpPr/>
          <p:nvPr/>
        </p:nvSpPr>
        <p:spPr bwMode="auto"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1" name="Google Shape;121;p9"/>
          <p:cNvSpPr/>
          <p:nvPr/>
        </p:nvSpPr>
        <p:spPr bwMode="auto"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2" name="Google Shape;122;p9"/>
          <p:cNvSpPr/>
          <p:nvPr/>
        </p:nvSpPr>
        <p:spPr bwMode="auto"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3" name="Google Shape;123;p9"/>
          <p:cNvSpPr/>
          <p:nvPr/>
        </p:nvSpPr>
        <p:spPr bwMode="auto"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4" name="Google Shape;124;p9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5" name="Google Shape;125;p9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6" name="Google Shape;126;p9"/>
          <p:cNvSpPr/>
          <p:nvPr/>
        </p:nvSpPr>
        <p:spPr bwMode="auto">
          <a:xfrm>
            <a:off x="244743" y="4094360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7" name="Google Shape;127;p9"/>
          <p:cNvSpPr/>
          <p:nvPr/>
        </p:nvSpPr>
        <p:spPr bwMode="auto"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8" name="Google Shape;128;p9"/>
          <p:cNvSpPr/>
          <p:nvPr/>
        </p:nvSpPr>
        <p:spPr bwMode="auto"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1" name="Google Shape;131;p10"/>
          <p:cNvSpPr/>
          <p:nvPr/>
        </p:nvSpPr>
        <p:spPr bwMode="auto"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2" name="Google Shape;132;p10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5" name="Google Shape;135;p10"/>
          <p:cNvSpPr/>
          <p:nvPr/>
        </p:nvSpPr>
        <p:spPr bwMode="auto"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6" name="Google Shape;136;p10"/>
          <p:cNvSpPr/>
          <p:nvPr/>
        </p:nvSpPr>
        <p:spPr bwMode="auto"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7" name="Google Shape;137;p10"/>
          <p:cNvSpPr/>
          <p:nvPr/>
        </p:nvSpPr>
        <p:spPr bwMode="auto"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8" name="Google Shape;138;p10"/>
          <p:cNvSpPr/>
          <p:nvPr/>
        </p:nvSpPr>
        <p:spPr bwMode="auto"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9" name="Google Shape;139;p10"/>
          <p:cNvSpPr/>
          <p:nvPr/>
        </p:nvSpPr>
        <p:spPr bwMode="auto"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0" name="Google Shape;140;p10"/>
          <p:cNvSpPr/>
          <p:nvPr/>
        </p:nvSpPr>
        <p:spPr bwMode="auto"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1" name="Google Shape;141;p10"/>
          <p:cNvSpPr/>
          <p:nvPr/>
        </p:nvSpPr>
        <p:spPr bwMode="auto"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- Light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5" name="Google Shape;145;p11"/>
          <p:cNvSpPr/>
          <p:nvPr/>
        </p:nvSpPr>
        <p:spPr bwMode="auto"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6" name="Google Shape;146;p11"/>
          <p:cNvSpPr/>
          <p:nvPr/>
        </p:nvSpPr>
        <p:spPr bwMode="auto"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7" name="Google Shape;147;p11"/>
          <p:cNvSpPr/>
          <p:nvPr/>
        </p:nvSpPr>
        <p:spPr bwMode="auto"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8" name="Google Shape;148;p11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9" name="Google Shape;149;p11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0" name="Google Shape;150;p11"/>
          <p:cNvSpPr/>
          <p:nvPr/>
        </p:nvSpPr>
        <p:spPr bwMode="auto"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1" name="Google Shape;151;p11"/>
          <p:cNvSpPr/>
          <p:nvPr/>
        </p:nvSpPr>
        <p:spPr bwMode="auto"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2" name="Google Shape;152;p11"/>
          <p:cNvSpPr/>
          <p:nvPr/>
        </p:nvSpPr>
        <p:spPr bwMode="auto">
          <a:xfrm rot="5069524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3" name="Google Shape;153;p11"/>
          <p:cNvSpPr/>
          <p:nvPr/>
        </p:nvSpPr>
        <p:spPr bwMode="auto"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lvl="1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lvl="2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lvl="3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lvl="4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lvl="5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lvl="6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lvl="7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lvl="8" indent="-3683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1pPr>
            <a:lvl2pPr lvl="1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2pPr>
            <a:lvl3pPr lvl="2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3pPr>
            <a:lvl4pPr lvl="3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4pPr>
            <a:lvl5pPr lvl="4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5pPr>
            <a:lvl6pPr lvl="5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6pPr>
            <a:lvl7pPr lvl="6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7pPr>
            <a:lvl8pPr lvl="7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8pPr>
            <a:lvl9pPr lvl="8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 idx="4294967295"/>
          </p:nvPr>
        </p:nvSpPr>
        <p:spPr bwMode="auto">
          <a:xfrm>
            <a:off x="1863568" y="1657652"/>
            <a:ext cx="5594481" cy="1828193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600" dirty="0">
                <a:solidFill>
                  <a:srgbClr val="2B3341"/>
                </a:solidFill>
              </a:rPr>
              <a:t>Интеллектуальная игра</a:t>
            </a:r>
            <a:br>
              <a:rPr lang="en-US" sz="6600" dirty="0">
                <a:solidFill>
                  <a:srgbClr val="2B3341"/>
                </a:solidFill>
              </a:rPr>
            </a:br>
            <a:r>
              <a:rPr lang="ru-RU" sz="6600" dirty="0">
                <a:solidFill>
                  <a:srgbClr val="2B3341"/>
                </a:solidFill>
              </a:rPr>
              <a:t>«Умный, еще умнее»</a:t>
            </a:r>
            <a:endParaRPr sz="6600" dirty="0">
              <a:solidFill>
                <a:srgbClr val="2B334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52115" y="1605776"/>
            <a:ext cx="6935936" cy="2775857"/>
          </a:xfrm>
          <a:prstGeom prst="rect">
            <a:avLst/>
          </a:prstGeom>
        </p:spPr>
        <p:txBody>
          <a:bodyPr spcFirstLastPara="1" wrap="none" lIns="0" tIns="0" rIns="0" bIns="0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Известный русский математик, годы жизни 1792-1856;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профессор, член Ганноверской академии наук.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Читал лекции в Казанском университете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 небесной механике и теории чисел. </a:t>
            </a:r>
            <a:endParaRPr/>
          </a:p>
          <a:p>
            <a:pPr marL="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Автор теории «воображаемой геометрии».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По мнению ученых-современников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считался (и не без основания) автором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«звездной геометрии»...</a:t>
            </a:r>
            <a:endParaRPr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4" y="851099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Лобачевский </a:t>
            </a:r>
            <a:br>
              <a:rPr lang="ru-RU"/>
            </a:br>
            <a:r>
              <a:rPr lang="ru-RU"/>
              <a:t>Николай Иванович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4718557" y="1327049"/>
            <a:ext cx="4252767" cy="2769989"/>
          </a:xfrm>
        </p:spPr>
        <p:txBody>
          <a:bodyPr wrap="none">
            <a:spAutoFit/>
          </a:bodyPr>
          <a:lstStyle/>
          <a:p>
            <a:pPr marL="8890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Русский математик,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один из создателей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неевклидовой геометрии, деятель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университетского образования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 народного просвещения.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Известный, английский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математик Уильям Клиффор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назвал Лобачевского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«Коперником геометрии».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11266" name="Picture 2" descr="Лобачевский, Николай Иванович — Википедия"/>
          <p:cNvPicPr>
            <a:picLocks noChangeAspect="1" noChangeArrowheads="1"/>
          </p:cNvPicPr>
          <p:nvPr/>
        </p:nvPicPr>
        <p:blipFill>
          <a:blip r:embed="rId2"/>
          <a:srcRect b="14022"/>
          <a:stretch/>
        </p:blipFill>
        <p:spPr bwMode="auto">
          <a:xfrm>
            <a:off x="1195720" y="1802999"/>
            <a:ext cx="2254707" cy="2582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52111" y="1259951"/>
            <a:ext cx="7548541" cy="3429144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Сын рыбака, страстно мечтавший покорить вершины знаний.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Преодолев все трудности и жизненные преграды,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он осуществил свои юношеские мечты. В конце своей жизни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был избран в почетные члены Стокгольмской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и Болонской академий. </a:t>
            </a:r>
            <a:endParaRPr/>
          </a:p>
          <a:p>
            <a:pPr marL="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Его заслуги перед Отечеством велики: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совершил ряд важных открытий в области химии,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физики, астрономии; значительно реформировал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систему русского языка, заложив основы развития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современного стихосложения; отстаивал права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низших сословий на образование... </a:t>
            </a:r>
            <a:endParaRPr sz="19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08316" y="734027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Ломоносов </a:t>
            </a:r>
            <a:br>
              <a:rPr lang="ru-RU"/>
            </a:br>
            <a:r>
              <a:rPr lang="ru-RU"/>
              <a:t>Михаил Васильевич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7" name="Текст 2"/>
          <p:cNvSpPr txBox="1"/>
          <p:nvPr/>
        </p:nvSpPr>
        <p:spPr bwMode="auto">
          <a:xfrm>
            <a:off x="4684206" y="734027"/>
            <a:ext cx="4405052" cy="390106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10160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Первый крупный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русский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учёный-естествоиспытатель.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Яркий пример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«универсального человека»: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энциклопедист, физик и химик.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Его молекулярно-кинетическая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теория тепла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во многом предвосхитила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современное представление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о строении материи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и многие фундаментальные законы,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в числе которых одно из начал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термодинамики.</a:t>
            </a:r>
            <a:endParaRPr lang="ru-RU" sz="195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Ломоносов, Михаил Васильевич — Википедия"/>
          <p:cNvPicPr>
            <a:picLocks noChangeAspect="1" noChangeArrowheads="1"/>
          </p:cNvPicPr>
          <p:nvPr/>
        </p:nvPicPr>
        <p:blipFill>
          <a:blip r:embed="rId2"/>
          <a:srcRect l="5753" t="1589" r="4334" b="6649"/>
          <a:stretch/>
        </p:blipFill>
        <p:spPr bwMode="auto">
          <a:xfrm>
            <a:off x="1341600" y="1685926"/>
            <a:ext cx="2012832" cy="2751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52115" y="1426029"/>
            <a:ext cx="7399462" cy="2410916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Знаменитый русский ученый-ботаник. Провел исследование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роли хлорофилла в процессе усвоения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растениями углекислого газа. </a:t>
            </a:r>
          </a:p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Сочувствовал революционно настроенному студенчеству,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за что царское правительство лишило его кафедры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 Петровской сельскохозяйственной академии,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носящей сегодня его имя... </a:t>
            </a:r>
            <a:endParaRPr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003118" y="922413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Тимирязев Климент Аркадьевич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6" name="Текст 2"/>
          <p:cNvSpPr txBox="1"/>
          <p:nvPr/>
        </p:nvSpPr>
        <p:spPr bwMode="auto">
          <a:xfrm>
            <a:off x="4685322" y="1190137"/>
            <a:ext cx="4397829" cy="268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10160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Русский естествоиспытатель, специалист по физиологии растений, крупный исследователь фотосинтеза, один из первых</a:t>
            </a:r>
            <a:endParaRPr/>
          </a:p>
          <a:p>
            <a:pPr marL="10160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в России пропагандистов идей Дарвина об эволюции, популяризатор и историк науки, заслуженный профессор Московского университета.</a:t>
            </a:r>
          </a:p>
        </p:txBody>
      </p:sp>
      <p:pic>
        <p:nvPicPr>
          <p:cNvPr id="2050" name="Picture 2" descr="Климент Тимирязев (3 июня 1843 - 28 апреля 1920) , русский  естествоиспытатель, один из основателей русской школы физиологии растений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8679" y="2005462"/>
            <a:ext cx="2923839" cy="2180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 bwMode="auto">
          <a:xfrm>
            <a:off x="3737802" y="3833383"/>
            <a:ext cx="1695977" cy="436017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2000" b="1"/>
              <a:t>Русский язык</a:t>
            </a:r>
            <a:endParaRPr sz="2000" b="1"/>
          </a:p>
        </p:txBody>
      </p: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 bwMode="auto">
          <a:xfrm>
            <a:off x="3749824" y="2952633"/>
            <a:ext cx="1671932" cy="830997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>
                <a:solidFill>
                  <a:schemeClr val="accent1"/>
                </a:solidFill>
              </a:rPr>
              <a:t>2 раунд</a:t>
            </a:r>
            <a:endParaRPr sz="6000">
              <a:solidFill>
                <a:schemeClr val="accent1"/>
              </a:solidFill>
            </a:endParaRPr>
          </a:p>
        </p:txBody>
      </p:sp>
      <p:grpSp>
        <p:nvGrpSpPr>
          <p:cNvPr id="201" name="Google Shape;201;p17"/>
          <p:cNvGrpSpPr/>
          <p:nvPr/>
        </p:nvGrpSpPr>
        <p:grpSpPr bwMode="auto">
          <a:xfrm>
            <a:off x="3317257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 bwMode="auto"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 bwMode="auto"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 bwMode="auto"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 bwMode="auto"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 bwMode="auto"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4" name="Google Shape;702;p48"/>
          <p:cNvSpPr/>
          <p:nvPr/>
        </p:nvSpPr>
        <p:spPr bwMode="auto">
          <a:xfrm>
            <a:off x="3288692" y="584066"/>
            <a:ext cx="2566617" cy="24103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00">
              <a:solidFill>
                <a:schemeClr val="lt1"/>
              </a:solidFill>
              <a:latin typeface="Nunito"/>
              <a:ea typeface="Nunito"/>
              <a:cs typeface="Nunito"/>
            </a:endParaRPr>
          </a:p>
        </p:txBody>
      </p:sp>
      <p:pic>
        <p:nvPicPr>
          <p:cNvPr id="2050" name="Picture 2" descr="Русский язык и культура речи — Открытый Политех"/>
          <p:cNvPicPr>
            <a:picLocks noChangeAspect="1" noChangeArrowheads="1"/>
          </p:cNvPicPr>
          <p:nvPr/>
        </p:nvPicPr>
        <p:blipFill>
          <a:blip r:embed="rId2"/>
          <a:srcRect l="13749" r="13989"/>
          <a:stretch/>
        </p:blipFill>
        <p:spPr bwMode="auto">
          <a:xfrm>
            <a:off x="3701143" y="584066"/>
            <a:ext cx="1741714" cy="2410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 idx="4294967295"/>
          </p:nvPr>
        </p:nvSpPr>
        <p:spPr bwMode="auto">
          <a:xfrm>
            <a:off x="2263356" y="1213078"/>
            <a:ext cx="5672329" cy="7670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defRPr/>
            </a:pPr>
            <a:r>
              <a:rPr lang="ru-RU" sz="3000">
                <a:solidFill>
                  <a:schemeClr val="accent6">
                    <a:lumMod val="50000"/>
                  </a:schemeClr>
                </a:solidFill>
              </a:rPr>
              <a:t>Прочитайте слова, потом произнесите звуки в обратном порядке, чтобы получить:</a:t>
            </a:r>
            <a:endParaRPr sz="3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4294967295"/>
          </p:nvPr>
        </p:nvSpPr>
        <p:spPr bwMode="auto">
          <a:xfrm>
            <a:off x="2157433" y="2251326"/>
            <a:ext cx="4756110" cy="1692771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из слова лен – цифру 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из слова лей – название дерева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из слова лоб – название настила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из слова люк – большой мешок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из слова ток – домашнее животное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 bwMode="auto"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200" b="1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1</a:t>
            </a:r>
            <a:r>
              <a:rPr lang="ru-RU" sz="3200" b="1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 команда</a:t>
            </a:r>
            <a:endParaRPr sz="3200" b="1">
              <a:solidFill>
                <a:schemeClr val="dk1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760562" y="4737752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Amatic SC"/>
                <a:cs typeface="Amatic SC"/>
              </a:rPr>
              <a:t>17</a:t>
            </a:r>
            <a:endParaRPr/>
          </a:p>
        </p:txBody>
      </p:sp>
      <p:sp>
        <p:nvSpPr>
          <p:cNvPr id="6" name="Google Shape;162;p12"/>
          <p:cNvSpPr/>
          <p:nvPr/>
        </p:nvSpPr>
        <p:spPr bwMode="auto">
          <a:xfrm>
            <a:off x="1968209" y="232771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162;p12"/>
          <p:cNvSpPr/>
          <p:nvPr/>
        </p:nvSpPr>
        <p:spPr bwMode="auto">
          <a:xfrm>
            <a:off x="1968209" y="267532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1973630" y="302294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1968209" y="3367296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62;p12"/>
          <p:cNvSpPr/>
          <p:nvPr/>
        </p:nvSpPr>
        <p:spPr bwMode="auto">
          <a:xfrm>
            <a:off x="1968209" y="369394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 idx="4294967295"/>
          </p:nvPr>
        </p:nvSpPr>
        <p:spPr bwMode="auto">
          <a:xfrm>
            <a:off x="2263356" y="1213078"/>
            <a:ext cx="5672329" cy="7670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defRPr/>
            </a:pPr>
            <a:r>
              <a:rPr lang="ru-RU" sz="3000">
                <a:solidFill>
                  <a:schemeClr val="accent6">
                    <a:lumMod val="50000"/>
                  </a:schemeClr>
                </a:solidFill>
              </a:rPr>
              <a:t>Прочитайте слова, потом произнесите звуки в обратном порядке, чтобы получить:</a:t>
            </a:r>
            <a:endParaRPr sz="3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4294967295"/>
          </p:nvPr>
        </p:nvSpPr>
        <p:spPr bwMode="auto">
          <a:xfrm>
            <a:off x="1653756" y="2152798"/>
            <a:ext cx="6400791" cy="1538883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слова шел – неправду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слова шей – просьбу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слова куб – связку, охапку чего-либо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слова тол – прибор для измерения глубины моря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слова лед – материал для крыши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 bwMode="auto"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2 команда</a:t>
            </a:r>
            <a:endParaRPr sz="3200" b="1">
              <a:solidFill>
                <a:schemeClr val="dk1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18</a:t>
            </a:r>
            <a:endParaRPr lang="en">
              <a:latin typeface="Amatic SC"/>
              <a:cs typeface="Amatic SC"/>
            </a:endParaRPr>
          </a:p>
        </p:txBody>
      </p:sp>
      <p:sp>
        <p:nvSpPr>
          <p:cNvPr id="7" name="Google Shape;162;p12"/>
          <p:cNvSpPr/>
          <p:nvPr/>
        </p:nvSpPr>
        <p:spPr bwMode="auto">
          <a:xfrm>
            <a:off x="1456241" y="221121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1456241" y="2517898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1475291" y="2821362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62;p12"/>
          <p:cNvSpPr/>
          <p:nvPr/>
        </p:nvSpPr>
        <p:spPr bwMode="auto">
          <a:xfrm>
            <a:off x="1472846" y="3125133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162;p12"/>
          <p:cNvSpPr/>
          <p:nvPr/>
        </p:nvSpPr>
        <p:spPr bwMode="auto">
          <a:xfrm>
            <a:off x="1475163" y="3430858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Правильные ответы</a:t>
            </a:r>
            <a:endParaRPr sz="360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4294967295"/>
          </p:nvPr>
        </p:nvSpPr>
        <p:spPr bwMode="auto">
          <a:xfrm>
            <a:off x="2102575" y="1933045"/>
            <a:ext cx="787075" cy="1846659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ноль</a:t>
            </a: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ель</a:t>
            </a: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пол</a:t>
            </a: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куль</a:t>
            </a: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кот </a:t>
            </a:r>
            <a:endParaRPr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28" name="Google Shape;228;p20"/>
          <p:cNvSpPr/>
          <p:nvPr/>
        </p:nvSpPr>
        <p:spPr bwMode="auto"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26;p20"/>
          <p:cNvSpPr txBox="1"/>
          <p:nvPr/>
        </p:nvSpPr>
        <p:spPr bwMode="auto">
          <a:xfrm>
            <a:off x="5807529" y="1932897"/>
            <a:ext cx="84798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683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ложь</a:t>
            </a: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ешь</a:t>
            </a: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пук</a:t>
            </a: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лот</a:t>
            </a: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толь </a:t>
            </a:r>
          </a:p>
        </p:txBody>
      </p:sp>
      <p:sp>
        <p:nvSpPr>
          <p:cNvPr id="7" name="Google Shape;162;p12"/>
          <p:cNvSpPr/>
          <p:nvPr/>
        </p:nvSpPr>
        <p:spPr bwMode="auto">
          <a:xfrm>
            <a:off x="1890984" y="1960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1890984" y="2341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1890984" y="2722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62;p12"/>
          <p:cNvSpPr/>
          <p:nvPr/>
        </p:nvSpPr>
        <p:spPr bwMode="auto">
          <a:xfrm>
            <a:off x="1890984" y="3103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162;p12"/>
          <p:cNvSpPr/>
          <p:nvPr/>
        </p:nvSpPr>
        <p:spPr bwMode="auto">
          <a:xfrm>
            <a:off x="1890984" y="3457110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654688" y="1364138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lvl="0" algn="ctr">
              <a:buClr>
                <a:schemeClr val="accent1"/>
              </a:buClr>
              <a:buSzPts val="2200"/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  <a:ea typeface="Nunito"/>
                <a:cs typeface="Nunito"/>
              </a:rPr>
              <a:t>1 команда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91541" y="1364137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0" algn="ctr">
              <a:buClr>
                <a:schemeClr val="accent1"/>
              </a:buClr>
              <a:buSzPts val="2200"/>
              <a:buFont typeface="Arial"/>
              <a:buNone/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  <a:ea typeface="Nunito"/>
                <a:cs typeface="Nunito"/>
              </a:rPr>
              <a:t>2 команда</a:t>
            </a:r>
            <a:endParaRPr/>
          </a:p>
        </p:txBody>
      </p:sp>
      <p:sp>
        <p:nvSpPr>
          <p:cNvPr id="14" name="Google Shape;162;p12"/>
          <p:cNvSpPr/>
          <p:nvPr/>
        </p:nvSpPr>
        <p:spPr bwMode="auto">
          <a:xfrm>
            <a:off x="5595938" y="1953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62;p12"/>
          <p:cNvSpPr/>
          <p:nvPr/>
        </p:nvSpPr>
        <p:spPr bwMode="auto">
          <a:xfrm>
            <a:off x="5595938" y="2334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62;p12"/>
          <p:cNvSpPr/>
          <p:nvPr/>
        </p:nvSpPr>
        <p:spPr bwMode="auto">
          <a:xfrm>
            <a:off x="5595938" y="2715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62;p12"/>
          <p:cNvSpPr/>
          <p:nvPr/>
        </p:nvSpPr>
        <p:spPr bwMode="auto">
          <a:xfrm>
            <a:off x="5595938" y="3096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162;p12"/>
          <p:cNvSpPr/>
          <p:nvPr/>
        </p:nvSpPr>
        <p:spPr bwMode="auto">
          <a:xfrm>
            <a:off x="5595938" y="3450341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 idx="4294967295"/>
          </p:nvPr>
        </p:nvSpPr>
        <p:spPr bwMode="auto">
          <a:xfrm>
            <a:off x="840508" y="586577"/>
            <a:ext cx="4227119" cy="609398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/>
              <a:t>Игра состоит из 6 раундов</a:t>
            </a:r>
            <a:endParaRPr sz="440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4294967295"/>
          </p:nvPr>
        </p:nvSpPr>
        <p:spPr bwMode="auto">
          <a:xfrm>
            <a:off x="1188175" y="1506350"/>
            <a:ext cx="5833328" cy="2215991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Что за наука и кто научный деятель?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Русский язык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Математика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История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География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Физическая культура</a:t>
            </a:r>
            <a:endParaRPr lang="ru-RU" sz="4000">
              <a:solidFill>
                <a:srgbClr val="2B3341"/>
              </a:solidFill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6"/>
          <p:cNvSpPr/>
          <p:nvPr/>
        </p:nvSpPr>
        <p:spPr bwMode="auto"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58545" y="141605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1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58545" y="178383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2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58545" y="213257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3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52195" y="250502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4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52195" y="287747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5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52195" y="324039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6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4294967295"/>
          </p:nvPr>
        </p:nvSpPr>
        <p:spPr bwMode="auto">
          <a:xfrm>
            <a:off x="1197429" y="1186825"/>
            <a:ext cx="7206946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50800" indent="0">
              <a:buNone/>
              <a:defRPr/>
            </a:pPr>
            <a:r>
              <a:rPr lang="ru-RU">
                <a:latin typeface="Nunito"/>
              </a:rPr>
              <a:t>В каком слове 40 гласных? </a:t>
            </a:r>
            <a:endParaRPr/>
          </a:p>
          <a:p>
            <a:pPr marL="50800" indent="0">
              <a:buNone/>
              <a:defRPr/>
            </a:pPr>
            <a:r>
              <a:rPr lang="ru-RU" b="1">
                <a:latin typeface="Nunito"/>
              </a:rPr>
              <a:t>Ответ - сорока</a:t>
            </a:r>
            <a:endParaRPr/>
          </a:p>
          <a:p>
            <a:pPr marL="50800" indent="0">
              <a:buNone/>
              <a:defRPr/>
            </a:pPr>
            <a:endParaRPr lang="ru-RU">
              <a:latin typeface="Nunito"/>
            </a:endParaRPr>
          </a:p>
          <a:p>
            <a:pPr marL="50800" indent="0">
              <a:buNone/>
              <a:defRPr/>
            </a:pPr>
            <a:r>
              <a:rPr lang="ru-RU">
                <a:latin typeface="Nunito"/>
              </a:rPr>
              <a:t>В каких словах по сто согласных?</a:t>
            </a:r>
            <a:endParaRPr/>
          </a:p>
          <a:p>
            <a:pPr marL="50800" indent="0">
              <a:buNone/>
              <a:defRPr/>
            </a:pPr>
            <a:r>
              <a:rPr lang="ru-RU" b="1">
                <a:latin typeface="Nunito"/>
              </a:rPr>
              <a:t>Ответ - стол, стог, стон</a:t>
            </a:r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394857" y="697920"/>
            <a:ext cx="4625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FFD981"/>
                </a:solidFill>
                <a:latin typeface="Amatic SC"/>
                <a:cs typeface="Amatic SC"/>
              </a:rPr>
              <a:t>Вопросы для обеих команд:</a:t>
            </a:r>
            <a:endParaRPr lang="ru-RU" sz="3600">
              <a:solidFill>
                <a:srgbClr val="FFD981"/>
              </a:solidFill>
              <a:latin typeface="Amatic SC"/>
              <a:cs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Шарады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867550" y="1354418"/>
            <a:ext cx="6564298" cy="3046988"/>
          </a:xfrm>
        </p:spPr>
        <p:txBody>
          <a:bodyPr wrap="none">
            <a:spAutoFit/>
          </a:bodyPr>
          <a:lstStyle/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1 команда </a:t>
            </a:r>
            <a:endParaRPr/>
          </a:p>
          <a:p>
            <a:pPr marL="88900" indent="0">
              <a:buNone/>
              <a:defRPr/>
            </a:pPr>
            <a:r>
              <a:rPr lang="ru-RU" sz="1800">
                <a:solidFill>
                  <a:srgbClr val="2B3341"/>
                </a:solidFill>
              </a:rPr>
              <a:t>Корень тот же, что в слове склоняться, суффикс тот же,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что в слове обращение, окончание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существительного среднего рода, в именительном падеже,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а целое – грамматический термин. </a:t>
            </a:r>
          </a:p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Ответ - склонение</a:t>
            </a:r>
            <a:endParaRPr/>
          </a:p>
          <a:p>
            <a:pPr>
              <a:defRPr/>
            </a:pPr>
            <a:endParaRPr lang="ru-RU" sz="1800">
              <a:solidFill>
                <a:srgbClr val="2B3341"/>
              </a:solidFill>
            </a:endParaRPr>
          </a:p>
          <a:p>
            <a:pPr marL="88900" indent="0">
              <a:buNone/>
              <a:defRPr/>
            </a:pPr>
            <a:r>
              <a:rPr lang="ru-RU" sz="1800">
                <a:solidFill>
                  <a:srgbClr val="2B3341"/>
                </a:solidFill>
              </a:rPr>
              <a:t>Какое слово задумано: в нем приставка такая же,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как в слове подруга. Корень, как в слове игрушка.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Суффикс, как в слове читал. </a:t>
            </a:r>
          </a:p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Ответ - поиграл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sp>
        <p:nvSpPr>
          <p:cNvPr id="6" name="Google Shape;762;p51"/>
          <p:cNvSpPr/>
          <p:nvPr/>
        </p:nvSpPr>
        <p:spPr bwMode="auto">
          <a:xfrm>
            <a:off x="7859486" y="3777343"/>
            <a:ext cx="819239" cy="67525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Шарады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870403" y="1358778"/>
            <a:ext cx="7817846" cy="3046988"/>
          </a:xfrm>
        </p:spPr>
        <p:txBody>
          <a:bodyPr wrap="none">
            <a:spAutoFit/>
          </a:bodyPr>
          <a:lstStyle/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2 команда</a:t>
            </a:r>
          </a:p>
          <a:p>
            <a:pPr marL="88900" indent="0">
              <a:buNone/>
              <a:defRPr/>
            </a:pPr>
            <a:r>
              <a:rPr lang="ru-RU" sz="1800">
                <a:solidFill>
                  <a:srgbClr val="2B3341"/>
                </a:solidFill>
              </a:rPr>
              <a:t>Если взять корень из слова полагать, приставку из слова приложение,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суффикс из слова восклицательный, окончание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из слова числительное, то получим слово,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обозначающее признак предмета.</a:t>
            </a:r>
          </a:p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Ответ - прилагательное</a:t>
            </a:r>
            <a:endParaRPr/>
          </a:p>
          <a:p>
            <a:pPr>
              <a:defRPr/>
            </a:pPr>
            <a:endParaRPr lang="ru-RU" sz="1800">
              <a:solidFill>
                <a:srgbClr val="2B3341"/>
              </a:solidFill>
            </a:endParaRPr>
          </a:p>
          <a:p>
            <a:pPr marL="88900" indent="0">
              <a:buNone/>
              <a:defRPr/>
            </a:pPr>
            <a:r>
              <a:rPr lang="ru-RU" sz="1800">
                <a:solidFill>
                  <a:srgbClr val="2B3341"/>
                </a:solidFill>
              </a:rPr>
              <a:t>Какое слово задумано: это однокоренное слово со словом летчик.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Приставка такая же, как в глаголе перепрыгнул.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Суффикс одинаковый с глаголом слышать.</a:t>
            </a:r>
          </a:p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Ответ - перелетать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sp>
        <p:nvSpPr>
          <p:cNvPr id="6" name="Google Shape;762;p51"/>
          <p:cNvSpPr/>
          <p:nvPr/>
        </p:nvSpPr>
        <p:spPr bwMode="auto">
          <a:xfrm>
            <a:off x="7859486" y="3777343"/>
            <a:ext cx="819239" cy="67525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 bwMode="auto">
          <a:xfrm>
            <a:off x="883525" y="18431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/>
              <a:t>Математика</a:t>
            </a:r>
            <a:endParaRPr sz="4800"/>
          </a:p>
        </p:txBody>
      </p:sp>
      <p:sp>
        <p:nvSpPr>
          <p:cNvPr id="264" name="Google Shape;264;p24"/>
          <p:cNvSpPr txBox="1">
            <a:spLocks noGrp="1"/>
          </p:cNvSpPr>
          <p:nvPr>
            <p:ph type="body" idx="4294967295"/>
          </p:nvPr>
        </p:nvSpPr>
        <p:spPr bwMode="auto">
          <a:xfrm>
            <a:off x="883525" y="1457928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  <a:defRPr/>
            </a:pPr>
            <a:r>
              <a:rPr lang="ru-RU" sz="3600" b="1">
                <a:latin typeface="Nunito"/>
              </a:rPr>
              <a:t>3 раунд</a:t>
            </a:r>
            <a:endParaRPr sz="3600" b="1">
              <a:latin typeface="Nunito"/>
            </a:endParaRPr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46301"/>
            <a:ext cx="3500958" cy="470898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Загадки-шутки на скорость</a:t>
            </a:r>
            <a:endParaRPr/>
          </a:p>
        </p:txBody>
      </p:sp>
      <p:sp>
        <p:nvSpPr>
          <p:cNvPr id="444" name="Google Shape;444;p39"/>
          <p:cNvSpPr txBox="1">
            <a:spLocks noGrp="1"/>
          </p:cNvSpPr>
          <p:nvPr>
            <p:ph type="body" idx="4294967295"/>
          </p:nvPr>
        </p:nvSpPr>
        <p:spPr bwMode="auto">
          <a:xfrm>
            <a:off x="883375" y="1447801"/>
            <a:ext cx="7084967" cy="27649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+mj-lt"/>
              <a:buAutoNum type="arabicPeriod"/>
              <a:defRPr/>
            </a:pPr>
            <a:r>
              <a:rPr lang="ru-RU" sz="2000">
                <a:solidFill>
                  <a:srgbClr val="2B3341"/>
                </a:solidFill>
              </a:rPr>
              <a:t>У какой фигуры нет ни начала, ни конца? </a:t>
            </a:r>
            <a:endParaRPr/>
          </a:p>
          <a:p>
            <a:pPr>
              <a:buFont typeface="+mj-lt"/>
              <a:buAutoNum type="arabicPeriod"/>
              <a:defRPr/>
            </a:pPr>
            <a:r>
              <a:rPr lang="ru-RU" sz="2000">
                <a:solidFill>
                  <a:srgbClr val="2B3341"/>
                </a:solidFill>
              </a:rPr>
              <a:t>На складе было 5 цистерн с горючим, по 6 т. в каждой. Из двух цистерн горючее слили. Сколько цистерн осталось? </a:t>
            </a:r>
            <a:endParaRPr/>
          </a:p>
          <a:p>
            <a:pPr>
              <a:buFont typeface="+mj-lt"/>
              <a:buAutoNum type="arabicPeriod"/>
              <a:defRPr/>
            </a:pPr>
            <a:r>
              <a:rPr lang="ru-RU" sz="2000">
                <a:solidFill>
                  <a:srgbClr val="2B3341"/>
                </a:solidFill>
              </a:rPr>
              <a:t>Пара лошадей пробежала 20 км. Сколько километров пробежала каждая лошадь? </a:t>
            </a:r>
            <a:endParaRPr/>
          </a:p>
          <a:p>
            <a:pPr>
              <a:buFont typeface="+mj-lt"/>
              <a:buAutoNum type="arabicPeriod"/>
              <a:defRPr/>
            </a:pPr>
            <a:r>
              <a:rPr lang="ru-RU" sz="2000">
                <a:solidFill>
                  <a:srgbClr val="2B3341"/>
                </a:solidFill>
              </a:rPr>
              <a:t>Стоит в поле дуб. На дубе 3 яблока. Ехал добрый молодец и сорвал одно. Сколько яблок осталось? </a:t>
            </a:r>
            <a:endParaRPr/>
          </a:p>
        </p:txBody>
      </p:sp>
      <p:sp>
        <p:nvSpPr>
          <p:cNvPr id="446" name="Google Shape;446;p39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343822" y="1447801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774786"/>
                </a:solidFill>
                <a:latin typeface="Nunito"/>
              </a:rPr>
              <a:t>(Круг)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508617" y="231989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74786"/>
                </a:solidFill>
                <a:latin typeface="Nunito"/>
              </a:rPr>
              <a:t>(5 цистерн)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76812" y="2940376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74786"/>
                </a:solidFill>
                <a:latin typeface="Nunito"/>
              </a:rPr>
              <a:t>(20км)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094715" y="3857453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0">
              <a:buNone/>
              <a:defRPr/>
            </a:pPr>
            <a:r>
              <a:rPr lang="ru-RU" sz="1800" b="1">
                <a:solidFill>
                  <a:srgbClr val="774786"/>
                </a:solidFill>
                <a:latin typeface="Nunito"/>
              </a:rPr>
              <a:t>(Ни одного, на дубе яблоки не растут)</a:t>
            </a:r>
            <a:endParaRPr/>
          </a:p>
        </p:txBody>
      </p:sp>
      <p:sp>
        <p:nvSpPr>
          <p:cNvPr id="10" name="Google Shape;792;p51"/>
          <p:cNvSpPr/>
          <p:nvPr/>
        </p:nvSpPr>
        <p:spPr bwMode="auto">
          <a:xfrm>
            <a:off x="7908727" y="3712029"/>
            <a:ext cx="810730" cy="82288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872489" y="1328057"/>
            <a:ext cx="7172053" cy="2975149"/>
          </a:xfrm>
        </p:spPr>
        <p:txBody>
          <a:bodyPr/>
          <a:lstStyle/>
          <a:p>
            <a:pPr marL="889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Расставьте математические знаки между цифрами так, чтобы равенство было верным. Можно использовать скобки, а две рядом стоящие цифры считать одним числом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00200" y="2292349"/>
          <a:ext cx="6096000" cy="2225040"/>
        </p:xfrm>
        <a:graphic>
          <a:graphicData uri="http://schemas.openxmlformats.org/drawingml/2006/table">
            <a:tbl>
              <a:tblPr firstRow="1" bandRow="1">
                <a:tableStyleId>{ABBD12D6-A079-722C-22A9-1251F3D6E9A6}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1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14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48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Google Shape;792;p51"/>
          <p:cNvSpPr/>
          <p:nvPr/>
        </p:nvSpPr>
        <p:spPr bwMode="auto">
          <a:xfrm>
            <a:off x="7908727" y="3712029"/>
            <a:ext cx="810730" cy="82288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Google Shape;443;p39"/>
          <p:cNvSpPr txBox="1"/>
          <p:nvPr/>
        </p:nvSpPr>
        <p:spPr bwMode="auto">
          <a:xfrm>
            <a:off x="883375" y="646301"/>
            <a:ext cx="897682" cy="4708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ctr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9pPr>
          </a:lstStyle>
          <a:p>
            <a:pPr>
              <a:defRPr/>
            </a:pPr>
            <a:r>
              <a:rPr lang="ru-RU"/>
              <a:t>Логика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46050" y="619484"/>
            <a:ext cx="3501973" cy="356652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/>
              <a:t>Правильные ответы:</a:t>
            </a:r>
            <a:endParaRPr sz="26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 bwMode="auto">
          <a:xfrm>
            <a:off x="8451030" y="4602993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200"/>
              <a:t>26</a:t>
            </a:fld>
            <a:endParaRPr lang="en" sz="1200"/>
          </a:p>
        </p:txBody>
      </p:sp>
      <p:sp>
        <p:nvSpPr>
          <p:cNvPr id="5" name="Google Shape;792;p51"/>
          <p:cNvSpPr/>
          <p:nvPr/>
        </p:nvSpPr>
        <p:spPr bwMode="auto">
          <a:xfrm>
            <a:off x="7914649" y="3862449"/>
            <a:ext cx="810730" cy="82288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643272" y="1232549"/>
            <a:ext cx="2378357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(2+4)÷6=1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655254" y="1232549"/>
            <a:ext cx="2378357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(2+4)÷6=1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16579" y="1747813"/>
            <a:ext cx="1975183" cy="118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2×4-6=2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25956" y="1761420"/>
            <a:ext cx="1975183" cy="118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2×4-6=2</a:t>
            </a:r>
            <a:endParaRPr sz="11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59455" y="2196484"/>
            <a:ext cx="180685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24÷6=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4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975919" y="2209313"/>
            <a:ext cx="180685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24÷6=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4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554997" y="3207248"/>
            <a:ext cx="2648702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2×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(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4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+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6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)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=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20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558242" y="3232647"/>
            <a:ext cx="2648702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2×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(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4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+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6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)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=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20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710493" y="3828056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2×4×6=48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742528" y="3847363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2×4×6=48</a:t>
            </a:r>
          </a:p>
        </p:txBody>
      </p:sp>
      <p:sp>
        <p:nvSpPr>
          <p:cNvPr id="112725042" name="Прямоугольник 9"/>
          <p:cNvSpPr/>
          <p:nvPr/>
        </p:nvSpPr>
        <p:spPr bwMode="auto">
          <a:xfrm>
            <a:off x="3660061" y="2680896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99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</a:t>
            </a:r>
            <a:r>
              <a:rPr lang="ru-RU" sz="3600" b="1" i="0" u="none" strike="noStrike" cap="none" spc="0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×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4+6=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14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751414519" name="Прямоугольник 10"/>
          <p:cNvSpPr/>
          <p:nvPr/>
        </p:nvSpPr>
        <p:spPr bwMode="auto">
          <a:xfrm>
            <a:off x="3660296" y="2714914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99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</a:t>
            </a:r>
            <a:r>
              <a:rPr lang="ru-RU" sz="3600" b="1" i="0" u="none" strike="noStrike" cap="none" spc="0">
                <a:solidFill>
                  <a:schemeClr val="tx1"/>
                </a:solidFill>
                <a:latin typeface="Nunito"/>
                <a:ea typeface="Nunito"/>
                <a:cs typeface="Nunito"/>
              </a:rPr>
              <a:t>×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4+6=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14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 bwMode="auto">
          <a:xfrm>
            <a:off x="1066638" y="1895499"/>
            <a:ext cx="3260725" cy="100647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/>
              <a:t>История</a:t>
            </a:r>
            <a:endParaRPr sz="7200"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4294967295"/>
          </p:nvPr>
        </p:nvSpPr>
        <p:spPr bwMode="auto">
          <a:xfrm>
            <a:off x="1109687" y="1387361"/>
            <a:ext cx="3260725" cy="13731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3200" b="1"/>
              <a:t>4 раунд</a:t>
            </a:r>
            <a:endParaRPr sz="3200" b="1"/>
          </a:p>
        </p:txBody>
      </p:sp>
      <p:sp>
        <p:nvSpPr>
          <p:cNvPr id="235" name="Google Shape;235;p21"/>
          <p:cNvSpPr/>
          <p:nvPr/>
        </p:nvSpPr>
        <p:spPr bwMode="auto">
          <a:xfrm>
            <a:off x="6483951" y="1537890"/>
            <a:ext cx="1665461" cy="168763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 bwMode="auto"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 bwMode="auto"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 bwMode="auto"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15790"/>
            <a:ext cx="3917177" cy="1594184"/>
            <a:chOff x="-327452" y="1155068"/>
            <a:chExt cx="3874500" cy="1739656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55068"/>
              <a:ext cx="3874500" cy="738862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70702" y="1967779"/>
              <a:ext cx="3050863" cy="9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Какому богу были посвящены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Олимпийские игры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Древней Греции? </a:t>
              </a:r>
              <a:endParaRPr sz="1600">
                <a:solidFill>
                  <a:schemeClr val="dk1"/>
                </a:solidFill>
                <a:latin typeface="Nunito"/>
                <a:ea typeface="Nunito"/>
                <a:cs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4175744" cy="1600203"/>
            <a:chOff x="2944204" y="1189775"/>
            <a:chExt cx="3512637" cy="1740451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173130" y="2006347"/>
              <a:ext cx="3283711" cy="923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Какой вид оружия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годы Великой Отечественной войны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назвали «катюшами»?</a:t>
              </a:r>
              <a:endParaRPr sz="1600">
                <a:latin typeface="Nunito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1938228" y="3691500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- Зевсу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777818" y="3691500"/>
            <a:ext cx="3034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– ракетные установки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47800"/>
            <a:ext cx="3917177" cy="1340575"/>
            <a:chOff x="-327452" y="1189999"/>
            <a:chExt cx="3874500" cy="1462905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89999"/>
              <a:ext cx="3874500" cy="669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70702" y="1967779"/>
              <a:ext cx="2740098" cy="68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Какой город был столицей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России в </a:t>
              </a:r>
              <a:r>
                <a:rPr lang="en-US" sz="1600">
                  <a:latin typeface="Nunito"/>
                </a:rPr>
                <a:t>XVII</a:t>
              </a:r>
              <a:r>
                <a:rPr lang="ru-RU" sz="1600">
                  <a:latin typeface="Nunito"/>
                </a:rPr>
                <a:t> в.?</a:t>
              </a:r>
              <a:endParaRPr sz="1600">
                <a:latin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4286352" cy="2265001"/>
            <a:chOff x="2944204" y="1189775"/>
            <a:chExt cx="3605680" cy="2463514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173130" y="2006347"/>
              <a:ext cx="3376754" cy="1646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В средние века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Западной Европе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для создания одной книги требовалось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целое стадо телят.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Как назывался материал,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выполненный из телячьей  шкуры? </a:t>
              </a:r>
              <a:endParaRPr sz="1600">
                <a:latin typeface="Nunito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1552412" y="3691500"/>
            <a:ext cx="1720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- Москва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326948" y="3681857"/>
            <a:ext cx="2023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- пергамент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792163" y="2701925"/>
            <a:ext cx="3113086" cy="447777"/>
          </a:xfrm>
          <a:prstGeom prst="roundRect">
            <a:avLst>
              <a:gd name="adj" fmla="val 31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95711" y="2247901"/>
            <a:ext cx="1645920" cy="428624"/>
          </a:xfrm>
          <a:prstGeom prst="roundRect">
            <a:avLst>
              <a:gd name="adj" fmla="val 31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1" name="Google Shape;271;p25"/>
          <p:cNvSpPr txBox="1">
            <a:spLocks noGrp="1"/>
          </p:cNvSpPr>
          <p:nvPr>
            <p:ph type="sldNum" idx="4294967295"/>
          </p:nvPr>
        </p:nvSpPr>
        <p:spPr bwMode="auto">
          <a:xfrm>
            <a:off x="8594725" y="4692650"/>
            <a:ext cx="549275" cy="3016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3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title" idx="4294967295"/>
          </p:nvPr>
        </p:nvSpPr>
        <p:spPr bwMode="auto">
          <a:xfrm>
            <a:off x="856036" y="1587661"/>
            <a:ext cx="3013646" cy="1606593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/>
              <a:t>1 раунд</a:t>
            </a:r>
            <a:endParaRPr sz="480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Что за наука</a:t>
            </a:r>
            <a:br>
              <a:rPr lang="ru-RU"/>
            </a:br>
            <a:r>
              <a:rPr lang="ru-RU"/>
              <a:t>и кто научный деятель?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47800"/>
            <a:ext cx="3917178" cy="2235226"/>
            <a:chOff x="-327452" y="1189999"/>
            <a:chExt cx="3874500" cy="2439193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89999"/>
              <a:ext cx="3874500" cy="669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307683" y="1976786"/>
              <a:ext cx="3854731" cy="1652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b="1">
                  <a:latin typeface="Nunito"/>
                </a:rPr>
                <a:t>Это</a:t>
              </a:r>
              <a:r>
                <a:rPr lang="ru-RU" sz="1600">
                  <a:latin typeface="Nunito"/>
                </a:rPr>
                <a:t> нужно грибнику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и ягоднику, </a:t>
              </a:r>
              <a:r>
                <a:rPr lang="ru-RU" sz="1600" b="1">
                  <a:latin typeface="Nunito"/>
                </a:rPr>
                <a:t>это</a:t>
              </a:r>
              <a:r>
                <a:rPr lang="ru-RU" sz="1600">
                  <a:latin typeface="Nunito"/>
                </a:rPr>
                <a:t> используют турист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и охотник, домохозяйки,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чтобы разжечь огонь.</a:t>
              </a:r>
              <a:br>
                <a:rPr lang="ru-RU" sz="1600">
                  <a:latin typeface="Nunito"/>
                </a:rPr>
              </a:br>
              <a:r>
                <a:rPr lang="ru-RU" sz="1600" b="1">
                  <a:latin typeface="Nunito"/>
                </a:rPr>
                <a:t>На этом </a:t>
              </a:r>
              <a:r>
                <a:rPr lang="ru-RU" sz="1600">
                  <a:latin typeface="Nunito"/>
                </a:rPr>
                <a:t>писали в Великом Новгороде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средние века. Что это? </a:t>
              </a:r>
              <a:endParaRPr sz="1600">
                <a:latin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3929742" cy="2007850"/>
            <a:chOff x="2944204" y="1189775"/>
            <a:chExt cx="3305700" cy="2183824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352608" y="1967678"/>
              <a:ext cx="2616230" cy="140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 называется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огромный амфитеатр Рима,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где сражались гладиаторы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и в котором могло находиться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до 50 тысяч зрителей?</a:t>
              </a:r>
              <a:endParaRPr sz="1600">
                <a:latin typeface="Nunito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1758774" y="3691500"/>
            <a:ext cx="1762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- береста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27848" y="3691500"/>
            <a:ext cx="1822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- Колизей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47800"/>
            <a:ext cx="3917177" cy="1783773"/>
            <a:chOff x="-327452" y="1189999"/>
            <a:chExt cx="3874500" cy="1946545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89999"/>
              <a:ext cx="3874500" cy="669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70702" y="1967779"/>
              <a:ext cx="2418233" cy="1168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Перед началом какой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знаменитой битвы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произошёл поединок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Пересвета с Челубеем?</a:t>
              </a:r>
              <a:endParaRPr sz="1600">
                <a:latin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3929742" cy="1378606"/>
            <a:chOff x="2944204" y="1189775"/>
            <a:chExt cx="3305700" cy="1499431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173130" y="2006347"/>
              <a:ext cx="2271029" cy="682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В каком году в России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произошли 2 революции?</a:t>
              </a:r>
              <a:endParaRPr sz="1600">
                <a:latin typeface="Nunito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1190961" y="3703629"/>
            <a:ext cx="2969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– Куликовской битвы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27848" y="3691500"/>
            <a:ext cx="1624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– 1917г.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59575" y="629171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Вопрос – картинка - ответ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32</a:t>
            </a:fld>
            <a:endParaRPr lang="en"/>
          </a:p>
        </p:txBody>
      </p:sp>
      <p:sp>
        <p:nvSpPr>
          <p:cNvPr id="5" name="Текст 2"/>
          <p:cNvSpPr txBox="1"/>
          <p:nvPr/>
        </p:nvSpPr>
        <p:spPr bwMode="auto">
          <a:xfrm>
            <a:off x="840764" y="1648427"/>
            <a:ext cx="7678384" cy="223138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101600" indent="0">
              <a:spcAft>
                <a:spcPts val="1500"/>
              </a:spcAft>
              <a:buNone/>
              <a:defRPr/>
            </a:pPr>
            <a:r>
              <a:rPr lang="ru-RU">
                <a:solidFill>
                  <a:srgbClr val="2B3341"/>
                </a:solidFill>
              </a:rPr>
              <a:t>Перед </a:t>
            </a:r>
            <a:r>
              <a:rPr lang="ru-RU">
                <a:solidFill>
                  <a:srgbClr val="2B3341"/>
                </a:solidFill>
                <a:latin typeface="Nunito"/>
              </a:rPr>
              <a:t>Вами появится некая информация о человеке.</a:t>
            </a:r>
            <a:br>
              <a:rPr lang="ru-RU">
                <a:solidFill>
                  <a:srgbClr val="2B3341"/>
                </a:solidFill>
                <a:latin typeface="Nunito"/>
              </a:rPr>
            </a:br>
            <a:r>
              <a:rPr lang="ru-RU">
                <a:solidFill>
                  <a:srgbClr val="2B3341"/>
                </a:solidFill>
                <a:latin typeface="Nunito"/>
              </a:rPr>
              <a:t>Если Вы </a:t>
            </a:r>
            <a:r>
              <a:rPr lang="ru-RU" b="1">
                <a:solidFill>
                  <a:srgbClr val="2B3341"/>
                </a:solidFill>
                <a:latin typeface="Nunito"/>
              </a:rPr>
              <a:t>сразу угадываете </a:t>
            </a:r>
            <a:r>
              <a:rPr lang="ru-RU">
                <a:solidFill>
                  <a:srgbClr val="2B3341"/>
                </a:solidFill>
                <a:latin typeface="Nunito"/>
              </a:rPr>
              <a:t>о ком речь, получаете </a:t>
            </a:r>
            <a:r>
              <a:rPr lang="ru-RU" b="1">
                <a:solidFill>
                  <a:srgbClr val="2B3341"/>
                </a:solidFill>
                <a:latin typeface="Nunito"/>
              </a:rPr>
              <a:t>2 балла</a:t>
            </a:r>
            <a:r>
              <a:rPr lang="ru-RU">
                <a:solidFill>
                  <a:srgbClr val="2B3341"/>
                </a:solidFill>
                <a:latin typeface="Nunito"/>
              </a:rPr>
              <a:t>.</a:t>
            </a:r>
          </a:p>
          <a:p>
            <a:pPr marL="101600" indent="0">
              <a:spcAft>
                <a:spcPts val="1500"/>
              </a:spcAft>
              <a:buNone/>
              <a:defRPr/>
            </a:pPr>
            <a:r>
              <a:rPr lang="ru-RU">
                <a:solidFill>
                  <a:srgbClr val="2B3341"/>
                </a:solidFill>
                <a:latin typeface="Nunito"/>
              </a:rPr>
              <a:t>Если </a:t>
            </a:r>
            <a:r>
              <a:rPr lang="ru-RU" b="1">
                <a:solidFill>
                  <a:srgbClr val="2B3341"/>
                </a:solidFill>
                <a:latin typeface="Nunito"/>
              </a:rPr>
              <a:t>возникают трудности</a:t>
            </a:r>
            <a:r>
              <a:rPr lang="ru-RU">
                <a:solidFill>
                  <a:srgbClr val="2B3341"/>
                </a:solidFill>
                <a:latin typeface="Nunito"/>
              </a:rPr>
              <a:t>, можно открыть картинку –</a:t>
            </a:r>
            <a:br>
              <a:rPr lang="en-US">
                <a:solidFill>
                  <a:srgbClr val="2B3341"/>
                </a:solidFill>
                <a:latin typeface="Nunito"/>
              </a:rPr>
            </a:br>
            <a:r>
              <a:rPr lang="ru-RU">
                <a:solidFill>
                  <a:srgbClr val="2B3341"/>
                </a:solidFill>
                <a:latin typeface="Nunito"/>
              </a:rPr>
              <a:t>фото</a:t>
            </a:r>
            <a:r>
              <a:rPr lang="en-US">
                <a:solidFill>
                  <a:srgbClr val="2B3341"/>
                </a:solidFill>
                <a:latin typeface="Nunito"/>
              </a:rPr>
              <a:t> </a:t>
            </a:r>
            <a:r>
              <a:rPr lang="ru-RU">
                <a:solidFill>
                  <a:srgbClr val="2B3341"/>
                </a:solidFill>
                <a:latin typeface="Nunito"/>
              </a:rPr>
              <a:t>этого человека. При верном ответе Вы получаете </a:t>
            </a:r>
            <a:r>
              <a:rPr lang="ru-RU" b="1">
                <a:solidFill>
                  <a:srgbClr val="2B3341"/>
                </a:solidFill>
                <a:latin typeface="Nunito"/>
              </a:rPr>
              <a:t>1 балл</a:t>
            </a:r>
            <a:r>
              <a:rPr lang="ru-RU">
                <a:solidFill>
                  <a:srgbClr val="2B3341"/>
                </a:solidFill>
                <a:latin typeface="Nunito"/>
              </a:rPr>
              <a:t>.</a:t>
            </a:r>
          </a:p>
          <a:p>
            <a:pPr marL="101600" indent="0">
              <a:buNone/>
              <a:defRPr/>
            </a:pPr>
            <a:r>
              <a:rPr lang="ru-RU" b="1">
                <a:solidFill>
                  <a:srgbClr val="2B3341"/>
                </a:solidFill>
                <a:latin typeface="Nunito"/>
              </a:rPr>
              <a:t>При неверном ответе </a:t>
            </a:r>
            <a:r>
              <a:rPr lang="ru-RU">
                <a:solidFill>
                  <a:srgbClr val="2B3341"/>
                </a:solidFill>
                <a:latin typeface="Nunito"/>
              </a:rPr>
              <a:t>или его отсутствии Вы получаете,</a:t>
            </a:r>
            <a:br>
              <a:rPr lang="ru-RU">
                <a:solidFill>
                  <a:srgbClr val="2B3341"/>
                </a:solidFill>
                <a:latin typeface="Nunito"/>
              </a:rPr>
            </a:br>
            <a:r>
              <a:rPr lang="ru-RU">
                <a:solidFill>
                  <a:srgbClr val="2B3341"/>
                </a:solidFill>
                <a:latin typeface="Nunito"/>
              </a:rPr>
              <a:t>соответственно, </a:t>
            </a:r>
            <a:r>
              <a:rPr lang="ru-RU" b="1">
                <a:solidFill>
                  <a:srgbClr val="2B3341"/>
                </a:solidFill>
                <a:latin typeface="Nunito"/>
              </a:rPr>
              <a:t>0 баллов</a:t>
            </a:r>
            <a:r>
              <a:rPr lang="ru-RU">
                <a:solidFill>
                  <a:srgbClr val="2B3341"/>
                </a:solidFill>
                <a:latin typeface="Nunito"/>
              </a:rPr>
              <a:t>.</a:t>
            </a:r>
          </a:p>
        </p:txBody>
      </p:sp>
      <p:sp>
        <p:nvSpPr>
          <p:cNvPr id="6" name="Google Shape;772;p51"/>
          <p:cNvSpPr/>
          <p:nvPr/>
        </p:nvSpPr>
        <p:spPr bwMode="auto">
          <a:xfrm>
            <a:off x="7980009" y="3766458"/>
            <a:ext cx="511452" cy="846493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" name="Google Shape;162;p12"/>
          <p:cNvSpPr/>
          <p:nvPr/>
        </p:nvSpPr>
        <p:spPr bwMode="auto">
          <a:xfrm>
            <a:off x="629173" y="1853518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629173" y="2630136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629173" y="340675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791910" y="2518954"/>
            <a:ext cx="3358292" cy="1477328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Скрипач-виртуоз,</a:t>
            </a:r>
            <a:br>
              <a:rPr lang="ru-RU" sz="2000"/>
            </a:br>
            <a:r>
              <a:rPr lang="ru-RU" sz="2000"/>
              <a:t>о котором есть мнение,</a:t>
            </a:r>
            <a:br>
              <a:rPr lang="ru-RU" sz="2000"/>
            </a:br>
            <a:r>
              <a:rPr lang="ru-RU" sz="2000"/>
              <a:t>что он имел множество</a:t>
            </a:r>
            <a:br>
              <a:rPr lang="ru-RU" sz="2000"/>
            </a:br>
            <a:r>
              <a:rPr lang="ru-RU" sz="2000"/>
              <a:t>хронических заболеваний.</a:t>
            </a:r>
            <a:br>
              <a:rPr lang="ru-RU" sz="2000"/>
            </a:br>
            <a:r>
              <a:rPr lang="ru-RU" sz="2000"/>
              <a:t>Ему отказали</a:t>
            </a:r>
            <a:br>
              <a:rPr lang="ru-RU" sz="2000"/>
            </a:br>
            <a:r>
              <a:rPr lang="ru-RU" sz="2000"/>
              <a:t>в посмертной панихиде.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33</a:t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Антонио Вивальди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Никколо Паганини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Леопольд Моцарт</a:t>
            </a:r>
            <a:endParaRPr/>
          </a:p>
        </p:txBody>
      </p:sp>
      <p:pic>
        <p:nvPicPr>
          <p:cNvPr id="1028" name="Picture 4" descr="  Скрипач-виртуоз, о котором есть мнение, что он имел множество хронических заболеваний. Ему отказали в посмертной панихиде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48046" y="909031"/>
            <a:ext cx="2078381" cy="1378058"/>
          </a:xfrm>
          <a:prstGeom prst="rect">
            <a:avLst/>
          </a:prstGeom>
          <a:noFill/>
        </p:spPr>
      </p:pic>
      <p:sp>
        <p:nvSpPr>
          <p:cNvPr id="10" name="Google Shape;803;p51"/>
          <p:cNvSpPr/>
          <p:nvPr/>
        </p:nvSpPr>
        <p:spPr bwMode="auto">
          <a:xfrm>
            <a:off x="8512629" y="2319745"/>
            <a:ext cx="555171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707570" y="2574336"/>
            <a:ext cx="3375924" cy="1477328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Гениальный учёный,</a:t>
            </a:r>
            <a:br>
              <a:rPr lang="ru-RU" sz="2000"/>
            </a:br>
            <a:r>
              <a:rPr lang="ru-RU" sz="2000"/>
              <a:t>кандидатура которого</a:t>
            </a:r>
            <a:br>
              <a:rPr lang="ru-RU" sz="2000"/>
            </a:br>
            <a:r>
              <a:rPr lang="ru-RU" sz="2000"/>
              <a:t>ежегодно выдвигалась</a:t>
            </a:r>
            <a:br>
              <a:rPr lang="ru-RU" sz="2000"/>
            </a:br>
            <a:r>
              <a:rPr lang="ru-RU" sz="2000"/>
              <a:t>на Нобелевскую премию</a:t>
            </a:r>
            <a:br>
              <a:rPr lang="ru-RU" sz="2000"/>
            </a:br>
            <a:r>
              <a:rPr lang="ru-RU" sz="2000"/>
              <a:t>с 1910 по 1922 годы</a:t>
            </a:r>
            <a:br>
              <a:rPr lang="ru-RU" sz="2000"/>
            </a:br>
            <a:r>
              <a:rPr lang="ru-RU" sz="2000"/>
              <a:t>(кроме 1911-го и 1915-го).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34</a:t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Альберт Эйнштейн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Нильс Бор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Густав Людвиг Герц</a:t>
            </a:r>
            <a:endParaRPr/>
          </a:p>
        </p:txBody>
      </p:sp>
      <p:sp>
        <p:nvSpPr>
          <p:cNvPr id="10" name="Google Shape;803;p51"/>
          <p:cNvSpPr/>
          <p:nvPr/>
        </p:nvSpPr>
        <p:spPr bwMode="auto">
          <a:xfrm>
            <a:off x="8490858" y="1197428"/>
            <a:ext cx="555171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2050" name="Picture 2" descr="Гениальный учёный, кандидатура которого ежегодно выдвигалась на Нобелевскую премию с 1910 по 1922 годы (кроме 1911-го и 1915-го)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16917" y="869224"/>
            <a:ext cx="2357230" cy="1568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566287" y="2589166"/>
            <a:ext cx="3656450" cy="1231106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Он родился в Австрии,</a:t>
            </a:r>
            <a:br>
              <a:rPr lang="ru-RU" sz="2000"/>
            </a:br>
            <a:r>
              <a:rPr lang="ru-RU" sz="2000"/>
              <a:t>основанная им теория</a:t>
            </a:r>
            <a:br>
              <a:rPr lang="ru-RU" sz="2000"/>
            </a:br>
            <a:r>
              <a:rPr lang="ru-RU" sz="2000"/>
              <a:t>существенно повлияла</a:t>
            </a:r>
            <a:br>
              <a:rPr lang="ru-RU" sz="2000"/>
            </a:br>
            <a:r>
              <a:rPr lang="ru-RU" sz="2000"/>
              <a:t>на психологию, медицину,</a:t>
            </a:r>
            <a:br>
              <a:rPr lang="ru-RU" sz="2000"/>
            </a:br>
            <a:r>
              <a:rPr lang="ru-RU" sz="2000" spc="-60"/>
              <a:t>социологию </a:t>
            </a:r>
            <a:r>
              <a:rPr lang="ru-RU" sz="2000"/>
              <a:t>и антропологию.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35</a:t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Иммануил Кант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Зигмунд Фрейд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Фридрих Вильгельм Ницше</a:t>
            </a:r>
            <a:endParaRPr/>
          </a:p>
        </p:txBody>
      </p:sp>
      <p:sp>
        <p:nvSpPr>
          <p:cNvPr id="10" name="Google Shape;803;p51"/>
          <p:cNvSpPr/>
          <p:nvPr/>
        </p:nvSpPr>
        <p:spPr bwMode="auto">
          <a:xfrm>
            <a:off x="8502346" y="2281100"/>
            <a:ext cx="555171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4098" name="Picture 2" descr="Он родился в Австрии, основанная им теория существенно повлияла на психологию, медицину, социологию и антропологию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73014" y="872016"/>
            <a:ext cx="2226562" cy="1590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578030" y="2755244"/>
            <a:ext cx="3600345" cy="1231106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С одной стороны он —</a:t>
            </a:r>
            <a:br>
              <a:rPr lang="ru-RU" sz="2000"/>
            </a:br>
            <a:r>
              <a:rPr lang="ru-RU" sz="2000"/>
              <a:t>гражданин мира, с другой —</a:t>
            </a:r>
            <a:br>
              <a:rPr lang="ru-RU" sz="2000"/>
            </a:br>
            <a:r>
              <a:rPr lang="ru-RU" sz="2000"/>
              <a:t>совсем простой парень.</a:t>
            </a:r>
            <a:br>
              <a:rPr lang="ru-RU" sz="2000"/>
            </a:br>
            <a:r>
              <a:rPr lang="ru-RU" sz="2000"/>
              <a:t>Первооткрыватель</a:t>
            </a:r>
            <a:br>
              <a:rPr lang="ru-RU" sz="2000"/>
            </a:br>
            <a:r>
              <a:rPr lang="ru-RU" sz="2000"/>
              <a:t>«дороги в будущее».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36</a:t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Стивен Кинг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Чарльз Дарвин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Юрий Гагарин</a:t>
            </a:r>
            <a:endParaRPr/>
          </a:p>
        </p:txBody>
      </p:sp>
      <p:sp>
        <p:nvSpPr>
          <p:cNvPr id="10" name="Google Shape;803;p51"/>
          <p:cNvSpPr/>
          <p:nvPr/>
        </p:nvSpPr>
        <p:spPr bwMode="auto">
          <a:xfrm>
            <a:off x="8512629" y="3409407"/>
            <a:ext cx="555171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3074" name="Picture 2" descr="С одной стороны он — гражданин мира, с другой — совсем простой парень. Первооткрыватель «дороги в будущее»..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68988" y="880381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/>
          <p:nvPr/>
        </p:nvSpPr>
        <p:spPr bwMode="auto">
          <a:xfrm>
            <a:off x="802993" y="762650"/>
            <a:ext cx="7595235" cy="361820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06" name="Google Shape;306;p28"/>
          <p:cNvSpPr/>
          <p:nvPr/>
        </p:nvSpPr>
        <p:spPr bwMode="auto">
          <a:xfrm>
            <a:off x="2856692" y="2115227"/>
            <a:ext cx="2651480" cy="789343"/>
          </a:xfrm>
          <a:prstGeom prst="wedgeRectCallout">
            <a:avLst>
              <a:gd name="adj1" fmla="val -38107"/>
              <a:gd name="adj2" fmla="val 10751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>
                <a:solidFill>
                  <a:srgbClr val="2B3341"/>
                </a:solidFill>
                <a:latin typeface="Nunito"/>
                <a:ea typeface="Nunito"/>
                <a:cs typeface="Nunito"/>
              </a:rPr>
              <a:t>5 раунд</a:t>
            </a:r>
            <a:br>
              <a:rPr lang="ru-RU" sz="3200">
                <a:solidFill>
                  <a:srgbClr val="2B3341"/>
                </a:solidFill>
                <a:latin typeface="Nunito"/>
                <a:ea typeface="Nunito"/>
                <a:cs typeface="Nunito"/>
              </a:rPr>
            </a:br>
            <a:r>
              <a:rPr lang="ru-RU" sz="3200">
                <a:solidFill>
                  <a:srgbClr val="2B3341"/>
                </a:solidFill>
                <a:latin typeface="Nunito"/>
                <a:ea typeface="Nunito"/>
                <a:cs typeface="Nunito"/>
              </a:rPr>
              <a:t>География</a:t>
            </a:r>
            <a:endParaRPr sz="3200">
              <a:solidFill>
                <a:srgbClr val="2B334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309" name="Google Shape;309;p28"/>
          <p:cNvSpPr/>
          <p:nvPr/>
        </p:nvSpPr>
        <p:spPr bwMode="auto">
          <a:xfrm>
            <a:off x="1299193" y="188412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0" name="Google Shape;310;p28"/>
          <p:cNvSpPr/>
          <p:nvPr/>
        </p:nvSpPr>
        <p:spPr bwMode="auto">
          <a:xfrm>
            <a:off x="2952843" y="336337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1" name="Google Shape;311;p28"/>
          <p:cNvSpPr/>
          <p:nvPr/>
        </p:nvSpPr>
        <p:spPr bwMode="auto">
          <a:xfrm>
            <a:off x="3878618" y="168849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2" name="Google Shape;312;p28"/>
          <p:cNvSpPr/>
          <p:nvPr/>
        </p:nvSpPr>
        <p:spPr bwMode="auto">
          <a:xfrm>
            <a:off x="4554193" y="36909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3" name="Google Shape;313;p28"/>
          <p:cNvSpPr/>
          <p:nvPr/>
        </p:nvSpPr>
        <p:spPr bwMode="auto">
          <a:xfrm>
            <a:off x="6488368" y="219042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4" name="Google Shape;314;p28"/>
          <p:cNvSpPr/>
          <p:nvPr/>
        </p:nvSpPr>
        <p:spPr bwMode="auto">
          <a:xfrm>
            <a:off x="7088118" y="372277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2" name="Google Shape;502;p4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503" name="Google Shape;503;p4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504" name="Google Shape;504;p42"/>
          <p:cNvSpPr/>
          <p:nvPr/>
        </p:nvSpPr>
        <p:spPr bwMode="auto">
          <a:xfrm>
            <a:off x="-751114" y="2371028"/>
            <a:ext cx="11549743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5" name="Google Shape;505;p42"/>
          <p:cNvSpPr/>
          <p:nvPr/>
        </p:nvSpPr>
        <p:spPr bwMode="auto">
          <a:xfrm>
            <a:off x="-751113" y="2371028"/>
            <a:ext cx="11549742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4" name="Google Shape;524;p42"/>
          <p:cNvSpPr txBox="1"/>
          <p:nvPr/>
        </p:nvSpPr>
        <p:spPr bwMode="auto">
          <a:xfrm>
            <a:off x="696787" y="1318787"/>
            <a:ext cx="2348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marL="0" lvl="0" indent="0" algn="ctr">
              <a:lnSpc>
                <a:spcPct val="90000"/>
              </a:lnSpc>
              <a:buFont typeface="Arial"/>
              <a:buNone/>
              <a:defRPr/>
            </a:pPr>
            <a:r>
              <a:rPr lang="ru-RU">
                <a:latin typeface="Nunito"/>
              </a:rPr>
              <a:t>Какая европейская столица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стоит на скошенной траве?</a:t>
            </a:r>
            <a:endParaRPr>
              <a:latin typeface="Nunito"/>
            </a:endParaRPr>
          </a:p>
        </p:txBody>
      </p:sp>
      <p:sp>
        <p:nvSpPr>
          <p:cNvPr id="526" name="Google Shape;526;p42"/>
          <p:cNvSpPr txBox="1"/>
          <p:nvPr/>
        </p:nvSpPr>
        <p:spPr bwMode="auto">
          <a:xfrm>
            <a:off x="4721869" y="4055339"/>
            <a:ext cx="202779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>
                <a:latin typeface="Nunito"/>
              </a:rPr>
              <a:t>Какая земля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никогда не состарится? </a:t>
            </a:r>
            <a:endParaRPr>
              <a:latin typeface="Nunito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049885" y="1670893"/>
            <a:ext cx="152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74786"/>
                </a:solidFill>
                <a:latin typeface="Nunito"/>
                <a:ea typeface="Gadugi"/>
                <a:cs typeface="Times New Roman"/>
              </a:rPr>
              <a:t>Париж на Сене</a:t>
            </a:r>
            <a:endParaRPr lang="ru-RU" b="1">
              <a:solidFill>
                <a:srgbClr val="774786"/>
              </a:solidFill>
              <a:latin typeface="Nunito"/>
              <a:ea typeface="Gadugi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071965" y="3814995"/>
            <a:ext cx="1327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74786"/>
                </a:solidFill>
                <a:latin typeface="Nunito"/>
                <a:ea typeface="Gadugi"/>
                <a:cs typeface="Times New Roman"/>
              </a:rPr>
              <a:t>Новая Земля</a:t>
            </a:r>
            <a:endParaRPr lang="ru-RU" b="1">
              <a:solidFill>
                <a:srgbClr val="774786"/>
              </a:solidFill>
              <a:latin typeface="Nunito"/>
              <a:ea typeface="Gadugi"/>
            </a:endParaRPr>
          </a:p>
        </p:txBody>
      </p:sp>
      <p:sp>
        <p:nvSpPr>
          <p:cNvPr id="36" name="Google Shape;524;p42"/>
          <p:cNvSpPr txBox="1"/>
          <p:nvPr/>
        </p:nvSpPr>
        <p:spPr bwMode="auto">
          <a:xfrm>
            <a:off x="2041411" y="4066858"/>
            <a:ext cx="2140009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>
                <a:latin typeface="Nunito"/>
              </a:rPr>
              <a:t>Какое государство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можно носить на голове?</a:t>
            </a:r>
            <a:endParaRPr>
              <a:latin typeface="Nunito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670313" y="3780587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74786"/>
                </a:solidFill>
                <a:latin typeface="Nunito"/>
                <a:ea typeface="Gadugi"/>
                <a:cs typeface="Times New Roman"/>
              </a:rPr>
              <a:t>Панама</a:t>
            </a:r>
            <a:endParaRPr lang="ru-RU" b="1">
              <a:solidFill>
                <a:srgbClr val="774786"/>
              </a:solidFill>
              <a:latin typeface="Nunito"/>
              <a:ea typeface="Gadugi"/>
            </a:endParaRPr>
          </a:p>
        </p:txBody>
      </p:sp>
      <p:sp>
        <p:nvSpPr>
          <p:cNvPr id="44" name="Google Shape;524;p42"/>
          <p:cNvSpPr txBox="1"/>
          <p:nvPr/>
        </p:nvSpPr>
        <p:spPr bwMode="auto">
          <a:xfrm>
            <a:off x="5101641" y="1322803"/>
            <a:ext cx="35394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>
                <a:latin typeface="Nunito"/>
              </a:rPr>
              <a:t>Через что можно легко переступить дома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и трудно переплыть на кораблях?</a:t>
            </a:r>
            <a:endParaRPr>
              <a:latin typeface="Nunito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6553647" y="1678230"/>
            <a:ext cx="835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74786"/>
                </a:solidFill>
                <a:latin typeface="Nunito"/>
                <a:ea typeface="Gadugi"/>
                <a:cs typeface="Times New Roman"/>
              </a:rPr>
              <a:t>Пороги</a:t>
            </a:r>
            <a:endParaRPr lang="ru-RU" b="1">
              <a:solidFill>
                <a:srgbClr val="774786"/>
              </a:solidFill>
              <a:latin typeface="Nunito"/>
              <a:ea typeface="Gadugi"/>
            </a:endParaRPr>
          </a:p>
        </p:txBody>
      </p:sp>
      <p:sp>
        <p:nvSpPr>
          <p:cNvPr id="27" name="Google Shape;744;p51"/>
          <p:cNvSpPr/>
          <p:nvPr/>
        </p:nvSpPr>
        <p:spPr bwMode="auto">
          <a:xfrm>
            <a:off x="7943299" y="3868416"/>
            <a:ext cx="637680" cy="746120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9" name="Google Shape;508;p42"/>
          <p:cNvSpPr/>
          <p:nvPr/>
        </p:nvSpPr>
        <p:spPr bwMode="auto">
          <a:xfrm>
            <a:off x="3070025" y="3681415"/>
            <a:ext cx="82785" cy="854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50" b="1">
              <a:solidFill>
                <a:schemeClr val="dk1"/>
              </a:solidFill>
              <a:latin typeface="Nunito"/>
              <a:ea typeface="Nunito"/>
              <a:cs typeface="Nunito"/>
            </a:endParaRPr>
          </a:p>
        </p:txBody>
      </p:sp>
      <p:pic>
        <p:nvPicPr>
          <p:cNvPr id="1026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623323" y="1946920"/>
            <a:ext cx="266806" cy="266806"/>
          </a:xfrm>
          <a:prstGeom prst="rect">
            <a:avLst/>
          </a:prstGeom>
          <a:noFill/>
        </p:spPr>
      </p:pic>
      <p:pic>
        <p:nvPicPr>
          <p:cNvPr id="46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837986" y="1923219"/>
            <a:ext cx="266806" cy="266806"/>
          </a:xfrm>
          <a:prstGeom prst="rect">
            <a:avLst/>
          </a:prstGeom>
          <a:noFill/>
        </p:spPr>
      </p:pic>
      <p:pic>
        <p:nvPicPr>
          <p:cNvPr id="47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rot="10800000">
            <a:off x="2978014" y="3563074"/>
            <a:ext cx="266806" cy="266806"/>
          </a:xfrm>
          <a:prstGeom prst="rect">
            <a:avLst/>
          </a:prstGeom>
          <a:noFill/>
        </p:spPr>
      </p:pic>
      <p:pic>
        <p:nvPicPr>
          <p:cNvPr id="48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rot="10800000">
            <a:off x="5602366" y="3589373"/>
            <a:ext cx="266806" cy="266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1106308" y="2088292"/>
            <a:ext cx="6931385" cy="430887"/>
          </a:xfrm>
        </p:spPr>
        <p:txBody>
          <a:bodyPr wrap="none">
            <a:spAutoFit/>
          </a:bodyPr>
          <a:lstStyle/>
          <a:p>
            <a:pPr marL="88900" indent="0" algn="ctr"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Сколько материков на планете Земля?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39</a:t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32451"/>
            <a:ext cx="3020058" cy="498598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звуке 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Статистика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Звукология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Акустика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544286" y="3450772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178550" y="2648897"/>
            <a:ext cx="4066819" cy="1495794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>
                <a:solidFill>
                  <a:srgbClr val="2B3341"/>
                </a:solidFill>
                <a:latin typeface="Nunito"/>
              </a:rPr>
              <a:t>Как мы помним, материк —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обширное пространство суши,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омываемое морями и океанами.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Их 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шесть: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Евразия, Африка,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Северная Америка, Южная Америка,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Австралия, Антарктида.</a:t>
            </a:r>
            <a:endParaRPr/>
          </a:p>
        </p:txBody>
      </p:sp>
      <p:pic>
        <p:nvPicPr>
          <p:cNvPr id="6146" name="Picture 2" descr="Материки и океаны — урок. Окружающий мир, 2 класс."/>
          <p:cNvPicPr>
            <a:picLocks noChangeAspect="1" noChangeArrowheads="1"/>
          </p:cNvPicPr>
          <p:nvPr/>
        </p:nvPicPr>
        <p:blipFill>
          <a:blip r:embed="rId2"/>
          <a:srcRect t="670" b="1465"/>
          <a:stretch/>
        </p:blipFill>
        <p:spPr bwMode="auto">
          <a:xfrm>
            <a:off x="4376615" y="954208"/>
            <a:ext cx="3246221" cy="1805518"/>
          </a:xfrm>
          <a:prstGeom prst="rect">
            <a:avLst/>
          </a:prstGeom>
          <a:noFill/>
        </p:spPr>
      </p:pic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40</a:t>
            </a:r>
            <a:endParaRPr lang="en">
              <a:latin typeface="Amatic SC"/>
              <a:cs typeface="Amatic S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1803614" y="2227040"/>
            <a:ext cx="5536772" cy="689420"/>
          </a:xfrm>
        </p:spPr>
        <p:txBody>
          <a:bodyPr wrap="none">
            <a:spAutoFit/>
          </a:bodyPr>
          <a:lstStyle/>
          <a:p>
            <a:pPr marL="88900" indent="0" algn="ctr">
              <a:lnSpc>
                <a:spcPct val="80000"/>
              </a:lnSpc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В какой стране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больше всего часовых поясов?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41</a:t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098900" y="2673583"/>
            <a:ext cx="3791102" cy="1495794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>
                <a:solidFill>
                  <a:srgbClr val="2B3341"/>
                </a:solidFill>
                <a:latin typeface="Nunito"/>
              </a:rPr>
              <a:t>Удивительно, но факт –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на территории 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Франции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насчитывается 12 часовых поясов.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Этот рекорд достигается за счёт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её заморских территорий,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разбросанных по всему миру.</a:t>
            </a:r>
            <a:endParaRPr/>
          </a:p>
        </p:txBody>
      </p:sp>
      <p:pic>
        <p:nvPicPr>
          <p:cNvPr id="7170" name="Picture 2" descr="Часовые пояса в концепции Франции R Иллюстрация штока ..."/>
          <p:cNvPicPr>
            <a:picLocks noChangeAspect="1" noChangeArrowheads="1"/>
          </p:cNvPicPr>
          <p:nvPr/>
        </p:nvPicPr>
        <p:blipFill>
          <a:blip r:embed="rId2"/>
          <a:srcRect r="748" b="8985"/>
          <a:stretch/>
        </p:blipFill>
        <p:spPr bwMode="auto">
          <a:xfrm>
            <a:off x="4758326" y="901884"/>
            <a:ext cx="2546381" cy="2310240"/>
          </a:xfrm>
          <a:prstGeom prst="rect">
            <a:avLst/>
          </a:prstGeom>
          <a:noFill/>
        </p:spPr>
      </p:pic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42</a:t>
            </a:r>
            <a:endParaRPr lang="en">
              <a:latin typeface="Amatic SC"/>
              <a:cs typeface="Amatic S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942000" y="2227040"/>
            <a:ext cx="7260000" cy="689420"/>
          </a:xfrm>
        </p:spPr>
        <p:txBody>
          <a:bodyPr wrap="none">
            <a:spAutoFit/>
          </a:bodyPr>
          <a:lstStyle/>
          <a:p>
            <a:pPr marL="88900" indent="0" algn="ctr">
              <a:lnSpc>
                <a:spcPct val="80000"/>
              </a:lnSpc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Сколько субъектов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входит в состав Российской Федерации?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43</a:t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070253" y="2568390"/>
            <a:ext cx="4262385" cy="1495794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>
                <a:solidFill>
                  <a:srgbClr val="2B3341"/>
                </a:solidFill>
                <a:latin typeface="Nunito"/>
              </a:rPr>
              <a:t>В состав РФ входят 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89 субъектов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48 из которых именуются областями,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24 – республиками, 9 – краями,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3 – городами федерального значения,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4 – автономными округами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и 1 – автономной областью.</a:t>
            </a:r>
            <a:endParaRPr/>
          </a:p>
        </p:txBody>
      </p:sp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44</a:t>
            </a:r>
            <a:endParaRPr lang="en">
              <a:latin typeface="Amatic SC"/>
              <a:cs typeface="Amatic SC"/>
            </a:endParaRPr>
          </a:p>
        </p:txBody>
      </p:sp>
      <p:pic>
        <p:nvPicPr>
          <p:cNvPr id="1030" name="Picture 6" descr="Субъекты Российской Федерации — урок. Обществознание, 9 класс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764280" y="694034"/>
            <a:ext cx="3855720" cy="2214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1393371" y="2128183"/>
            <a:ext cx="6270170" cy="887135"/>
          </a:xfrm>
        </p:spPr>
        <p:txBody>
          <a:bodyPr/>
          <a:lstStyle/>
          <a:p>
            <a:pPr marL="88900" indent="0" algn="ctr">
              <a:lnSpc>
                <a:spcPct val="80000"/>
              </a:lnSpc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Как называется течение,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из-за которого Мурманск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остаётся незамерзающим портом?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45</a:t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 descr="Атлантический конвейер притормаживает. Гольфстрим оставит Европу без тепла?  | Наука | Общество | Аргументы и Факты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53019" y="910318"/>
            <a:ext cx="2955841" cy="1963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933635" y="2806814"/>
            <a:ext cx="66752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>
                <a:latin typeface="Nunito"/>
              </a:rPr>
              <a:t>Мурманск – самый крупный порт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в мире, расположенный за Полярным кругом,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и самый северный из незамерзающих портов России. 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Баренцево море не замерзает благодаря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проходящему через него теплому течению – </a:t>
            </a:r>
            <a:r>
              <a:rPr lang="ru-RU" sz="1800" b="1">
                <a:latin typeface="Nunito"/>
              </a:rPr>
              <a:t>Гольфстриму</a:t>
            </a:r>
            <a:r>
              <a:rPr lang="ru-RU" sz="1800">
                <a:latin typeface="Nunito"/>
              </a:rPr>
              <a:t>.</a:t>
            </a:r>
            <a:endParaRPr/>
          </a:p>
        </p:txBody>
      </p:sp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46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Ребусы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47</a:t>
            </a:fld>
            <a:endParaRPr lang="en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13979" y="1370976"/>
            <a:ext cx="601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latin typeface="Nunito"/>
              </a:rPr>
              <a:t>В данных ребусах зашифрованы названия птиц.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83375" y="4021414"/>
            <a:ext cx="3400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latin typeface="Nunito"/>
              </a:rPr>
              <a:t>Ответы: аист, сова, стриж</a:t>
            </a:r>
            <a:endParaRPr/>
          </a:p>
        </p:txBody>
      </p:sp>
      <p:sp>
        <p:nvSpPr>
          <p:cNvPr id="7" name="Google Shape;814;p51"/>
          <p:cNvSpPr/>
          <p:nvPr/>
        </p:nvSpPr>
        <p:spPr bwMode="auto">
          <a:xfrm>
            <a:off x="7777718" y="3777343"/>
            <a:ext cx="898195" cy="77262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7580" y="1831205"/>
            <a:ext cx="2026915" cy="19255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27643" y="1947024"/>
            <a:ext cx="2628900" cy="180975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857415" y="1900367"/>
            <a:ext cx="1787243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84330" y="1900367"/>
            <a:ext cx="3087845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rcRect t="13467" b="17057"/>
          <a:stretch/>
        </p:blipFill>
        <p:spPr bwMode="auto">
          <a:xfrm>
            <a:off x="6081559" y="2165337"/>
            <a:ext cx="1924050" cy="12573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 bwMode="auto">
          <a:xfrm>
            <a:off x="6149964" y="1900366"/>
            <a:ext cx="1787243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Ребусы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48</a:t>
            </a:fld>
            <a:endParaRPr lang="en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13979" y="1370976"/>
            <a:ext cx="601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latin typeface="Nunito"/>
              </a:rPr>
              <a:t>В данных ребусах зашифрованы названия птиц.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83375" y="4021414"/>
            <a:ext cx="4251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latin typeface="Nunito"/>
              </a:rPr>
              <a:t>Ответы: чайка, сорока, ласточка</a:t>
            </a:r>
            <a:endParaRPr/>
          </a:p>
        </p:txBody>
      </p:sp>
      <p:sp>
        <p:nvSpPr>
          <p:cNvPr id="8" name="Google Shape;814;p51"/>
          <p:cNvSpPr/>
          <p:nvPr/>
        </p:nvSpPr>
        <p:spPr bwMode="auto">
          <a:xfrm>
            <a:off x="7777718" y="3777343"/>
            <a:ext cx="898195" cy="77262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9616" y="2196487"/>
            <a:ext cx="2843246" cy="1399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52862" y="1986249"/>
            <a:ext cx="1905000" cy="1809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30186" y="1986249"/>
            <a:ext cx="2190750" cy="180975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709616" y="1986249"/>
            <a:ext cx="2843246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713237" y="1986247"/>
            <a:ext cx="1668388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541999" y="1986247"/>
            <a:ext cx="2482483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 bwMode="auto">
          <a:xfrm>
            <a:off x="1340421" y="3718422"/>
            <a:ext cx="6423025" cy="681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4400" b="1">
                <a:latin typeface="Amatic SC"/>
                <a:cs typeface="Amatic SC"/>
              </a:rPr>
              <a:t>Физическая культура</a:t>
            </a:r>
            <a:endParaRPr sz="4400" b="1">
              <a:latin typeface="Amatic SC"/>
              <a:cs typeface="Amatic SC"/>
            </a:endParaRPr>
          </a:p>
        </p:txBody>
      </p: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 bwMode="auto">
          <a:xfrm>
            <a:off x="1340421" y="3037794"/>
            <a:ext cx="6423025" cy="7572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>
                <a:solidFill>
                  <a:schemeClr val="accent1"/>
                </a:solidFill>
              </a:rPr>
              <a:t>6 раунд</a:t>
            </a:r>
            <a:endParaRPr sz="600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13680" t="15252" r="13498" b="12805"/>
          <a:stretch/>
        </p:blipFill>
        <p:spPr bwMode="auto">
          <a:xfrm>
            <a:off x="3366871" y="599394"/>
            <a:ext cx="2370123" cy="2438400"/>
          </a:xfrm>
          <a:prstGeom prst="rect">
            <a:avLst/>
          </a:prstGeom>
        </p:spPr>
      </p:pic>
      <p:sp>
        <p:nvSpPr>
          <p:cNvPr id="14" name="Google Shape;722;p50"/>
          <p:cNvSpPr/>
          <p:nvPr/>
        </p:nvSpPr>
        <p:spPr bwMode="auto">
          <a:xfrm>
            <a:off x="6316299" y="4195076"/>
            <a:ext cx="519929" cy="408767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наследственности человека 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Физиология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Генетика</a:t>
            </a:r>
            <a:endParaRPr/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Психология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500744" y="2565368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Физическая культура</a:t>
            </a:r>
            <a:endParaRPr/>
          </a:p>
        </p:txBody>
      </p:sp>
      <p:sp>
        <p:nvSpPr>
          <p:cNvPr id="542" name="Google Shape;542;p44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16" name="Google Shape;776;p51"/>
          <p:cNvSpPr/>
          <p:nvPr/>
        </p:nvSpPr>
        <p:spPr bwMode="auto">
          <a:xfrm>
            <a:off x="7956101" y="3750819"/>
            <a:ext cx="727554" cy="72290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886198" y="1365038"/>
            <a:ext cx="3266396" cy="744271"/>
            <a:chOff x="886198" y="1365038"/>
            <a:chExt cx="3266396" cy="744271"/>
          </a:xfrm>
        </p:grpSpPr>
        <p:sp>
          <p:nvSpPr>
            <p:cNvPr id="3" name="Скругленный прямоугольник 2"/>
            <p:cNvSpPr/>
            <p:nvPr/>
          </p:nvSpPr>
          <p:spPr bwMode="auto">
            <a:xfrm>
              <a:off x="886198" y="1365038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922221" y="1403132"/>
              <a:ext cx="3230372" cy="6832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ru-RU" sz="1600">
                  <a:latin typeface="Nunito"/>
                </a:rPr>
                <a:t>Как называются соревнования,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где лыжники соревнуются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фигурном катании на лыжах?</a:t>
              </a:r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3113199" y="2145531"/>
            <a:ext cx="1216523" cy="613981"/>
            <a:chOff x="3113199" y="2145531"/>
            <a:chExt cx="1216523" cy="613981"/>
          </a:xfrm>
        </p:grpSpPr>
        <p:sp>
          <p:nvSpPr>
            <p:cNvPr id="20" name="Google Shape;115;p9"/>
            <p:cNvSpPr/>
            <p:nvPr/>
          </p:nvSpPr>
          <p:spPr bwMode="auto">
            <a:xfrm>
              <a:off x="3113199" y="2145531"/>
              <a:ext cx="1216523" cy="613981"/>
            </a:xfrm>
            <a:custGeom>
              <a:avLst/>
              <a:gdLst/>
              <a:ahLst/>
              <a:cxnLst/>
              <a:rect l="l" t="t" r="r" b="b"/>
              <a:pathLst>
                <a:path w="549996" h="559316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3134601" y="2314247"/>
              <a:ext cx="1173719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ea typeface="Times New Roman"/>
                  <a:cs typeface="Times New Roman"/>
                </a:rPr>
                <a:t>Фристайл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886198" y="2922814"/>
            <a:ext cx="3225236" cy="744271"/>
            <a:chOff x="1008897" y="2919594"/>
            <a:chExt cx="3225236" cy="744271"/>
          </a:xfrm>
        </p:grpSpPr>
        <p:sp>
          <p:nvSpPr>
            <p:cNvPr id="22" name="Скругленный прямоугольник 21"/>
            <p:cNvSpPr/>
            <p:nvPr/>
          </p:nvSpPr>
          <p:spPr bwMode="auto">
            <a:xfrm>
              <a:off x="1008897" y="2919594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1092787" y="3047288"/>
              <a:ext cx="2672526" cy="48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Чему равна длина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марафонской дистанции?</a:t>
              </a:r>
            </a:p>
          </p:txBody>
        </p:sp>
      </p:grpSp>
      <p:grpSp>
        <p:nvGrpSpPr>
          <p:cNvPr id="12" name="Группа 11"/>
          <p:cNvGrpSpPr/>
          <p:nvPr/>
        </p:nvGrpSpPr>
        <p:grpSpPr bwMode="auto">
          <a:xfrm>
            <a:off x="2898649" y="3760674"/>
            <a:ext cx="1508045" cy="613981"/>
            <a:chOff x="2898649" y="3760674"/>
            <a:chExt cx="1508045" cy="613981"/>
          </a:xfrm>
        </p:grpSpPr>
        <p:sp>
          <p:nvSpPr>
            <p:cNvPr id="23" name="Google Shape;115;p9"/>
            <p:cNvSpPr/>
            <p:nvPr/>
          </p:nvSpPr>
          <p:spPr bwMode="auto">
            <a:xfrm>
              <a:off x="2898649" y="3760674"/>
              <a:ext cx="1503997" cy="613981"/>
            </a:xfrm>
            <a:custGeom>
              <a:avLst/>
              <a:gdLst/>
              <a:ahLst/>
              <a:cxnLst/>
              <a:rect l="l" t="t" r="r" b="b"/>
              <a:pathLst>
                <a:path w="549996" h="559316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3039012" y="3929390"/>
              <a:ext cx="1367682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ea typeface="Times New Roman"/>
                  <a:cs typeface="Times New Roman"/>
                </a:rPr>
                <a:t>42 км 195 м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4690861" y="1361938"/>
            <a:ext cx="3304110" cy="744271"/>
            <a:chOff x="4690861" y="1361938"/>
            <a:chExt cx="3304110" cy="744271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4717066" y="1361938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4690861" y="1563957"/>
              <a:ext cx="3304110" cy="2893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Наказание в спортивных играх?</a:t>
              </a:r>
            </a:p>
          </p:txBody>
        </p:sp>
      </p:grpSp>
      <p:grpSp>
        <p:nvGrpSpPr>
          <p:cNvPr id="11" name="Группа 10"/>
          <p:cNvGrpSpPr/>
          <p:nvPr/>
        </p:nvGrpSpPr>
        <p:grpSpPr bwMode="auto">
          <a:xfrm>
            <a:off x="6739578" y="2145531"/>
            <a:ext cx="1216523" cy="613981"/>
            <a:chOff x="6739578" y="2145531"/>
            <a:chExt cx="1216523" cy="613981"/>
          </a:xfrm>
        </p:grpSpPr>
        <p:sp>
          <p:nvSpPr>
            <p:cNvPr id="28" name="Google Shape;115;p9"/>
            <p:cNvSpPr/>
            <p:nvPr/>
          </p:nvSpPr>
          <p:spPr bwMode="auto">
            <a:xfrm>
              <a:off x="6739578" y="2145531"/>
              <a:ext cx="1216523" cy="613981"/>
            </a:xfrm>
            <a:custGeom>
              <a:avLst/>
              <a:gdLst/>
              <a:ahLst/>
              <a:cxnLst/>
              <a:rect l="l" t="t" r="r" b="b"/>
              <a:pathLst>
                <a:path w="549996" h="559316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6760980" y="2314247"/>
              <a:ext cx="1160895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ea typeface="Times New Roman"/>
                  <a:cs typeface="Times New Roman"/>
                </a:rPr>
                <a:t>Удаление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 bwMode="auto">
          <a:xfrm>
            <a:off x="6699574" y="3797175"/>
            <a:ext cx="1216523" cy="613981"/>
            <a:chOff x="6699574" y="3797175"/>
            <a:chExt cx="1216523" cy="613981"/>
          </a:xfrm>
        </p:grpSpPr>
        <p:sp>
          <p:nvSpPr>
            <p:cNvPr id="31" name="Google Shape;115;p9"/>
            <p:cNvSpPr/>
            <p:nvPr/>
          </p:nvSpPr>
          <p:spPr bwMode="auto">
            <a:xfrm>
              <a:off x="6699574" y="3797175"/>
              <a:ext cx="1216523" cy="613981"/>
            </a:xfrm>
            <a:custGeom>
              <a:avLst/>
              <a:gdLst/>
              <a:ahLst/>
              <a:cxnLst/>
              <a:rect l="l" t="t" r="r" b="b"/>
              <a:pathLst>
                <a:path w="549996" h="559316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6850574" y="3983683"/>
              <a:ext cx="96693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ea typeface="Times New Roman"/>
                  <a:cs typeface="Times New Roman"/>
                </a:rPr>
                <a:t>Рефери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4690861" y="2921514"/>
            <a:ext cx="3225236" cy="744271"/>
            <a:chOff x="4690861" y="2928286"/>
            <a:chExt cx="3225236" cy="744271"/>
          </a:xfrm>
        </p:grpSpPr>
        <p:sp>
          <p:nvSpPr>
            <p:cNvPr id="30" name="Скругленный прямоугольник 29"/>
            <p:cNvSpPr/>
            <p:nvPr/>
          </p:nvSpPr>
          <p:spPr bwMode="auto">
            <a:xfrm>
              <a:off x="4690861" y="2928286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4854226" y="3053624"/>
              <a:ext cx="2045753" cy="48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Как называется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спортивный судья?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Физическая культура</a:t>
            </a:r>
            <a:endParaRPr/>
          </a:p>
        </p:txBody>
      </p:sp>
      <p:sp>
        <p:nvSpPr>
          <p:cNvPr id="542" name="Google Shape;542;p44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16" name="Google Shape;776;p51"/>
          <p:cNvSpPr/>
          <p:nvPr/>
        </p:nvSpPr>
        <p:spPr bwMode="auto">
          <a:xfrm>
            <a:off x="7956101" y="3750819"/>
            <a:ext cx="727554" cy="72290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10" name="Группа 9"/>
          <p:cNvGrpSpPr/>
          <p:nvPr/>
        </p:nvGrpSpPr>
        <p:grpSpPr bwMode="auto">
          <a:xfrm>
            <a:off x="886198" y="1365038"/>
            <a:ext cx="3225236" cy="744271"/>
            <a:chOff x="886198" y="1365038"/>
            <a:chExt cx="3225236" cy="744271"/>
          </a:xfrm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886198" y="1365038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918302" y="1494029"/>
              <a:ext cx="1984839" cy="48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ru-RU" sz="1600">
                  <a:latin typeface="Nunito"/>
                </a:rPr>
                <a:t>Как звучит девиз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Олимпийских игр?</a:t>
              </a:r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4385895" y="1352501"/>
            <a:ext cx="3225236" cy="744271"/>
            <a:chOff x="4385895" y="1352501"/>
            <a:chExt cx="3225236" cy="744271"/>
          </a:xfrm>
        </p:grpSpPr>
        <p:sp>
          <p:nvSpPr>
            <p:cNvPr id="30" name="Скругленный прямоугольник 29"/>
            <p:cNvSpPr/>
            <p:nvPr/>
          </p:nvSpPr>
          <p:spPr bwMode="auto">
            <a:xfrm>
              <a:off x="4385895" y="1352501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4419738" y="1404437"/>
              <a:ext cx="2747868" cy="6832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Какая организация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руководит современным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олимпийским движением?</a:t>
              </a:r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1344631" y="2226866"/>
            <a:ext cx="2854509" cy="437927"/>
            <a:chOff x="1344631" y="2226866"/>
            <a:chExt cx="2854509" cy="437927"/>
          </a:xfrm>
        </p:grpSpPr>
        <p:sp>
          <p:nvSpPr>
            <p:cNvPr id="23" name="Google Shape;115;p9"/>
            <p:cNvSpPr/>
            <p:nvPr/>
          </p:nvSpPr>
          <p:spPr bwMode="auto">
            <a:xfrm>
              <a:off x="1344631" y="2226866"/>
              <a:ext cx="2831786" cy="437927"/>
            </a:xfrm>
            <a:custGeom>
              <a:avLst/>
              <a:gdLst/>
              <a:ahLst/>
              <a:cxnLst/>
              <a:rect l="l" t="t" r="r" b="b"/>
              <a:pathLst>
                <a:path w="549996" h="559316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1388755" y="2314247"/>
              <a:ext cx="2810385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ea typeface="Times New Roman"/>
                  <a:cs typeface="Times New Roman"/>
                </a:rPr>
                <a:t>«Быстрее, выше, сильнее»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878368" y="3101108"/>
            <a:ext cx="3225236" cy="887687"/>
            <a:chOff x="745019" y="1417631"/>
            <a:chExt cx="3225236" cy="744271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745019" y="1417631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784953" y="1498167"/>
              <a:ext cx="2887329" cy="5831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Какое физическое качество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развивается при беге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на длинные дистанции?</a:t>
              </a:r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2388746" y="4077823"/>
            <a:ext cx="1820265" cy="437927"/>
            <a:chOff x="2388746" y="4077823"/>
            <a:chExt cx="1820265" cy="437927"/>
          </a:xfrm>
        </p:grpSpPr>
        <p:sp>
          <p:nvSpPr>
            <p:cNvPr id="28" name="Google Shape;115;p9"/>
            <p:cNvSpPr/>
            <p:nvPr/>
          </p:nvSpPr>
          <p:spPr bwMode="auto">
            <a:xfrm>
              <a:off x="2388746" y="4077823"/>
              <a:ext cx="1820265" cy="437927"/>
            </a:xfrm>
            <a:custGeom>
              <a:avLst/>
              <a:gdLst/>
              <a:ahLst/>
              <a:cxnLst/>
              <a:rect l="l" t="t" r="r" b="b"/>
              <a:pathLst>
                <a:path w="549996" h="559316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2456441" y="4127509"/>
              <a:ext cx="1625766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  <a:t>Выносливость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5664507" y="2163109"/>
            <a:ext cx="2012506" cy="732931"/>
            <a:chOff x="5664507" y="2163109"/>
            <a:chExt cx="2012506" cy="732931"/>
          </a:xfrm>
        </p:grpSpPr>
        <p:sp>
          <p:nvSpPr>
            <p:cNvPr id="32" name="Google Shape;115;p9"/>
            <p:cNvSpPr/>
            <p:nvPr/>
          </p:nvSpPr>
          <p:spPr bwMode="auto">
            <a:xfrm>
              <a:off x="5664507" y="2163109"/>
              <a:ext cx="2012506" cy="705338"/>
            </a:xfrm>
            <a:custGeom>
              <a:avLst/>
              <a:gdLst>
                <a:gd name="connsiteX0" fmla="*/ 557105 w 570435"/>
                <a:gd name="connsiteY0" fmla="*/ 188737 h 549332"/>
                <a:gd name="connsiteX1" fmla="*/ 142655 w 570435"/>
                <a:gd name="connsiteY1" fmla="*/ 25896 h 549332"/>
                <a:gd name="connsiteX2" fmla="*/ 108551 w 570435"/>
                <a:gd name="connsiteY2" fmla="*/ 502259 h 549332"/>
                <a:gd name="connsiteX3" fmla="*/ 296532 w 570435"/>
                <a:gd name="connsiteY3" fmla="*/ 547599 h 549332"/>
                <a:gd name="connsiteX4" fmla="*/ 557105 w 570435"/>
                <a:gd name="connsiteY4" fmla="*/ 188737 h 549332"/>
                <a:gd name="connsiteX0" fmla="*/ 542217 w 554816"/>
                <a:gd name="connsiteY0" fmla="*/ 122631 h 563891"/>
                <a:gd name="connsiteX1" fmla="*/ 117925 w 554816"/>
                <a:gd name="connsiteY1" fmla="*/ 40924 h 563891"/>
                <a:gd name="connsiteX2" fmla="*/ 83821 w 554816"/>
                <a:gd name="connsiteY2" fmla="*/ 517287 h 563891"/>
                <a:gd name="connsiteX3" fmla="*/ 271802 w 554816"/>
                <a:gd name="connsiteY3" fmla="*/ 562627 h 563891"/>
                <a:gd name="connsiteX4" fmla="*/ 542217 w 554816"/>
                <a:gd name="connsiteY4" fmla="*/ 122631 h 563891"/>
                <a:gd name="connsiteX0" fmla="*/ 536065 w 549094"/>
                <a:gd name="connsiteY0" fmla="*/ 144896 h 551551"/>
                <a:gd name="connsiteX1" fmla="*/ 117678 w 549094"/>
                <a:gd name="connsiteY1" fmla="*/ 28418 h 551551"/>
                <a:gd name="connsiteX2" fmla="*/ 83574 w 549094"/>
                <a:gd name="connsiteY2" fmla="*/ 504781 h 551551"/>
                <a:gd name="connsiteX3" fmla="*/ 271555 w 549094"/>
                <a:gd name="connsiteY3" fmla="*/ 550121 h 551551"/>
                <a:gd name="connsiteX4" fmla="*/ 536065 w 549094"/>
                <a:gd name="connsiteY4" fmla="*/ 144896 h 551551"/>
                <a:gd name="connsiteX0" fmla="*/ 506812 w 519841"/>
                <a:gd name="connsiteY0" fmla="*/ 129782 h 536437"/>
                <a:gd name="connsiteX1" fmla="*/ 88425 w 519841"/>
                <a:gd name="connsiteY1" fmla="*/ 13304 h 536437"/>
                <a:gd name="connsiteX2" fmla="*/ 1233 w 519841"/>
                <a:gd name="connsiteY2" fmla="*/ 284709 h 536437"/>
                <a:gd name="connsiteX3" fmla="*/ 54321 w 519841"/>
                <a:gd name="connsiteY3" fmla="*/ 489667 h 536437"/>
                <a:gd name="connsiteX4" fmla="*/ 242302 w 519841"/>
                <a:gd name="connsiteY4" fmla="*/ 535007 h 536437"/>
                <a:gd name="connsiteX5" fmla="*/ 506812 w 519841"/>
                <a:gd name="connsiteY5" fmla="*/ 129782 h 53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841" h="536437" extrusionOk="0">
                  <a:moveTo>
                    <a:pt x="506812" y="129782"/>
                  </a:moveTo>
                  <a:cubicBezTo>
                    <a:pt x="478135" y="-13473"/>
                    <a:pt x="172688" y="-12517"/>
                    <a:pt x="88425" y="13304"/>
                  </a:cubicBezTo>
                  <a:cubicBezTo>
                    <a:pt x="4162" y="39125"/>
                    <a:pt x="6917" y="205315"/>
                    <a:pt x="1233" y="284709"/>
                  </a:cubicBezTo>
                  <a:cubicBezTo>
                    <a:pt x="-4451" y="364103"/>
                    <a:pt x="8894" y="447951"/>
                    <a:pt x="54321" y="489667"/>
                  </a:cubicBezTo>
                  <a:cubicBezTo>
                    <a:pt x="107378" y="531959"/>
                    <a:pt x="177098" y="535927"/>
                    <a:pt x="242302" y="535007"/>
                  </a:cubicBezTo>
                  <a:cubicBezTo>
                    <a:pt x="450388" y="557370"/>
                    <a:pt x="559146" y="312874"/>
                    <a:pt x="506812" y="12978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749639" y="2200465"/>
              <a:ext cx="1906290" cy="6955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600" b="1">
                  <a:solidFill>
                    <a:schemeClr val="accent1"/>
                  </a:solidFill>
                  <a:latin typeface="Nunito"/>
                  <a:cs typeface="Times New Roman"/>
                </a:rPr>
                <a:t>М</a:t>
              </a:r>
              <a: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  <a:t>еждународный</a:t>
              </a:r>
              <a:b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</a:br>
              <a:r>
                <a:rPr lang="ru-RU" sz="1600" b="1">
                  <a:solidFill>
                    <a:schemeClr val="accent1"/>
                  </a:solidFill>
                  <a:latin typeface="Nunito"/>
                  <a:cs typeface="Times New Roman"/>
                </a:rPr>
                <a:t>О</a:t>
              </a:r>
              <a: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  <a:t>лимпийский</a:t>
              </a:r>
              <a:b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</a:br>
              <a:r>
                <a:rPr lang="ru-RU" sz="1600" b="1">
                  <a:solidFill>
                    <a:schemeClr val="accent1"/>
                  </a:solidFill>
                  <a:latin typeface="Nunito"/>
                  <a:cs typeface="Times New Roman"/>
                </a:rPr>
                <a:t>К</a:t>
              </a:r>
              <a: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  <a:t>омитет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4516709" y="3101107"/>
            <a:ext cx="3275256" cy="887688"/>
            <a:chOff x="4516709" y="3101107"/>
            <a:chExt cx="3275256" cy="887688"/>
          </a:xfrm>
        </p:grpSpPr>
        <p:sp>
          <p:nvSpPr>
            <p:cNvPr id="34" name="Скругленный прямоугольник 33"/>
            <p:cNvSpPr/>
            <p:nvPr/>
          </p:nvSpPr>
          <p:spPr bwMode="auto">
            <a:xfrm>
              <a:off x="4516709" y="3101107"/>
              <a:ext cx="3225236" cy="887688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4516709" y="3264531"/>
              <a:ext cx="3275256" cy="48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Волейбол, как спортивная игра,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появился в конце XIX века в ...?</a:t>
              </a:r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6492240" y="4086879"/>
            <a:ext cx="1249705" cy="437927"/>
            <a:chOff x="6492240" y="4086879"/>
            <a:chExt cx="1249705" cy="437927"/>
          </a:xfrm>
        </p:grpSpPr>
        <p:sp>
          <p:nvSpPr>
            <p:cNvPr id="35" name="Google Shape;115;p9"/>
            <p:cNvSpPr/>
            <p:nvPr/>
          </p:nvSpPr>
          <p:spPr bwMode="auto">
            <a:xfrm>
              <a:off x="6492240" y="4086879"/>
              <a:ext cx="1249705" cy="437927"/>
            </a:xfrm>
            <a:custGeom>
              <a:avLst/>
              <a:gdLst/>
              <a:ahLst/>
              <a:cxnLst/>
              <a:rect l="l" t="t" r="r" b="b"/>
              <a:pathLst>
                <a:path w="549996" h="559316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6769080" y="4142108"/>
              <a:ext cx="696024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  <a:t>США</a:t>
              </a:r>
              <a:endParaRPr lang="ru-RU" sz="1600" b="1">
                <a:latin typeface="Nuni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6" name="Google Shape;436;p38"/>
          <p:cNvSpPr txBox="1">
            <a:spLocks noGrp="1"/>
          </p:cNvSpPr>
          <p:nvPr>
            <p:ph type="body" idx="4294967295"/>
          </p:nvPr>
        </p:nvSpPr>
        <p:spPr bwMode="auto">
          <a:xfrm>
            <a:off x="1415143" y="2081576"/>
            <a:ext cx="6113707" cy="11188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 b="1">
                <a:latin typeface="Amatic SC"/>
                <a:cs typeface="Amatic SC"/>
              </a:rPr>
              <a:t>Подведение итогов</a:t>
            </a:r>
            <a:endParaRPr sz="5400" b="1">
              <a:latin typeface="Amatic SC"/>
              <a:cs typeface="Amatic SC"/>
            </a:endParaRPr>
          </a:p>
        </p:txBody>
      </p:sp>
      <p:sp>
        <p:nvSpPr>
          <p:cNvPr id="437" name="Google Shape;437;p38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52</a:t>
            </a:fld>
            <a:endParaRPr/>
          </a:p>
        </p:txBody>
      </p:sp>
      <p:sp>
        <p:nvSpPr>
          <p:cNvPr id="7" name="Google Shape;765;p51"/>
          <p:cNvSpPr/>
          <p:nvPr/>
        </p:nvSpPr>
        <p:spPr bwMode="auto">
          <a:xfrm>
            <a:off x="7751776" y="3831772"/>
            <a:ext cx="815282" cy="746924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пещерах–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Селенология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Краеведение</a:t>
            </a:r>
            <a:endParaRPr/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Спелеология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544286" y="3450772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бумажных деньгах–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Териология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Бонистика</a:t>
            </a:r>
            <a:endParaRPr/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Анализ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468086" y="2565368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44289" y="1313585"/>
            <a:ext cx="7150997" cy="3206005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Великий врач, в 26 лет стал профессором хирургии.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Создатель новой науки в медицине —</a:t>
            </a:r>
            <a:br>
              <a:rPr lang="en-US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хирургической анатомии;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создатель первой в России хирургической клиники,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 которой основал еще одно направление медицины —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госпитальную хирургию. </a:t>
            </a:r>
            <a:endParaRPr/>
          </a:p>
          <a:p>
            <a:pPr marL="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Благодаря его инициативе в русской армии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была введена новая форма медицинской помощи —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появились сестры милосердия. Им были заложены основы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военно-полевой медицины...</a:t>
            </a:r>
            <a:endParaRPr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70611" y="806068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Пирогов </a:t>
            </a:r>
            <a:br>
              <a:rPr lang="ru-RU"/>
            </a:br>
            <a:r>
              <a:rPr lang="ru-RU"/>
              <a:t>Николай Иванович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4717256" y="1166186"/>
            <a:ext cx="3507370" cy="3077766"/>
          </a:xfrm>
        </p:spPr>
        <p:txBody>
          <a:bodyPr wrap="none">
            <a:spAutoFit/>
          </a:bodyPr>
          <a:lstStyle/>
          <a:p>
            <a:pPr marL="8890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Русский хирург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 учёный-анатом,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естествоиспытатель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 педагог, профессор,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создатель первого атласа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топографической анатомии,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основоположник русской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военно-полевой хирургии,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основатель русской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школы анестезии.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10244" name="Picture 4" descr="Достижения Н.И. Пирогова | VIKENT.RU | Дзен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20818" y="1888596"/>
            <a:ext cx="2178986" cy="2554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Пользовательские 10">
      <a:dk1>
        <a:srgbClr val="F4CF7D"/>
      </a:dk1>
      <a:lt1>
        <a:srgbClr val="FFFFFF"/>
      </a:lt1>
      <a:dk2>
        <a:srgbClr val="5E5E5E"/>
      </a:dk2>
      <a:lt2>
        <a:srgbClr val="EDF0EB"/>
      </a:lt2>
      <a:accent1>
        <a:srgbClr val="774786"/>
      </a:accent1>
      <a:accent2>
        <a:srgbClr val="774786"/>
      </a:accent2>
      <a:accent3>
        <a:srgbClr val="9437FF"/>
      </a:accent3>
      <a:accent4>
        <a:srgbClr val="521B92"/>
      </a:accent4>
      <a:accent5>
        <a:srgbClr val="774786"/>
      </a:accent5>
      <a:accent6>
        <a:srgbClr val="596885"/>
      </a:accent6>
      <a:hlink>
        <a:srgbClr val="521B92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1838</Words>
  <Application>Microsoft Office PowerPoint</Application>
  <DocSecurity>0</DocSecurity>
  <PresentationFormat>Экран (16:9)</PresentationFormat>
  <Paragraphs>304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Amatic SC</vt:lpstr>
      <vt:lpstr>Calibri</vt:lpstr>
      <vt:lpstr>Arial</vt:lpstr>
      <vt:lpstr>Nunito</vt:lpstr>
      <vt:lpstr>Curio template</vt:lpstr>
      <vt:lpstr>Интеллектуальная игра «Умный, еще умнее»</vt:lpstr>
      <vt:lpstr>Игра состоит из 6 раундов</vt:lpstr>
      <vt:lpstr>1 раунд Что за наука и кто научный деятель?</vt:lpstr>
      <vt:lpstr>Наука о звуке – это ..?</vt:lpstr>
      <vt:lpstr>Наука о наследственности человека – это ..?</vt:lpstr>
      <vt:lpstr>Наука о пещерах– это ..?</vt:lpstr>
      <vt:lpstr>Наука о бумажных деньгах– это ..?</vt:lpstr>
      <vt:lpstr>О каком научном деятеле идет речь?</vt:lpstr>
      <vt:lpstr>Пирогов  Николай Иванович</vt:lpstr>
      <vt:lpstr>О каком научном деятеле идет речь?</vt:lpstr>
      <vt:lpstr>Лобачевский  Николай Иванович</vt:lpstr>
      <vt:lpstr>О каком научном деятеле идет речь?</vt:lpstr>
      <vt:lpstr>Ломоносов  Михаил Васильевич</vt:lpstr>
      <vt:lpstr>О каком научном деятеле идет речь?</vt:lpstr>
      <vt:lpstr>Тимирязев Климент Аркадьевич</vt:lpstr>
      <vt:lpstr>2 раунд</vt:lpstr>
      <vt:lpstr>Прочитайте слова, потом произнесите звуки в обратном порядке, чтобы получить:</vt:lpstr>
      <vt:lpstr>Прочитайте слова, потом произнесите звуки в обратном порядке, чтобы получить:</vt:lpstr>
      <vt:lpstr>Правильные ответы</vt:lpstr>
      <vt:lpstr>Презентация PowerPoint</vt:lpstr>
      <vt:lpstr>Шарады</vt:lpstr>
      <vt:lpstr>Шарады</vt:lpstr>
      <vt:lpstr>Математика</vt:lpstr>
      <vt:lpstr>Загадки-шутки на скорость</vt:lpstr>
      <vt:lpstr>Презентация PowerPoint</vt:lpstr>
      <vt:lpstr>Правильные ответы:</vt:lpstr>
      <vt:lpstr>История</vt:lpstr>
      <vt:lpstr>Команды отвечают по очереди</vt:lpstr>
      <vt:lpstr>Команды отвечают по очереди</vt:lpstr>
      <vt:lpstr>Команды отвечают по очереди</vt:lpstr>
      <vt:lpstr>Команды отвечают по очереди</vt:lpstr>
      <vt:lpstr>Вопрос – картинка - ответ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Команды отвечают по очереди</vt:lpstr>
      <vt:lpstr>Презентация PowerPoint</vt:lpstr>
      <vt:lpstr>Как мы помним, материк — обширное пространство суши, омываемое морями и океанами. Их шесть: Евразия, Африка, Северная Америка, Южная Америка, Австралия, Антарктида.</vt:lpstr>
      <vt:lpstr>Презентация PowerPoint</vt:lpstr>
      <vt:lpstr>Удивительно, но факт –  на территории Франции насчитывается 12 часовых поясов. Этот рекорд достигается за счёт её заморских территорий,  разбросанных по всему миру.</vt:lpstr>
      <vt:lpstr>Презентация PowerPoint</vt:lpstr>
      <vt:lpstr>В состав РФ входят 89 субъектов,  48 из которых именуются областями,  24 – республиками, 9 – краями,  3 – городами федерального значения,  4 – автономными округами и 1 – автономной областью.</vt:lpstr>
      <vt:lpstr>Презентация PowerPoint</vt:lpstr>
      <vt:lpstr>Презентация PowerPoint</vt:lpstr>
      <vt:lpstr>Ребусы</vt:lpstr>
      <vt:lpstr>Ребусы</vt:lpstr>
      <vt:lpstr>6 раунд</vt:lpstr>
      <vt:lpstr>Физическая культура</vt:lpstr>
      <vt:lpstr>Физическая культура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subject/>
  <dc:creator>User</dc:creator>
  <cp:keywords/>
  <dc:description/>
  <cp:lastModifiedBy>7 кабинет</cp:lastModifiedBy>
  <cp:revision>80</cp:revision>
  <dcterms:modified xsi:type="dcterms:W3CDTF">2023-02-06T05:30:57Z</dcterms:modified>
  <cp:category/>
  <dc:identifier/>
  <cp:contentStatus/>
  <dc:language/>
  <cp:version/>
</cp:coreProperties>
</file>