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5143500" type="screen16x9"/>
  <p:notesSz cx="9144000" cy="5143500"/>
  <p:embeddedFontLst>
    <p:embeddedFont>
      <p:font typeface="Amatic SC" panose="00000500000000000000" pitchFamily="2" charset="-79"/>
      <p:regular r:id="rId54"/>
      <p:bold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Nunito" pitchFamily="2" charset="-52"/>
      <p:regular r:id="rId60"/>
      <p:bold r:id="rId61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BD12D6-A079-722C-22A9-1251F3D6E9A6}">
  <a:tblStyle styleId="{ABBD12D6-A079-722C-22A9-1251F3D6E9A6}" styleName="Нет стиля, нет сетки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7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" userDrawn="1">
  <p:cSld name="TITLE">
    <p:bg>
      <p:bgPr>
        <a:solidFill>
          <a:srgbClr val="77478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 bwMode="auto">
          <a:xfrm>
            <a:off x="782225" y="778096"/>
            <a:ext cx="7579546" cy="3864638"/>
          </a:xfrm>
          <a:custGeom>
            <a:avLst/>
            <a:gdLst/>
            <a:ahLst/>
            <a:cxnLst/>
            <a:rect l="l" t="t" r="r" b="b"/>
            <a:pathLst>
              <a:path w="3592202" h="1831582" extrusionOk="0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11;p2"/>
          <p:cNvSpPr/>
          <p:nvPr/>
        </p:nvSpPr>
        <p:spPr bwMode="auto">
          <a:xfrm>
            <a:off x="794256" y="560052"/>
            <a:ext cx="7399177" cy="3910731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12;p2"/>
          <p:cNvSpPr/>
          <p:nvPr/>
        </p:nvSpPr>
        <p:spPr bwMode="auto">
          <a:xfrm>
            <a:off x="7460343" y="542436"/>
            <a:ext cx="814257" cy="1022479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13;p2"/>
          <p:cNvSpPr/>
          <p:nvPr/>
        </p:nvSpPr>
        <p:spPr bwMode="auto">
          <a:xfrm>
            <a:off x="8121968" y="821005"/>
            <a:ext cx="185720" cy="33582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4;p2"/>
          <p:cNvSpPr/>
          <p:nvPr/>
        </p:nvSpPr>
        <p:spPr bwMode="auto">
          <a:xfrm>
            <a:off x="2947917" y="505266"/>
            <a:ext cx="831121" cy="96144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5;p2"/>
          <p:cNvSpPr/>
          <p:nvPr/>
        </p:nvSpPr>
        <p:spPr bwMode="auto">
          <a:xfrm>
            <a:off x="3868218" y="487290"/>
            <a:ext cx="278364" cy="43099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16;p2"/>
          <p:cNvSpPr/>
          <p:nvPr/>
        </p:nvSpPr>
        <p:spPr bwMode="auto">
          <a:xfrm>
            <a:off x="3549755" y="4514760"/>
            <a:ext cx="880619" cy="47277"/>
          </a:xfrm>
          <a:custGeom>
            <a:avLst/>
            <a:gdLst/>
            <a:ahLst/>
            <a:cxnLst/>
            <a:rect l="l" t="t" r="r" b="b"/>
            <a:pathLst>
              <a:path w="417355" h="22406" extrusionOk="0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7;p2"/>
          <p:cNvSpPr/>
          <p:nvPr/>
        </p:nvSpPr>
        <p:spPr bwMode="auto">
          <a:xfrm>
            <a:off x="3925109" y="4621068"/>
            <a:ext cx="285390" cy="35142"/>
          </a:xfrm>
          <a:custGeom>
            <a:avLst/>
            <a:gdLst/>
            <a:ahLst/>
            <a:cxnLst/>
            <a:rect l="l" t="t" r="r" b="b"/>
            <a:pathLst>
              <a:path w="135256" h="16655" extrusionOk="0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9;p2"/>
          <p:cNvSpPr/>
          <p:nvPr/>
        </p:nvSpPr>
        <p:spPr bwMode="auto">
          <a:xfrm rot="-871775">
            <a:off x="594544" y="662599"/>
            <a:ext cx="1234918" cy="1390637"/>
          </a:xfrm>
          <a:custGeom>
            <a:avLst/>
            <a:gdLst/>
            <a:ahLst/>
            <a:cxnLst/>
            <a:rect l="l" t="t" r="r" b="b"/>
            <a:pathLst>
              <a:path w="584559" h="658270" extrusionOk="0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2"/>
          <p:cNvSpPr/>
          <p:nvPr/>
        </p:nvSpPr>
        <p:spPr bwMode="auto">
          <a:xfrm rot="-5400000">
            <a:off x="546000" y="3237680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2"/>
          <p:cNvSpPr/>
          <p:nvPr/>
        </p:nvSpPr>
        <p:spPr bwMode="auto">
          <a:xfrm rot="1737742">
            <a:off x="7950210" y="3938411"/>
            <a:ext cx="211748" cy="2681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- Dark" userDrawn="1">
  <p:cSld name="BLANK_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7" name="Google Shape;157;p12"/>
          <p:cNvSpPr/>
          <p:nvPr/>
        </p:nvSpPr>
        <p:spPr bwMode="auto">
          <a:xfrm rot="-5673298">
            <a:off x="2374092" y="4308014"/>
            <a:ext cx="113285" cy="95367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8" name="Google Shape;158;p12"/>
          <p:cNvSpPr/>
          <p:nvPr/>
        </p:nvSpPr>
        <p:spPr bwMode="auto">
          <a:xfrm rot="-5673298">
            <a:off x="2213926" y="4684679"/>
            <a:ext cx="80405" cy="39888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9" name="Google Shape;159;p12"/>
          <p:cNvSpPr/>
          <p:nvPr/>
        </p:nvSpPr>
        <p:spPr bwMode="auto">
          <a:xfrm>
            <a:off x="5590150" y="299125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0" name="Google Shape;160;p12"/>
          <p:cNvSpPr/>
          <p:nvPr/>
        </p:nvSpPr>
        <p:spPr bwMode="auto"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1" name="Google Shape;161;p12"/>
          <p:cNvSpPr/>
          <p:nvPr/>
        </p:nvSpPr>
        <p:spPr bwMode="auto"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" name="Google Shape;162;p12"/>
          <p:cNvSpPr/>
          <p:nvPr/>
        </p:nvSpPr>
        <p:spPr bwMode="auto">
          <a:xfrm>
            <a:off x="331162" y="199946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3" name="Google Shape;163;p12"/>
          <p:cNvSpPr/>
          <p:nvPr/>
        </p:nvSpPr>
        <p:spPr bwMode="auto">
          <a:xfrm>
            <a:off x="8564788" y="35845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" name="Google Shape;164;p12"/>
          <p:cNvSpPr/>
          <p:nvPr/>
        </p:nvSpPr>
        <p:spPr bwMode="auto">
          <a:xfrm rot="5069524">
            <a:off x="7853134" y="3741816"/>
            <a:ext cx="814157" cy="1022353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5" name="Google Shape;165;p12"/>
          <p:cNvSpPr/>
          <p:nvPr/>
        </p:nvSpPr>
        <p:spPr bwMode="auto">
          <a:xfrm rot="5400000">
            <a:off x="30541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- Dark" preserve="1" userDrawn="1">
  <p:cSld name="1_Blank -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7" name="Google Shape;157;p12"/>
          <p:cNvSpPr/>
          <p:nvPr/>
        </p:nvSpPr>
        <p:spPr bwMode="auto">
          <a:xfrm rot="-5673298">
            <a:off x="2374092" y="4308014"/>
            <a:ext cx="113285" cy="95367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8" name="Google Shape;158;p12"/>
          <p:cNvSpPr/>
          <p:nvPr/>
        </p:nvSpPr>
        <p:spPr bwMode="auto">
          <a:xfrm rot="-5673298">
            <a:off x="2213926" y="4684679"/>
            <a:ext cx="80405" cy="39888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9" name="Google Shape;159;p12"/>
          <p:cNvSpPr/>
          <p:nvPr/>
        </p:nvSpPr>
        <p:spPr bwMode="auto">
          <a:xfrm>
            <a:off x="5590150" y="299125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0" name="Google Shape;160;p12"/>
          <p:cNvSpPr/>
          <p:nvPr/>
        </p:nvSpPr>
        <p:spPr bwMode="auto"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1" name="Google Shape;161;p12"/>
          <p:cNvSpPr/>
          <p:nvPr/>
        </p:nvSpPr>
        <p:spPr bwMode="auto"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" name="Google Shape;162;p12"/>
          <p:cNvSpPr/>
          <p:nvPr/>
        </p:nvSpPr>
        <p:spPr bwMode="auto">
          <a:xfrm>
            <a:off x="331162" y="199946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3" name="Google Shape;163;p12"/>
          <p:cNvSpPr/>
          <p:nvPr/>
        </p:nvSpPr>
        <p:spPr bwMode="auto">
          <a:xfrm>
            <a:off x="8564788" y="35845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" name="Google Shape;164;p12"/>
          <p:cNvSpPr/>
          <p:nvPr/>
        </p:nvSpPr>
        <p:spPr bwMode="auto">
          <a:xfrm rot="5069524">
            <a:off x="7853134" y="3741816"/>
            <a:ext cx="814157" cy="1022353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5" name="Google Shape;165;p12"/>
          <p:cNvSpPr/>
          <p:nvPr/>
        </p:nvSpPr>
        <p:spPr bwMode="auto">
          <a:xfrm rot="5400000">
            <a:off x="30541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- Half" userDrawn="1">
  <p:cSld name="BLANK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 bwMode="auto">
          <a:xfrm rot="-1760302">
            <a:off x="4588400" y="637135"/>
            <a:ext cx="4206636" cy="4111947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sldNum" idx="12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" name="Google Shape;169;p13"/>
          <p:cNvGrpSpPr/>
          <p:nvPr/>
        </p:nvGrpSpPr>
        <p:grpSpPr bwMode="auto">
          <a:xfrm>
            <a:off x="4377287" y="431563"/>
            <a:ext cx="4360802" cy="4280374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 bwMode="auto"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 bwMode="auto"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 bwMode="auto"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 bwMode="auto"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 bwMode="auto"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 bwMode="auto">
          <a:xfrm rot="2700000">
            <a:off x="4969709" y="954676"/>
            <a:ext cx="200969" cy="172851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6" name="Google Shape;176;p13"/>
          <p:cNvSpPr/>
          <p:nvPr/>
        </p:nvSpPr>
        <p:spPr bwMode="auto">
          <a:xfrm rot="8434612">
            <a:off x="7810734" y="3959265"/>
            <a:ext cx="540275" cy="264310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ubtitle" userDrawn="1">
  <p:cSld name="TITLE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 bwMode="auto">
          <a:xfrm rot="-898860">
            <a:off x="739797" y="433628"/>
            <a:ext cx="1461825" cy="1605908"/>
          </a:xfrm>
          <a:custGeom>
            <a:avLst/>
            <a:gdLst/>
            <a:ahLst/>
            <a:cxnLst/>
            <a:rect l="l" t="t" r="r" b="b"/>
            <a:pathLst>
              <a:path w="462239" h="507799" extrusionOk="0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26;p3"/>
          <p:cNvSpPr/>
          <p:nvPr/>
        </p:nvSpPr>
        <p:spPr bwMode="auto">
          <a:xfrm>
            <a:off x="794256" y="560052"/>
            <a:ext cx="7399177" cy="3910731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27;p3"/>
          <p:cNvSpPr/>
          <p:nvPr/>
        </p:nvSpPr>
        <p:spPr bwMode="auto">
          <a:xfrm rot="4673461">
            <a:off x="7546626" y="3625444"/>
            <a:ext cx="814039" cy="102220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28;p3"/>
          <p:cNvSpPr/>
          <p:nvPr/>
        </p:nvSpPr>
        <p:spPr bwMode="auto">
          <a:xfrm rot="4673461">
            <a:off x="7996900" y="4294821"/>
            <a:ext cx="185670" cy="33573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9;p3"/>
          <p:cNvSpPr/>
          <p:nvPr/>
        </p:nvSpPr>
        <p:spPr bwMode="auto">
          <a:xfrm rot="-5167633">
            <a:off x="338201" y="3492220"/>
            <a:ext cx="831049" cy="96136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30;p3"/>
          <p:cNvSpPr/>
          <p:nvPr/>
        </p:nvSpPr>
        <p:spPr bwMode="auto">
          <a:xfrm rot="-5167633">
            <a:off x="614037" y="2873277"/>
            <a:ext cx="278340" cy="43095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31;p3"/>
          <p:cNvSpPr/>
          <p:nvPr/>
        </p:nvSpPr>
        <p:spPr bwMode="auto">
          <a:xfrm>
            <a:off x="5262249" y="462245"/>
            <a:ext cx="681049" cy="214332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32;p3"/>
          <p:cNvSpPr/>
          <p:nvPr/>
        </p:nvSpPr>
        <p:spPr bwMode="auto">
          <a:xfrm>
            <a:off x="2829661" y="4511611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33;p3"/>
          <p:cNvSpPr/>
          <p:nvPr/>
        </p:nvSpPr>
        <p:spPr bwMode="auto">
          <a:xfrm>
            <a:off x="4309554" y="454497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34;p3"/>
          <p:cNvSpPr/>
          <p:nvPr/>
        </p:nvSpPr>
        <p:spPr bwMode="auto">
          <a:xfrm>
            <a:off x="7710737" y="66712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35;p3"/>
          <p:cNvSpPr/>
          <p:nvPr/>
        </p:nvSpPr>
        <p:spPr bwMode="auto">
          <a:xfrm>
            <a:off x="7865454" y="61702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Quote" userDrawn="1">
  <p:cSld name="TITLE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 bwMode="auto">
          <a:xfrm>
            <a:off x="1711339" y="1054787"/>
            <a:ext cx="2954" cy="1397"/>
          </a:xfrm>
          <a:custGeom>
            <a:avLst/>
            <a:gdLst/>
            <a:ahLst/>
            <a:cxnLst/>
            <a:rect l="l" t="t" r="r" b="b"/>
            <a:pathLst>
              <a:path w="1400" h="662" extrusionOk="0">
                <a:moveTo>
                  <a:pt x="0" y="663"/>
                </a:moveTo>
                <a:cubicBezTo>
                  <a:pt x="2192" y="-368"/>
                  <a:pt x="1513" y="-61"/>
                  <a:pt x="0" y="6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38;p4"/>
          <p:cNvSpPr/>
          <p:nvPr/>
        </p:nvSpPr>
        <p:spPr bwMode="auto">
          <a:xfrm>
            <a:off x="789941" y="506013"/>
            <a:ext cx="7919231" cy="4371184"/>
          </a:xfrm>
          <a:custGeom>
            <a:avLst/>
            <a:gdLst/>
            <a:ahLst/>
            <a:cxnLst/>
            <a:rect l="l" t="t" r="r" b="b"/>
            <a:pathLst>
              <a:path w="3753190" h="2071651" extrusionOk="0">
                <a:moveTo>
                  <a:pt x="3559557" y="312526"/>
                </a:moveTo>
                <a:cubicBezTo>
                  <a:pt x="3462673" y="190537"/>
                  <a:pt x="3320580" y="114262"/>
                  <a:pt x="3169958" y="80871"/>
                </a:cubicBezTo>
                <a:cubicBezTo>
                  <a:pt x="2666702" y="-4635"/>
                  <a:pt x="2149217" y="-1697"/>
                  <a:pt x="1639734" y="934"/>
                </a:cubicBezTo>
                <a:cubicBezTo>
                  <a:pt x="1246802" y="10932"/>
                  <a:pt x="855690" y="56206"/>
                  <a:pt x="467318" y="117923"/>
                </a:cubicBezTo>
                <a:cubicBezTo>
                  <a:pt x="174056" y="164557"/>
                  <a:pt x="89909" y="643718"/>
                  <a:pt x="35646" y="899687"/>
                </a:cubicBezTo>
                <a:cubicBezTo>
                  <a:pt x="-28637" y="1401979"/>
                  <a:pt x="-84588" y="1869849"/>
                  <a:pt x="614695" y="1936390"/>
                </a:cubicBezTo>
                <a:cubicBezTo>
                  <a:pt x="1341779" y="2005561"/>
                  <a:pt x="2076558" y="2008434"/>
                  <a:pt x="2804213" y="1931237"/>
                </a:cubicBezTo>
                <a:cubicBezTo>
                  <a:pt x="2974808" y="1913456"/>
                  <a:pt x="3089078" y="1906791"/>
                  <a:pt x="3089078" y="1906791"/>
                </a:cubicBezTo>
                <a:cubicBezTo>
                  <a:pt x="3099164" y="1977323"/>
                  <a:pt x="3363661" y="2103279"/>
                  <a:pt x="3459384" y="2064341"/>
                </a:cubicBezTo>
                <a:cubicBezTo>
                  <a:pt x="3373725" y="1984887"/>
                  <a:pt x="3328363" y="1836962"/>
                  <a:pt x="3328363" y="1836962"/>
                </a:cubicBezTo>
                <a:cubicBezTo>
                  <a:pt x="3697529" y="1838781"/>
                  <a:pt x="3736708" y="1487660"/>
                  <a:pt x="3747407" y="1232568"/>
                </a:cubicBezTo>
                <a:cubicBezTo>
                  <a:pt x="3760452" y="920406"/>
                  <a:pt x="3769770" y="568692"/>
                  <a:pt x="3559557" y="312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39;p4"/>
          <p:cNvSpPr/>
          <p:nvPr/>
        </p:nvSpPr>
        <p:spPr bwMode="auto">
          <a:xfrm>
            <a:off x="529421" y="349800"/>
            <a:ext cx="8062595" cy="4512254"/>
          </a:xfrm>
          <a:custGeom>
            <a:avLst/>
            <a:gdLst/>
            <a:ahLst/>
            <a:cxnLst/>
            <a:rect l="l" t="t" r="r" b="b"/>
            <a:pathLst>
              <a:path w="3821135" h="2138509" extrusionOk="0">
                <a:moveTo>
                  <a:pt x="3819859" y="752034"/>
                </a:moveTo>
                <a:cubicBezTo>
                  <a:pt x="3812054" y="539103"/>
                  <a:pt x="3741062" y="308303"/>
                  <a:pt x="3556764" y="183793"/>
                </a:cubicBezTo>
                <a:cubicBezTo>
                  <a:pt x="3418070" y="94210"/>
                  <a:pt x="3245918" y="93267"/>
                  <a:pt x="3087294" y="70619"/>
                </a:cubicBezTo>
                <a:cubicBezTo>
                  <a:pt x="2233223" y="-29401"/>
                  <a:pt x="1371303" y="-1973"/>
                  <a:pt x="513768" y="25410"/>
                </a:cubicBezTo>
                <a:cubicBezTo>
                  <a:pt x="504472" y="25717"/>
                  <a:pt x="504626" y="40517"/>
                  <a:pt x="514360" y="40210"/>
                </a:cubicBezTo>
                <a:cubicBezTo>
                  <a:pt x="1396429" y="12037"/>
                  <a:pt x="2283672" y="-16268"/>
                  <a:pt x="3161333" y="94714"/>
                </a:cubicBezTo>
                <a:cubicBezTo>
                  <a:pt x="3242301" y="104953"/>
                  <a:pt x="3324781" y="113350"/>
                  <a:pt x="3403994" y="133740"/>
                </a:cubicBezTo>
                <a:cubicBezTo>
                  <a:pt x="3829331" y="245730"/>
                  <a:pt x="3826151" y="758590"/>
                  <a:pt x="3794098" y="1112320"/>
                </a:cubicBezTo>
                <a:cubicBezTo>
                  <a:pt x="3788682" y="1201882"/>
                  <a:pt x="3783289" y="1291422"/>
                  <a:pt x="3777873" y="1380984"/>
                </a:cubicBezTo>
                <a:cubicBezTo>
                  <a:pt x="3772919" y="1463047"/>
                  <a:pt x="3775440" y="1551052"/>
                  <a:pt x="3749985" y="1630069"/>
                </a:cubicBezTo>
                <a:cubicBezTo>
                  <a:pt x="3682304" y="1828398"/>
                  <a:pt x="3446681" y="1860474"/>
                  <a:pt x="3265453" y="1869353"/>
                </a:cubicBezTo>
                <a:cubicBezTo>
                  <a:pt x="3261550" y="1869572"/>
                  <a:pt x="3258525" y="1872861"/>
                  <a:pt x="3258634" y="1876786"/>
                </a:cubicBezTo>
                <a:cubicBezTo>
                  <a:pt x="3253372" y="1875865"/>
                  <a:pt x="3247256" y="1880315"/>
                  <a:pt x="3249865" y="1886191"/>
                </a:cubicBezTo>
                <a:cubicBezTo>
                  <a:pt x="3272885" y="1936245"/>
                  <a:pt x="3299743" y="1984457"/>
                  <a:pt x="3330196" y="2030367"/>
                </a:cubicBezTo>
                <a:cubicBezTo>
                  <a:pt x="3349928" y="2060119"/>
                  <a:pt x="3371305" y="2094321"/>
                  <a:pt x="3399850" y="2118065"/>
                </a:cubicBezTo>
                <a:cubicBezTo>
                  <a:pt x="3244186" y="2098991"/>
                  <a:pt x="3086110" y="2032976"/>
                  <a:pt x="3003959" y="1892242"/>
                </a:cubicBezTo>
                <a:cubicBezTo>
                  <a:pt x="2999859" y="1885183"/>
                  <a:pt x="2990103" y="1890752"/>
                  <a:pt x="2990453" y="1897526"/>
                </a:cubicBezTo>
                <a:cubicBezTo>
                  <a:pt x="2129739" y="1952338"/>
                  <a:pt x="1256221" y="2013003"/>
                  <a:pt x="401887" y="1860956"/>
                </a:cubicBezTo>
                <a:cubicBezTo>
                  <a:pt x="297351" y="1841224"/>
                  <a:pt x="184352" y="1811078"/>
                  <a:pt x="108098" y="1731974"/>
                </a:cubicBezTo>
                <a:cubicBezTo>
                  <a:pt x="16212" y="1636602"/>
                  <a:pt x="18953" y="1494092"/>
                  <a:pt x="16147" y="1370482"/>
                </a:cubicBezTo>
                <a:cubicBezTo>
                  <a:pt x="9487" y="1077504"/>
                  <a:pt x="25437" y="784439"/>
                  <a:pt x="63854" y="493916"/>
                </a:cubicBezTo>
                <a:cubicBezTo>
                  <a:pt x="68605" y="458026"/>
                  <a:pt x="73720" y="422223"/>
                  <a:pt x="79202" y="386486"/>
                </a:cubicBezTo>
                <a:cubicBezTo>
                  <a:pt x="80649" y="376795"/>
                  <a:pt x="66200" y="374800"/>
                  <a:pt x="64775" y="384140"/>
                </a:cubicBezTo>
                <a:cubicBezTo>
                  <a:pt x="20408" y="677030"/>
                  <a:pt x="-1230" y="972902"/>
                  <a:pt x="54" y="1269125"/>
                </a:cubicBezTo>
                <a:cubicBezTo>
                  <a:pt x="3869" y="1541932"/>
                  <a:pt x="-19854" y="1759752"/>
                  <a:pt x="293580" y="1850871"/>
                </a:cubicBezTo>
                <a:cubicBezTo>
                  <a:pt x="349290" y="1867336"/>
                  <a:pt x="406579" y="1877421"/>
                  <a:pt x="463868" y="1886739"/>
                </a:cubicBezTo>
                <a:cubicBezTo>
                  <a:pt x="1302153" y="2022671"/>
                  <a:pt x="2155128" y="1967049"/>
                  <a:pt x="2998127" y="1911755"/>
                </a:cubicBezTo>
                <a:cubicBezTo>
                  <a:pt x="3084838" y="2049463"/>
                  <a:pt x="3246971" y="2117276"/>
                  <a:pt x="3404016" y="2133610"/>
                </a:cubicBezTo>
                <a:cubicBezTo>
                  <a:pt x="3407984" y="2133961"/>
                  <a:pt x="3411624" y="2131330"/>
                  <a:pt x="3412501" y="2127427"/>
                </a:cubicBezTo>
                <a:cubicBezTo>
                  <a:pt x="3418552" y="2131461"/>
                  <a:pt x="3424954" y="2134969"/>
                  <a:pt x="3431619" y="2137885"/>
                </a:cubicBezTo>
                <a:cubicBezTo>
                  <a:pt x="3440060" y="2141546"/>
                  <a:pt x="3446966" y="2128063"/>
                  <a:pt x="3438372" y="2124292"/>
                </a:cubicBezTo>
                <a:cubicBezTo>
                  <a:pt x="3394128" y="2105152"/>
                  <a:pt x="3366021" y="2057137"/>
                  <a:pt x="3340479" y="2018506"/>
                </a:cubicBezTo>
                <a:cubicBezTo>
                  <a:pt x="3312196" y="1975643"/>
                  <a:pt x="3287092" y="1930742"/>
                  <a:pt x="3265409" y="1884174"/>
                </a:cubicBezTo>
                <a:cubicBezTo>
                  <a:pt x="3490267" y="1876413"/>
                  <a:pt x="3757769" y="1818401"/>
                  <a:pt x="3780987" y="1549825"/>
                </a:cubicBezTo>
                <a:cubicBezTo>
                  <a:pt x="3790809" y="1463069"/>
                  <a:pt x="3792848" y="1374976"/>
                  <a:pt x="3798132" y="1287826"/>
                </a:cubicBezTo>
                <a:cubicBezTo>
                  <a:pt x="3806945" y="1109339"/>
                  <a:pt x="3826261" y="930851"/>
                  <a:pt x="3819859" y="7520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40" name="Google Shape;40;p4"/>
          <p:cNvGrpSpPr/>
          <p:nvPr/>
        </p:nvGrpSpPr>
        <p:grpSpPr bwMode="auto">
          <a:xfrm>
            <a:off x="550224" y="368620"/>
            <a:ext cx="878229" cy="627539"/>
            <a:chOff x="550224" y="368620"/>
            <a:chExt cx="878229" cy="627539"/>
          </a:xfrm>
        </p:grpSpPr>
        <p:sp>
          <p:nvSpPr>
            <p:cNvPr id="41" name="Google Shape;41;p4"/>
            <p:cNvSpPr/>
            <p:nvPr/>
          </p:nvSpPr>
          <p:spPr bwMode="auto">
            <a:xfrm>
              <a:off x="550224" y="368620"/>
              <a:ext cx="430805" cy="627539"/>
            </a:xfrm>
            <a:custGeom>
              <a:avLst/>
              <a:gdLst/>
              <a:ahLst/>
              <a:cxnLst/>
              <a:rect l="l" t="t" r="r" b="b"/>
              <a:pathLst>
                <a:path w="204173" h="297412" extrusionOk="0">
                  <a:moveTo>
                    <a:pt x="139600" y="3918"/>
                  </a:moveTo>
                  <a:cubicBezTo>
                    <a:pt x="98338" y="-8491"/>
                    <a:pt x="54708" y="9706"/>
                    <a:pt x="28442" y="42571"/>
                  </a:cubicBezTo>
                  <a:cubicBezTo>
                    <a:pt x="-1200" y="79689"/>
                    <a:pt x="-6483" y="131738"/>
                    <a:pt x="7088" y="176311"/>
                  </a:cubicBezTo>
                  <a:cubicBezTo>
                    <a:pt x="15375" y="203497"/>
                    <a:pt x="33244" y="222045"/>
                    <a:pt x="55322" y="238993"/>
                  </a:cubicBezTo>
                  <a:cubicBezTo>
                    <a:pt x="80842" y="258550"/>
                    <a:pt x="107305" y="276835"/>
                    <a:pt x="134360" y="294199"/>
                  </a:cubicBezTo>
                  <a:cubicBezTo>
                    <a:pt x="135671" y="295098"/>
                    <a:pt x="137291" y="295449"/>
                    <a:pt x="138855" y="295142"/>
                  </a:cubicBezTo>
                  <a:cubicBezTo>
                    <a:pt x="140391" y="296326"/>
                    <a:pt x="142213" y="297093"/>
                    <a:pt x="144138" y="297334"/>
                  </a:cubicBezTo>
                  <a:cubicBezTo>
                    <a:pt x="153237" y="298606"/>
                    <a:pt x="156855" y="283982"/>
                    <a:pt x="147295" y="282667"/>
                  </a:cubicBezTo>
                  <a:cubicBezTo>
                    <a:pt x="145827" y="282448"/>
                    <a:pt x="140981" y="260479"/>
                    <a:pt x="140148" y="257081"/>
                  </a:cubicBezTo>
                  <a:cubicBezTo>
                    <a:pt x="133825" y="231100"/>
                    <a:pt x="132067" y="204221"/>
                    <a:pt x="134952" y="177648"/>
                  </a:cubicBezTo>
                  <a:cubicBezTo>
                    <a:pt x="176609" y="182954"/>
                    <a:pt x="202633" y="143665"/>
                    <a:pt x="203883" y="105670"/>
                  </a:cubicBezTo>
                  <a:cubicBezTo>
                    <a:pt x="206974" y="59694"/>
                    <a:pt x="185444" y="17687"/>
                    <a:pt x="139600" y="3918"/>
                  </a:cubicBezTo>
                  <a:close/>
                  <a:moveTo>
                    <a:pt x="183054" y="133777"/>
                  </a:moveTo>
                  <a:cubicBezTo>
                    <a:pt x="174767" y="153268"/>
                    <a:pt x="153741" y="169383"/>
                    <a:pt x="131882" y="161709"/>
                  </a:cubicBezTo>
                  <a:cubicBezTo>
                    <a:pt x="129346" y="160810"/>
                    <a:pt x="126524" y="161336"/>
                    <a:pt x="124472" y="163068"/>
                  </a:cubicBezTo>
                  <a:cubicBezTo>
                    <a:pt x="123380" y="163770"/>
                    <a:pt x="122532" y="164800"/>
                    <a:pt x="122038" y="166006"/>
                  </a:cubicBezTo>
                  <a:cubicBezTo>
                    <a:pt x="121199" y="167475"/>
                    <a:pt x="120874" y="169185"/>
                    <a:pt x="121118" y="170852"/>
                  </a:cubicBezTo>
                  <a:cubicBezTo>
                    <a:pt x="116602" y="204944"/>
                    <a:pt x="119253" y="239629"/>
                    <a:pt x="128901" y="272647"/>
                  </a:cubicBezTo>
                  <a:cubicBezTo>
                    <a:pt x="113583" y="262540"/>
                    <a:pt x="98506" y="252082"/>
                    <a:pt x="83670" y="241229"/>
                  </a:cubicBezTo>
                  <a:cubicBezTo>
                    <a:pt x="67008" y="229039"/>
                    <a:pt x="48460" y="216783"/>
                    <a:pt x="35699" y="200274"/>
                  </a:cubicBezTo>
                  <a:cubicBezTo>
                    <a:pt x="-9706" y="138886"/>
                    <a:pt x="18840" y="27553"/>
                    <a:pt x="100223" y="15450"/>
                  </a:cubicBezTo>
                  <a:cubicBezTo>
                    <a:pt x="169505" y="7667"/>
                    <a:pt x="206601" y="72783"/>
                    <a:pt x="183054" y="1337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 bwMode="auto">
            <a:xfrm>
              <a:off x="1007307" y="372376"/>
              <a:ext cx="421145" cy="613504"/>
            </a:xfrm>
            <a:custGeom>
              <a:avLst/>
              <a:gdLst/>
              <a:ahLst/>
              <a:cxnLst/>
              <a:rect l="l" t="t" r="r" b="b"/>
              <a:pathLst>
                <a:path w="199595" h="290760" extrusionOk="0">
                  <a:moveTo>
                    <a:pt x="136439" y="3825"/>
                  </a:moveTo>
                  <a:cubicBezTo>
                    <a:pt x="96098" y="-8299"/>
                    <a:pt x="53476" y="9504"/>
                    <a:pt x="27803" y="41623"/>
                  </a:cubicBezTo>
                  <a:cubicBezTo>
                    <a:pt x="-1182" y="77908"/>
                    <a:pt x="-6334" y="128751"/>
                    <a:pt x="6930" y="172359"/>
                  </a:cubicBezTo>
                  <a:cubicBezTo>
                    <a:pt x="15021" y="198932"/>
                    <a:pt x="32494" y="217063"/>
                    <a:pt x="54090" y="233616"/>
                  </a:cubicBezTo>
                  <a:cubicBezTo>
                    <a:pt x="79040" y="252735"/>
                    <a:pt x="104911" y="270603"/>
                    <a:pt x="131352" y="287573"/>
                  </a:cubicBezTo>
                  <a:cubicBezTo>
                    <a:pt x="132626" y="288472"/>
                    <a:pt x="134211" y="288801"/>
                    <a:pt x="135737" y="288494"/>
                  </a:cubicBezTo>
                  <a:cubicBezTo>
                    <a:pt x="137241" y="289678"/>
                    <a:pt x="139037" y="290423"/>
                    <a:pt x="140933" y="290686"/>
                  </a:cubicBezTo>
                  <a:cubicBezTo>
                    <a:pt x="149813" y="291914"/>
                    <a:pt x="153343" y="277641"/>
                    <a:pt x="144003" y="276347"/>
                  </a:cubicBezTo>
                  <a:cubicBezTo>
                    <a:pt x="142556" y="276150"/>
                    <a:pt x="137842" y="254664"/>
                    <a:pt x="137009" y="251332"/>
                  </a:cubicBezTo>
                  <a:cubicBezTo>
                    <a:pt x="130839" y="225943"/>
                    <a:pt x="129125" y="199677"/>
                    <a:pt x="131944" y="173697"/>
                  </a:cubicBezTo>
                  <a:cubicBezTo>
                    <a:pt x="172768" y="178893"/>
                    <a:pt x="198091" y="140481"/>
                    <a:pt x="199318" y="103341"/>
                  </a:cubicBezTo>
                  <a:cubicBezTo>
                    <a:pt x="202300" y="58352"/>
                    <a:pt x="181253" y="17287"/>
                    <a:pt x="136439" y="3825"/>
                  </a:cubicBezTo>
                  <a:close/>
                  <a:moveTo>
                    <a:pt x="178907" y="130768"/>
                  </a:moveTo>
                  <a:cubicBezTo>
                    <a:pt x="170794" y="149799"/>
                    <a:pt x="150251" y="165541"/>
                    <a:pt x="128897" y="158042"/>
                  </a:cubicBezTo>
                  <a:cubicBezTo>
                    <a:pt x="126417" y="157187"/>
                    <a:pt x="123670" y="157692"/>
                    <a:pt x="121662" y="159380"/>
                  </a:cubicBezTo>
                  <a:cubicBezTo>
                    <a:pt x="120592" y="160082"/>
                    <a:pt x="119756" y="161068"/>
                    <a:pt x="119272" y="162252"/>
                  </a:cubicBezTo>
                  <a:cubicBezTo>
                    <a:pt x="118458" y="163699"/>
                    <a:pt x="118143" y="165343"/>
                    <a:pt x="118373" y="166988"/>
                  </a:cubicBezTo>
                  <a:cubicBezTo>
                    <a:pt x="113973" y="200335"/>
                    <a:pt x="116571" y="234230"/>
                    <a:pt x="126003" y="266503"/>
                  </a:cubicBezTo>
                  <a:cubicBezTo>
                    <a:pt x="111006" y="256615"/>
                    <a:pt x="96266" y="246399"/>
                    <a:pt x="81781" y="235809"/>
                  </a:cubicBezTo>
                  <a:cubicBezTo>
                    <a:pt x="65491" y="223882"/>
                    <a:pt x="47359" y="211911"/>
                    <a:pt x="34884" y="195775"/>
                  </a:cubicBezTo>
                  <a:cubicBezTo>
                    <a:pt x="-9491" y="135855"/>
                    <a:pt x="18419" y="26955"/>
                    <a:pt x="97961" y="15116"/>
                  </a:cubicBezTo>
                  <a:cubicBezTo>
                    <a:pt x="165664" y="7508"/>
                    <a:pt x="202015" y="71133"/>
                    <a:pt x="178907" y="130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 bwMode="auto">
            <a:xfrm>
              <a:off x="1305031" y="475050"/>
              <a:ext cx="59409" cy="175613"/>
            </a:xfrm>
            <a:custGeom>
              <a:avLst/>
              <a:gdLst/>
              <a:ahLst/>
              <a:cxnLst/>
              <a:rect l="l" t="t" r="r" b="b"/>
              <a:pathLst>
                <a:path w="28156" h="83229" extrusionOk="0">
                  <a:moveTo>
                    <a:pt x="12001" y="2074"/>
                  </a:moveTo>
                  <a:cubicBezTo>
                    <a:pt x="5687" y="-4723"/>
                    <a:pt x="-4289" y="6788"/>
                    <a:pt x="2004" y="13584"/>
                  </a:cubicBezTo>
                  <a:cubicBezTo>
                    <a:pt x="17298" y="29699"/>
                    <a:pt x="17395" y="54956"/>
                    <a:pt x="2223" y="71180"/>
                  </a:cubicBezTo>
                  <a:cubicBezTo>
                    <a:pt x="-4354" y="78459"/>
                    <a:pt x="6608" y="87887"/>
                    <a:pt x="13054" y="80608"/>
                  </a:cubicBezTo>
                  <a:cubicBezTo>
                    <a:pt x="33750" y="57455"/>
                    <a:pt x="32961" y="24678"/>
                    <a:pt x="12001" y="2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 bwMode="auto">
            <a:xfrm>
              <a:off x="1260832" y="642594"/>
              <a:ext cx="30076" cy="31226"/>
            </a:xfrm>
            <a:custGeom>
              <a:avLst/>
              <a:gdLst/>
              <a:ahLst/>
              <a:cxnLst/>
              <a:rect l="l" t="t" r="r" b="b"/>
              <a:pathLst>
                <a:path w="14254" h="14799" extrusionOk="0">
                  <a:moveTo>
                    <a:pt x="6816" y="0"/>
                  </a:moveTo>
                  <a:cubicBezTo>
                    <a:pt x="-2458" y="0"/>
                    <a:pt x="-2283" y="14799"/>
                    <a:pt x="7430" y="14799"/>
                  </a:cubicBezTo>
                  <a:cubicBezTo>
                    <a:pt x="16726" y="14799"/>
                    <a:pt x="16529" y="0"/>
                    <a:pt x="6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 bwMode="auto">
            <a:xfrm>
              <a:off x="611671" y="601479"/>
              <a:ext cx="103968" cy="202921"/>
            </a:xfrm>
            <a:custGeom>
              <a:avLst/>
              <a:gdLst/>
              <a:ahLst/>
              <a:cxnLst/>
              <a:rect l="l" t="t" r="r" b="b"/>
              <a:pathLst>
                <a:path w="49274" h="96171" extrusionOk="0">
                  <a:moveTo>
                    <a:pt x="46778" y="83022"/>
                  </a:moveTo>
                  <a:cubicBezTo>
                    <a:pt x="27791" y="67456"/>
                    <a:pt x="9199" y="33057"/>
                    <a:pt x="16281" y="8194"/>
                  </a:cubicBezTo>
                  <a:cubicBezTo>
                    <a:pt x="18978" y="-1277"/>
                    <a:pt x="4442" y="-3163"/>
                    <a:pt x="1877" y="5848"/>
                  </a:cubicBezTo>
                  <a:cubicBezTo>
                    <a:pt x="-2947" y="22796"/>
                    <a:pt x="2271" y="39436"/>
                    <a:pt x="9112" y="55091"/>
                  </a:cubicBezTo>
                  <a:cubicBezTo>
                    <a:pt x="15689" y="70153"/>
                    <a:pt x="23933" y="83965"/>
                    <a:pt x="36802" y="94555"/>
                  </a:cubicBezTo>
                  <a:cubicBezTo>
                    <a:pt x="43994" y="100409"/>
                    <a:pt x="53991" y="88920"/>
                    <a:pt x="46778" y="8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4"/>
          <p:cNvSpPr/>
          <p:nvPr/>
        </p:nvSpPr>
        <p:spPr bwMode="auto">
          <a:xfrm rot="-10653455">
            <a:off x="308904" y="3412014"/>
            <a:ext cx="814998" cy="1023408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" name="Google Shape;49;p4"/>
          <p:cNvSpPr/>
          <p:nvPr/>
        </p:nvSpPr>
        <p:spPr bwMode="auto">
          <a:xfrm rot="5624237">
            <a:off x="8289671" y="2866841"/>
            <a:ext cx="540119" cy="264234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" name="Google Shape;50;p4"/>
          <p:cNvSpPr/>
          <p:nvPr/>
        </p:nvSpPr>
        <p:spPr bwMode="auto">
          <a:xfrm rot="5400000">
            <a:off x="6259143" y="-119213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" name="Google Shape;51;p4"/>
          <p:cNvSpPr/>
          <p:nvPr/>
        </p:nvSpPr>
        <p:spPr bwMode="auto">
          <a:xfrm rot="5400000">
            <a:off x="6459663" y="73310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" name="Google Shape;52;p4"/>
          <p:cNvSpPr/>
          <p:nvPr/>
        </p:nvSpPr>
        <p:spPr bwMode="auto">
          <a:xfrm flipH="1">
            <a:off x="486100" y="253760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" name="Google Shape;53;p4"/>
          <p:cNvSpPr/>
          <p:nvPr/>
        </p:nvSpPr>
        <p:spPr bwMode="auto">
          <a:xfrm flipH="1">
            <a:off x="509560" y="230637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1 column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 bwMode="auto"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6" name="Google Shape;56;p5"/>
          <p:cNvSpPr/>
          <p:nvPr/>
        </p:nvSpPr>
        <p:spPr bwMode="auto"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" name="Google Shape;57;p5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" name="Google Shape;61;p5"/>
          <p:cNvSpPr/>
          <p:nvPr/>
        </p:nvSpPr>
        <p:spPr bwMode="auto">
          <a:xfrm>
            <a:off x="3215361" y="371192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2" name="Google Shape;62;p5"/>
          <p:cNvSpPr/>
          <p:nvPr/>
        </p:nvSpPr>
        <p:spPr bwMode="auto">
          <a:xfrm>
            <a:off x="4695254" y="40455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3" name="Google Shape;63;p5"/>
          <p:cNvSpPr/>
          <p:nvPr/>
        </p:nvSpPr>
        <p:spPr bwMode="auto"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" name="Google Shape;64;p5"/>
          <p:cNvSpPr/>
          <p:nvPr/>
        </p:nvSpPr>
        <p:spPr bwMode="auto">
          <a:xfrm>
            <a:off x="244743" y="4094360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5" name="Google Shape;65;p5"/>
          <p:cNvSpPr/>
          <p:nvPr/>
        </p:nvSpPr>
        <p:spPr bwMode="auto">
          <a:xfrm>
            <a:off x="8578274" y="29574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" name="Google Shape;66;p5"/>
          <p:cNvSpPr/>
          <p:nvPr/>
        </p:nvSpPr>
        <p:spPr bwMode="auto">
          <a:xfrm>
            <a:off x="4853896" y="4607301"/>
            <a:ext cx="851649" cy="15516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7" name="Google Shape;67;p5"/>
          <p:cNvSpPr/>
          <p:nvPr/>
        </p:nvSpPr>
        <p:spPr bwMode="auto"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1 column half" userDrawn="1">
  <p:cSld name="TITLE_AND_BODY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26000">
                <a:schemeClr val="lt1"/>
              </a:gs>
              <a:gs pos="4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0" name="Google Shape;70;p6"/>
          <p:cNvSpPr/>
          <p:nvPr/>
        </p:nvSpPr>
        <p:spPr bwMode="auto">
          <a:xfrm rot="10800000">
            <a:off x="478120" y="499499"/>
            <a:ext cx="3891580" cy="4389451"/>
          </a:xfrm>
          <a:custGeom>
            <a:avLst/>
            <a:gdLst/>
            <a:ahLst/>
            <a:cxnLst/>
            <a:rect l="l" t="t" r="r" b="b"/>
            <a:pathLst>
              <a:path w="873041" h="513236" extrusionOk="0">
                <a:moveTo>
                  <a:pt x="807026" y="87874"/>
                </a:moveTo>
                <a:cubicBezTo>
                  <a:pt x="687888" y="-12496"/>
                  <a:pt x="94894" y="-27493"/>
                  <a:pt x="35062" y="46020"/>
                </a:cubicBezTo>
                <a:cubicBezTo>
                  <a:pt x="-6967" y="97718"/>
                  <a:pt x="2767" y="252111"/>
                  <a:pt x="1233" y="323344"/>
                </a:cubicBezTo>
                <a:cubicBezTo>
                  <a:pt x="-5849" y="404706"/>
                  <a:pt x="16010" y="492163"/>
                  <a:pt x="108027" y="508036"/>
                </a:cubicBezTo>
                <a:cubicBezTo>
                  <a:pt x="181211" y="520007"/>
                  <a:pt x="256478" y="507488"/>
                  <a:pt x="330298" y="508036"/>
                </a:cubicBezTo>
                <a:cubicBezTo>
                  <a:pt x="482038" y="490497"/>
                  <a:pt x="728667" y="541318"/>
                  <a:pt x="831077" y="410055"/>
                </a:cubicBezTo>
                <a:cubicBezTo>
                  <a:pt x="891479" y="316196"/>
                  <a:pt x="889396" y="168425"/>
                  <a:pt x="807026" y="878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" name="Google Shape;71;p6"/>
          <p:cNvSpPr/>
          <p:nvPr/>
        </p:nvSpPr>
        <p:spPr bwMode="auto">
          <a:xfrm>
            <a:off x="359638" y="371200"/>
            <a:ext cx="3869146" cy="4400299"/>
          </a:xfrm>
          <a:custGeom>
            <a:avLst/>
            <a:gdLst/>
            <a:ahLst/>
            <a:cxnLst/>
            <a:rect l="l" t="t" r="r" b="b"/>
            <a:pathLst>
              <a:path w="1717712" h="1953518" extrusionOk="0">
                <a:moveTo>
                  <a:pt x="1717677" y="1051758"/>
                </a:moveTo>
                <a:cubicBezTo>
                  <a:pt x="1717041" y="813899"/>
                  <a:pt x="1713292" y="575995"/>
                  <a:pt x="1710661" y="338136"/>
                </a:cubicBezTo>
                <a:cubicBezTo>
                  <a:pt x="1721382" y="143007"/>
                  <a:pt x="1668478" y="-11692"/>
                  <a:pt x="1396636" y="695"/>
                </a:cubicBezTo>
                <a:cubicBezTo>
                  <a:pt x="1075945" y="147"/>
                  <a:pt x="626492" y="30556"/>
                  <a:pt x="313102" y="62895"/>
                </a:cubicBezTo>
                <a:cubicBezTo>
                  <a:pt x="228254" y="71248"/>
                  <a:pt x="127029" y="84929"/>
                  <a:pt x="80877" y="166423"/>
                </a:cubicBezTo>
                <a:cubicBezTo>
                  <a:pt x="57506" y="207641"/>
                  <a:pt x="52222" y="256313"/>
                  <a:pt x="47991" y="302574"/>
                </a:cubicBezTo>
                <a:cubicBezTo>
                  <a:pt x="26527" y="536443"/>
                  <a:pt x="5742" y="770773"/>
                  <a:pt x="765" y="1005673"/>
                </a:cubicBezTo>
                <a:cubicBezTo>
                  <a:pt x="-2436" y="1229303"/>
                  <a:pt x="2826" y="1455674"/>
                  <a:pt x="47355" y="1675512"/>
                </a:cubicBezTo>
                <a:cubicBezTo>
                  <a:pt x="105433" y="1930275"/>
                  <a:pt x="294247" y="1910587"/>
                  <a:pt x="507266" y="1924377"/>
                </a:cubicBezTo>
                <a:cubicBezTo>
                  <a:pt x="802152" y="1942663"/>
                  <a:pt x="1097629" y="1958514"/>
                  <a:pt x="1393172" y="1952046"/>
                </a:cubicBezTo>
                <a:cubicBezTo>
                  <a:pt x="1441055" y="1950775"/>
                  <a:pt x="1490210" y="1947420"/>
                  <a:pt x="1535440" y="1930429"/>
                </a:cubicBezTo>
                <a:cubicBezTo>
                  <a:pt x="1677402" y="1878007"/>
                  <a:pt x="1689065" y="1706645"/>
                  <a:pt x="1699874" y="1577005"/>
                </a:cubicBezTo>
                <a:cubicBezTo>
                  <a:pt x="1715068" y="1402398"/>
                  <a:pt x="1718093" y="1226979"/>
                  <a:pt x="1717677" y="1051758"/>
                </a:cubicBezTo>
                <a:close/>
                <a:moveTo>
                  <a:pt x="1684308" y="1587616"/>
                </a:moveTo>
                <a:cubicBezTo>
                  <a:pt x="1671833" y="1818701"/>
                  <a:pt x="1618008" y="1947946"/>
                  <a:pt x="1360789" y="1937861"/>
                </a:cubicBezTo>
                <a:cubicBezTo>
                  <a:pt x="1016574" y="1942663"/>
                  <a:pt x="672358" y="1921374"/>
                  <a:pt x="329042" y="1897608"/>
                </a:cubicBezTo>
                <a:cubicBezTo>
                  <a:pt x="86951" y="1886316"/>
                  <a:pt x="53428" y="1699979"/>
                  <a:pt x="34726" y="1498208"/>
                </a:cubicBezTo>
                <a:cubicBezTo>
                  <a:pt x="-9452" y="1099970"/>
                  <a:pt x="26790" y="698817"/>
                  <a:pt x="62702" y="301390"/>
                </a:cubicBezTo>
                <a:cubicBezTo>
                  <a:pt x="68753" y="111151"/>
                  <a:pt x="183835" y="84798"/>
                  <a:pt x="348357" y="74011"/>
                </a:cubicBezTo>
                <a:cubicBezTo>
                  <a:pt x="645698" y="44939"/>
                  <a:pt x="1089889" y="7404"/>
                  <a:pt x="1389160" y="15363"/>
                </a:cubicBezTo>
                <a:cubicBezTo>
                  <a:pt x="1422529" y="16262"/>
                  <a:pt x="1545876" y="-5817"/>
                  <a:pt x="1635416" y="89906"/>
                </a:cubicBezTo>
                <a:cubicBezTo>
                  <a:pt x="1708337" y="167848"/>
                  <a:pt x="1693692" y="282645"/>
                  <a:pt x="1696388" y="380999"/>
                </a:cubicBezTo>
                <a:cubicBezTo>
                  <a:pt x="1696805" y="783117"/>
                  <a:pt x="1718115" y="1186353"/>
                  <a:pt x="1684242" y="15876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4" name="Google Shape;74;p6"/>
          <p:cNvSpPr txBox="1">
            <a:spLocks noGrp="1"/>
          </p:cNvSpPr>
          <p:nvPr>
            <p:ph type="sldNum" idx="12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6"/>
          <p:cNvSpPr/>
          <p:nvPr/>
        </p:nvSpPr>
        <p:spPr bwMode="auto">
          <a:xfrm rot="5400000">
            <a:off x="3614542" y="2581686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6" name="Google Shape;76;p6"/>
          <p:cNvSpPr/>
          <p:nvPr/>
        </p:nvSpPr>
        <p:spPr bwMode="auto">
          <a:xfrm rot="5400000">
            <a:off x="4155556" y="352287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7" name="Google Shape;77;p6"/>
          <p:cNvSpPr/>
          <p:nvPr/>
        </p:nvSpPr>
        <p:spPr bwMode="auto">
          <a:xfrm rot="10800000">
            <a:off x="542537" y="4490175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8" name="Google Shape;78;p6"/>
          <p:cNvSpPr/>
          <p:nvPr/>
        </p:nvSpPr>
        <p:spPr bwMode="auto">
          <a:xfrm rot="5130762">
            <a:off x="247642" y="411835"/>
            <a:ext cx="745888" cy="775329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9" name="Google Shape;79;p6"/>
          <p:cNvSpPr/>
          <p:nvPr/>
        </p:nvSpPr>
        <p:spPr bwMode="auto">
          <a:xfrm>
            <a:off x="2994774" y="300554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0" name="Google Shape;80;p6"/>
          <p:cNvSpPr/>
          <p:nvPr/>
        </p:nvSpPr>
        <p:spPr bwMode="auto">
          <a:xfrm>
            <a:off x="1495696" y="4628071"/>
            <a:ext cx="851649" cy="15516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1" name="Google Shape;81;p6"/>
          <p:cNvSpPr/>
          <p:nvPr/>
        </p:nvSpPr>
        <p:spPr bwMode="auto">
          <a:xfrm rot="10800000">
            <a:off x="545766" y="4680253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2 columns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 bwMode="auto"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4" name="Google Shape;84;p7"/>
          <p:cNvSpPr/>
          <p:nvPr/>
        </p:nvSpPr>
        <p:spPr bwMode="auto"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5" name="Google Shape;85;p7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0" name="Google Shape;90;p7"/>
          <p:cNvSpPr/>
          <p:nvPr/>
        </p:nvSpPr>
        <p:spPr bwMode="auto">
          <a:xfrm>
            <a:off x="8138824" y="237026"/>
            <a:ext cx="739006" cy="92798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7"/>
          <p:cNvSpPr/>
          <p:nvPr/>
        </p:nvSpPr>
        <p:spPr bwMode="auto">
          <a:xfrm>
            <a:off x="8547668" y="2847045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2" name="Google Shape;92;p7"/>
          <p:cNvSpPr/>
          <p:nvPr/>
        </p:nvSpPr>
        <p:spPr bwMode="auto">
          <a:xfrm>
            <a:off x="4426766" y="4724706"/>
            <a:ext cx="888148" cy="61490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3" name="Google Shape;93;p7"/>
          <p:cNvSpPr/>
          <p:nvPr/>
        </p:nvSpPr>
        <p:spPr bwMode="auto">
          <a:xfrm>
            <a:off x="5368771" y="4755508"/>
            <a:ext cx="86890" cy="31179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4" name="Google Shape;94;p7"/>
          <p:cNvSpPr/>
          <p:nvPr/>
        </p:nvSpPr>
        <p:spPr bwMode="auto">
          <a:xfrm>
            <a:off x="5538652" y="4755173"/>
            <a:ext cx="299728" cy="4068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5" name="Google Shape;95;p7"/>
          <p:cNvSpPr/>
          <p:nvPr/>
        </p:nvSpPr>
        <p:spPr bwMode="auto">
          <a:xfrm>
            <a:off x="325536" y="1027644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6" name="Google Shape;96;p7"/>
          <p:cNvSpPr/>
          <p:nvPr/>
        </p:nvSpPr>
        <p:spPr bwMode="auto">
          <a:xfrm>
            <a:off x="257001" y="1121076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 bwMode="auto"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6" name="Google Shape;116;p9"/>
          <p:cNvSpPr/>
          <p:nvPr userDrawn="1"/>
        </p:nvSpPr>
        <p:spPr bwMode="auto"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7" name="Google Shape;117;p9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Google Shape;120;p9"/>
          <p:cNvSpPr/>
          <p:nvPr/>
        </p:nvSpPr>
        <p:spPr bwMode="auto">
          <a:xfrm>
            <a:off x="325536" y="1027644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1" name="Google Shape;121;p9"/>
          <p:cNvSpPr/>
          <p:nvPr/>
        </p:nvSpPr>
        <p:spPr bwMode="auto">
          <a:xfrm>
            <a:off x="257001" y="1121076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2" name="Google Shape;122;p9"/>
          <p:cNvSpPr/>
          <p:nvPr/>
        </p:nvSpPr>
        <p:spPr bwMode="auto">
          <a:xfrm>
            <a:off x="2910561" y="377935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3" name="Google Shape;123;p9"/>
          <p:cNvSpPr/>
          <p:nvPr/>
        </p:nvSpPr>
        <p:spPr bwMode="auto">
          <a:xfrm>
            <a:off x="4390454" y="411302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4" name="Google Shape;124;p9"/>
          <p:cNvSpPr/>
          <p:nvPr/>
        </p:nvSpPr>
        <p:spPr bwMode="auto"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5" name="Google Shape;125;p9"/>
          <p:cNvSpPr/>
          <p:nvPr/>
        </p:nvSpPr>
        <p:spPr bwMode="auto"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6" name="Google Shape;126;p9"/>
          <p:cNvSpPr/>
          <p:nvPr/>
        </p:nvSpPr>
        <p:spPr bwMode="auto">
          <a:xfrm>
            <a:off x="244743" y="4094360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7" name="Google Shape;127;p9"/>
          <p:cNvSpPr/>
          <p:nvPr/>
        </p:nvSpPr>
        <p:spPr bwMode="auto">
          <a:xfrm>
            <a:off x="8624662" y="1757104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8" name="Google Shape;128;p9"/>
          <p:cNvSpPr/>
          <p:nvPr/>
        </p:nvSpPr>
        <p:spPr bwMode="auto">
          <a:xfrm>
            <a:off x="4654424" y="4555495"/>
            <a:ext cx="681049" cy="214332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" name="Google Shape;130;p10"/>
          <p:cNvSpPr/>
          <p:nvPr/>
        </p:nvSpPr>
        <p:spPr bwMode="auto"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1" name="Google Shape;131;p10"/>
          <p:cNvSpPr/>
          <p:nvPr/>
        </p:nvSpPr>
        <p:spPr bwMode="auto">
          <a:xfrm>
            <a:off x="642525" y="4216625"/>
            <a:ext cx="5890324" cy="562639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2" name="Google Shape;132;p10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5" name="Google Shape;135;p10"/>
          <p:cNvSpPr/>
          <p:nvPr/>
        </p:nvSpPr>
        <p:spPr bwMode="auto">
          <a:xfrm rot="5400000">
            <a:off x="31216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6" name="Google Shape;136;p10"/>
          <p:cNvSpPr/>
          <p:nvPr/>
        </p:nvSpPr>
        <p:spPr bwMode="auto">
          <a:xfrm rot="-9525180">
            <a:off x="252849" y="4358394"/>
            <a:ext cx="290510" cy="231333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7" name="Google Shape;137;p10"/>
          <p:cNvSpPr/>
          <p:nvPr/>
        </p:nvSpPr>
        <p:spPr bwMode="auto">
          <a:xfrm rot="-9525180">
            <a:off x="217769" y="4512917"/>
            <a:ext cx="132490" cy="91286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8" name="Google Shape;138;p10"/>
          <p:cNvSpPr/>
          <p:nvPr/>
        </p:nvSpPr>
        <p:spPr bwMode="auto">
          <a:xfrm rot="-167066">
            <a:off x="4934240" y="363639"/>
            <a:ext cx="888144" cy="61489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9" name="Google Shape;139;p10"/>
          <p:cNvSpPr/>
          <p:nvPr/>
        </p:nvSpPr>
        <p:spPr bwMode="auto">
          <a:xfrm rot="-167066">
            <a:off x="5876367" y="368207"/>
            <a:ext cx="86889" cy="31179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0" name="Google Shape;140;p10"/>
          <p:cNvSpPr/>
          <p:nvPr/>
        </p:nvSpPr>
        <p:spPr bwMode="auto">
          <a:xfrm rot="-167066">
            <a:off x="6046138" y="354459"/>
            <a:ext cx="299726" cy="4068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1" name="Google Shape;141;p10"/>
          <p:cNvSpPr/>
          <p:nvPr/>
        </p:nvSpPr>
        <p:spPr bwMode="auto">
          <a:xfrm rot="5400000">
            <a:off x="8280263" y="2495763"/>
            <a:ext cx="850640" cy="154977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- Light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/>
          <p:nvPr/>
        </p:nvSpPr>
        <p:spPr bwMode="auto"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5" name="Google Shape;145;p11"/>
          <p:cNvSpPr/>
          <p:nvPr/>
        </p:nvSpPr>
        <p:spPr bwMode="auto">
          <a:xfrm rot="-5673298">
            <a:off x="2374092" y="4308014"/>
            <a:ext cx="113285" cy="95367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11"/>
          <p:cNvSpPr/>
          <p:nvPr/>
        </p:nvSpPr>
        <p:spPr bwMode="auto">
          <a:xfrm rot="-5673298">
            <a:off x="2213926" y="4684679"/>
            <a:ext cx="80405" cy="39888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7" name="Google Shape;147;p11"/>
          <p:cNvSpPr/>
          <p:nvPr/>
        </p:nvSpPr>
        <p:spPr bwMode="auto">
          <a:xfrm>
            <a:off x="5590150" y="299125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8" name="Google Shape;148;p11"/>
          <p:cNvSpPr/>
          <p:nvPr/>
        </p:nvSpPr>
        <p:spPr bwMode="auto"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9" name="Google Shape;149;p11"/>
          <p:cNvSpPr/>
          <p:nvPr/>
        </p:nvSpPr>
        <p:spPr bwMode="auto"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0" name="Google Shape;150;p11"/>
          <p:cNvSpPr/>
          <p:nvPr/>
        </p:nvSpPr>
        <p:spPr bwMode="auto">
          <a:xfrm>
            <a:off x="331162" y="199946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1" name="Google Shape;151;p11"/>
          <p:cNvSpPr/>
          <p:nvPr/>
        </p:nvSpPr>
        <p:spPr bwMode="auto">
          <a:xfrm>
            <a:off x="8564788" y="35845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2" name="Google Shape;152;p11"/>
          <p:cNvSpPr/>
          <p:nvPr/>
        </p:nvSpPr>
        <p:spPr bwMode="auto">
          <a:xfrm rot="5069524">
            <a:off x="7853134" y="3741816"/>
            <a:ext cx="814157" cy="1022353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3" name="Google Shape;153;p11"/>
          <p:cNvSpPr/>
          <p:nvPr/>
        </p:nvSpPr>
        <p:spPr bwMode="auto">
          <a:xfrm rot="5400000">
            <a:off x="30541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1188175" y="1506350"/>
            <a:ext cx="6426300" cy="28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1pPr>
            <a:lvl2pPr marL="914400" lvl="1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2pPr>
            <a:lvl3pPr marL="1371600" lvl="2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3pPr>
            <a:lvl4pPr marL="1828800" lvl="3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4pPr>
            <a:lvl5pPr marL="2286000" lvl="4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5pPr>
            <a:lvl6pPr marL="2743200" lvl="5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6pPr>
            <a:lvl7pPr marL="3200400" lvl="6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7pPr>
            <a:lvl8pPr marL="3657600" lvl="7" indent="-3683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8pPr>
            <a:lvl9pPr marL="4114800" lvl="8" indent="-3683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1pPr>
            <a:lvl2pPr lvl="1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2pPr>
            <a:lvl3pPr lvl="2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3pPr>
            <a:lvl4pPr lvl="3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4pPr>
            <a:lvl5pPr lvl="4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5pPr>
            <a:lvl6pPr lvl="5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6pPr>
            <a:lvl7pPr lvl="6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7pPr>
            <a:lvl8pPr lvl="7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8pPr>
            <a:lvl9pPr lvl="8" algn="r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>
            <a:spLocks noGrp="1"/>
          </p:cNvSpPr>
          <p:nvPr>
            <p:ph type="ctrTitle" idx="4294967295"/>
          </p:nvPr>
        </p:nvSpPr>
        <p:spPr bwMode="auto">
          <a:xfrm>
            <a:off x="1863568" y="1657652"/>
            <a:ext cx="5594481" cy="1828193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600" dirty="0">
                <a:solidFill>
                  <a:srgbClr val="2B3341"/>
                </a:solidFill>
              </a:rPr>
              <a:t>Интеллектуальная игра</a:t>
            </a:r>
            <a:br>
              <a:rPr lang="en-US" sz="6600" dirty="0">
                <a:solidFill>
                  <a:srgbClr val="2B3341"/>
                </a:solidFill>
              </a:rPr>
            </a:br>
            <a:r>
              <a:rPr lang="ru-RU" sz="6600" dirty="0">
                <a:solidFill>
                  <a:srgbClr val="2B3341"/>
                </a:solidFill>
              </a:rPr>
              <a:t>«Умный, еще умнее»</a:t>
            </a:r>
            <a:endParaRPr sz="6600" dirty="0">
              <a:solidFill>
                <a:srgbClr val="2B334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r="59733"/>
          <a:stretch/>
        </p:blipFill>
        <p:spPr bwMode="auto">
          <a:xfrm>
            <a:off x="8602966" y="62523"/>
            <a:ext cx="396650" cy="4454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О каком научном деятеле идет речь?</a:t>
            </a:r>
            <a:endParaRPr/>
          </a:p>
        </p:txBody>
      </p:sp>
      <p:sp>
        <p:nvSpPr>
          <p:cNvPr id="246" name="Google Shape;246;p22"/>
          <p:cNvSpPr txBox="1">
            <a:spLocks noGrp="1"/>
          </p:cNvSpPr>
          <p:nvPr>
            <p:ph type="body" idx="4294967295"/>
          </p:nvPr>
        </p:nvSpPr>
        <p:spPr bwMode="auto">
          <a:xfrm>
            <a:off x="852115" y="1605776"/>
            <a:ext cx="6935936" cy="2775857"/>
          </a:xfrm>
          <a:prstGeom prst="rect">
            <a:avLst/>
          </a:prstGeom>
        </p:spPr>
        <p:txBody>
          <a:bodyPr spcFirstLastPara="1" wrap="none" lIns="0" tIns="0" rIns="0" bIns="0" anchor="t" anchorCtr="0">
            <a:noAutofit/>
          </a:bodyPr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Известный русский математик, годы жизни 1792-1856;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профессор, член Ганноверской академии наук.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Читал лекции в Казанском университете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о небесной механике и теории чисел. </a:t>
            </a:r>
            <a:endParaRPr/>
          </a:p>
          <a:p>
            <a:pPr marL="0" indent="0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Автор теории «воображаемой геометрии».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По мнению ученых-современников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считался (и не без основания) автором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«звездной геометрии»...</a:t>
            </a:r>
            <a:endParaRPr sz="2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7" name="Google Shape;247;p22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48" name="Google Shape;248;p22"/>
          <p:cNvSpPr/>
          <p:nvPr/>
        </p:nvSpPr>
        <p:spPr bwMode="auto">
          <a:xfrm>
            <a:off x="7819311" y="3787170"/>
            <a:ext cx="916601" cy="810362"/>
          </a:xfrm>
          <a:custGeom>
            <a:avLst/>
            <a:gdLst/>
            <a:ahLst/>
            <a:cxnLst/>
            <a:rect l="l" t="t" r="r" b="b"/>
            <a:pathLst>
              <a:path w="434408" h="384058" extrusionOk="0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83374" y="851099"/>
            <a:ext cx="2879400" cy="951900"/>
          </a:xfrm>
        </p:spPr>
        <p:txBody>
          <a:bodyPr/>
          <a:lstStyle/>
          <a:p>
            <a:pPr algn="ctr">
              <a:defRPr/>
            </a:pPr>
            <a:r>
              <a:rPr lang="ru-RU"/>
              <a:t>Лобачевский </a:t>
            </a:r>
            <a:br>
              <a:rPr lang="ru-RU"/>
            </a:br>
            <a:r>
              <a:rPr lang="ru-RU"/>
              <a:t>Николай Иванович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4718557" y="1327049"/>
            <a:ext cx="4252767" cy="2769989"/>
          </a:xfrm>
        </p:spPr>
        <p:txBody>
          <a:bodyPr wrap="none">
            <a:spAutoFit/>
          </a:bodyPr>
          <a:lstStyle/>
          <a:p>
            <a:pPr marL="88900" indent="0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Русский математик,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один из создателей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неевклидовой геометрии, деятель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университетского образования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 народного просвещения.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Известный, английский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математик Уильям Клиффор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назвал Лобачевского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«Коперником геометрии».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11</a:t>
            </a:fld>
            <a:endParaRPr lang="en"/>
          </a:p>
        </p:txBody>
      </p:sp>
      <p:pic>
        <p:nvPicPr>
          <p:cNvPr id="11266" name="Picture 2" descr="Лобачевский, Николай Иванович — Википедия"/>
          <p:cNvPicPr>
            <a:picLocks noChangeAspect="1" noChangeArrowheads="1"/>
          </p:cNvPicPr>
          <p:nvPr/>
        </p:nvPicPr>
        <p:blipFill>
          <a:blip r:embed="rId2"/>
          <a:srcRect b="14022"/>
          <a:stretch/>
        </p:blipFill>
        <p:spPr bwMode="auto">
          <a:xfrm>
            <a:off x="1195720" y="1802999"/>
            <a:ext cx="2254707" cy="2582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О каком научном деятеле идет речь?</a:t>
            </a:r>
            <a:endParaRPr/>
          </a:p>
        </p:txBody>
      </p:sp>
      <p:sp>
        <p:nvSpPr>
          <p:cNvPr id="246" name="Google Shape;246;p22"/>
          <p:cNvSpPr txBox="1">
            <a:spLocks noGrp="1"/>
          </p:cNvSpPr>
          <p:nvPr>
            <p:ph type="body" idx="4294967295"/>
          </p:nvPr>
        </p:nvSpPr>
        <p:spPr bwMode="auto">
          <a:xfrm>
            <a:off x="852111" y="1259951"/>
            <a:ext cx="7548541" cy="3429144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Сын рыбака, страстно мечтавший покорить вершины знаний.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Преодолев все трудности и жизненные преграды,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он осуществил свои юношеские мечты. В конце своей жизни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был избран в почетные члены Стокгольмской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и Болонской академий. </a:t>
            </a:r>
            <a:endParaRPr/>
          </a:p>
          <a:p>
            <a:pPr marL="0" indent="0">
              <a:buNone/>
              <a:defRPr/>
            </a:pP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Его заслуги перед Отечеством велики: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совершил ряд важных открытий в области химии,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физики, астрономии; значительно реформировал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систему русского языка, заложив основы развития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современного стихосложения; отстаивал права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низших сословий на образование... </a:t>
            </a:r>
            <a:endParaRPr sz="195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7" name="Google Shape;247;p22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48" name="Google Shape;248;p22"/>
          <p:cNvSpPr/>
          <p:nvPr/>
        </p:nvSpPr>
        <p:spPr bwMode="auto">
          <a:xfrm>
            <a:off x="7819311" y="3787170"/>
            <a:ext cx="916601" cy="810362"/>
          </a:xfrm>
          <a:custGeom>
            <a:avLst/>
            <a:gdLst/>
            <a:ahLst/>
            <a:cxnLst/>
            <a:rect l="l" t="t" r="r" b="b"/>
            <a:pathLst>
              <a:path w="434408" h="384058" extrusionOk="0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908316" y="734027"/>
            <a:ext cx="2879400" cy="951900"/>
          </a:xfrm>
        </p:spPr>
        <p:txBody>
          <a:bodyPr/>
          <a:lstStyle/>
          <a:p>
            <a:pPr algn="ctr">
              <a:defRPr/>
            </a:pPr>
            <a:r>
              <a:rPr lang="ru-RU"/>
              <a:t>Ломоносов </a:t>
            </a:r>
            <a:br>
              <a:rPr lang="ru-RU"/>
            </a:br>
            <a:r>
              <a:rPr lang="ru-RU"/>
              <a:t>Михаил Васильевич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13</a:t>
            </a:fld>
            <a:endParaRPr lang="en"/>
          </a:p>
        </p:txBody>
      </p:sp>
      <p:sp>
        <p:nvSpPr>
          <p:cNvPr id="7" name="Текст 2"/>
          <p:cNvSpPr txBox="1"/>
          <p:nvPr/>
        </p:nvSpPr>
        <p:spPr bwMode="auto">
          <a:xfrm>
            <a:off x="4684206" y="734027"/>
            <a:ext cx="4405052" cy="390106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9pPr>
          </a:lstStyle>
          <a:p>
            <a:pPr marL="101600" indent="0">
              <a:buNone/>
              <a:defRPr/>
            </a:pP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Первый крупный </a:t>
            </a: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русский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учёный-естествоиспытатель.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Яркий пример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«универсального человека»: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энциклопедист, физик и химик.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Его молекулярно-кинетическая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теория тепла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во многом предвосхитила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современное представление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о строении материи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и многие фундаментальные законы,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в числе которых одно из начал</a:t>
            </a:r>
            <a:b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</a:br>
            <a:r>
              <a:rPr lang="ru-RU" sz="1950">
                <a:solidFill>
                  <a:schemeClr val="accent6">
                    <a:lumMod val="50000"/>
                  </a:schemeClr>
                </a:solidFill>
                <a:latin typeface="Nunito"/>
              </a:rPr>
              <a:t>термодинамики.</a:t>
            </a:r>
            <a:endParaRPr lang="ru-RU" sz="195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Ломоносов, Михаил Васильевич — Википедия"/>
          <p:cNvPicPr>
            <a:picLocks noChangeAspect="1" noChangeArrowheads="1"/>
          </p:cNvPicPr>
          <p:nvPr/>
        </p:nvPicPr>
        <p:blipFill>
          <a:blip r:embed="rId2"/>
          <a:srcRect l="5753" t="1589" r="4334" b="6649"/>
          <a:stretch/>
        </p:blipFill>
        <p:spPr bwMode="auto">
          <a:xfrm>
            <a:off x="1341600" y="1685926"/>
            <a:ext cx="2012832" cy="2751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О каком научном деятеле идет речь?</a:t>
            </a:r>
            <a:endParaRPr/>
          </a:p>
        </p:txBody>
      </p:sp>
      <p:sp>
        <p:nvSpPr>
          <p:cNvPr id="246" name="Google Shape;246;p22"/>
          <p:cNvSpPr txBox="1">
            <a:spLocks noGrp="1"/>
          </p:cNvSpPr>
          <p:nvPr>
            <p:ph type="body" idx="4294967295"/>
          </p:nvPr>
        </p:nvSpPr>
        <p:spPr bwMode="auto">
          <a:xfrm>
            <a:off x="852115" y="1426029"/>
            <a:ext cx="7399462" cy="2410916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Знаменитый русский ученый-ботаник. Провел исследование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роли хлорофилла в процессе усвоения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растениями углекислого газа. </a:t>
            </a:r>
          </a:p>
          <a:p>
            <a:pPr marL="0" indent="0">
              <a:spcAft>
                <a:spcPts val="1000"/>
              </a:spcAft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Сочувствовал революционно настроенному студенчеству,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за что царское правительство лишило его кафедры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в Петровской сельскохозяйственной академии,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носящей сегодня его имя... </a:t>
            </a:r>
            <a:endParaRPr sz="2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7" name="Google Shape;247;p22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48" name="Google Shape;248;p22"/>
          <p:cNvSpPr/>
          <p:nvPr/>
        </p:nvSpPr>
        <p:spPr bwMode="auto">
          <a:xfrm>
            <a:off x="7819311" y="3787170"/>
            <a:ext cx="916601" cy="810362"/>
          </a:xfrm>
          <a:custGeom>
            <a:avLst/>
            <a:gdLst/>
            <a:ahLst/>
            <a:cxnLst/>
            <a:rect l="l" t="t" r="r" b="b"/>
            <a:pathLst>
              <a:path w="434408" h="384058" extrusionOk="0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1003118" y="922413"/>
            <a:ext cx="2879400" cy="951900"/>
          </a:xfrm>
        </p:spPr>
        <p:txBody>
          <a:bodyPr/>
          <a:lstStyle/>
          <a:p>
            <a:pPr algn="ctr">
              <a:defRPr/>
            </a:pPr>
            <a:r>
              <a:rPr lang="ru-RU"/>
              <a:t>Тимирязев Климент Аркадьевич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15</a:t>
            </a:fld>
            <a:endParaRPr lang="en"/>
          </a:p>
        </p:txBody>
      </p:sp>
      <p:sp>
        <p:nvSpPr>
          <p:cNvPr id="6" name="Текст 2"/>
          <p:cNvSpPr txBox="1"/>
          <p:nvPr/>
        </p:nvSpPr>
        <p:spPr bwMode="auto">
          <a:xfrm>
            <a:off x="4685322" y="1190137"/>
            <a:ext cx="4397829" cy="268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9pPr>
          </a:lstStyle>
          <a:p>
            <a:pPr marL="101600" indent="0">
              <a:buNone/>
              <a:defRPr/>
            </a:pP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Русский естествоиспытатель, специалист по физиологии растений, крупный исследователь фотосинтеза, один из первых</a:t>
            </a:r>
            <a:endParaRPr/>
          </a:p>
          <a:p>
            <a:pPr marL="101600" indent="0">
              <a:buNone/>
              <a:defRPr/>
            </a:pPr>
            <a:r>
              <a:rPr lang="ru-RU" sz="1950">
                <a:solidFill>
                  <a:schemeClr val="accent6">
                    <a:lumMod val="50000"/>
                  </a:schemeClr>
                </a:solidFill>
              </a:rPr>
              <a:t>в России пропагандистов идей Дарвина об эволюции, популяризатор и историк науки, заслуженный профессор Московского университета.</a:t>
            </a:r>
          </a:p>
        </p:txBody>
      </p:sp>
      <p:pic>
        <p:nvPicPr>
          <p:cNvPr id="2050" name="Picture 2" descr="Климент Тимирязев (3 июня 1843 - 28 апреля 1920) , русский  естествоиспытатель, один из основателей русской школы физиологии растений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58679" y="2005462"/>
            <a:ext cx="2923839" cy="2180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198" name="Google Shape;198;p17"/>
          <p:cNvSpPr txBox="1">
            <a:spLocks noGrp="1"/>
          </p:cNvSpPr>
          <p:nvPr>
            <p:ph type="subTitle" idx="4294967295"/>
          </p:nvPr>
        </p:nvSpPr>
        <p:spPr bwMode="auto">
          <a:xfrm>
            <a:off x="3737802" y="3833383"/>
            <a:ext cx="1695977" cy="436017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-RU" sz="2000" b="1"/>
              <a:t>Русский язык</a:t>
            </a:r>
            <a:endParaRPr sz="2000" b="1"/>
          </a:p>
        </p:txBody>
      </p:sp>
      <p:sp>
        <p:nvSpPr>
          <p:cNvPr id="207" name="Google Shape;207;p17"/>
          <p:cNvSpPr txBox="1">
            <a:spLocks noGrp="1"/>
          </p:cNvSpPr>
          <p:nvPr>
            <p:ph type="ctrTitle" idx="4294967295"/>
          </p:nvPr>
        </p:nvSpPr>
        <p:spPr bwMode="auto">
          <a:xfrm>
            <a:off x="3749824" y="2952633"/>
            <a:ext cx="1671932" cy="830997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0">
                <a:solidFill>
                  <a:schemeClr val="accent1"/>
                </a:solidFill>
              </a:rPr>
              <a:t>2 раунд</a:t>
            </a:r>
            <a:endParaRPr sz="6000">
              <a:solidFill>
                <a:schemeClr val="accent1"/>
              </a:solidFill>
            </a:endParaRPr>
          </a:p>
        </p:txBody>
      </p:sp>
      <p:grpSp>
        <p:nvGrpSpPr>
          <p:cNvPr id="201" name="Google Shape;201;p17"/>
          <p:cNvGrpSpPr/>
          <p:nvPr/>
        </p:nvGrpSpPr>
        <p:grpSpPr bwMode="auto">
          <a:xfrm>
            <a:off x="3317257" y="473609"/>
            <a:ext cx="2509394" cy="2463112"/>
            <a:chOff x="576654" y="555403"/>
            <a:chExt cx="3865959" cy="3794658"/>
          </a:xfrm>
        </p:grpSpPr>
        <p:sp>
          <p:nvSpPr>
            <p:cNvPr id="202" name="Google Shape;202;p17"/>
            <p:cNvSpPr/>
            <p:nvPr/>
          </p:nvSpPr>
          <p:spPr bwMode="auto"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3" name="Google Shape;203;p17"/>
            <p:cNvSpPr/>
            <p:nvPr/>
          </p:nvSpPr>
          <p:spPr bwMode="auto"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4" name="Google Shape;204;p17"/>
            <p:cNvSpPr/>
            <p:nvPr/>
          </p:nvSpPr>
          <p:spPr bwMode="auto"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5" name="Google Shape;205;p17"/>
            <p:cNvSpPr/>
            <p:nvPr/>
          </p:nvSpPr>
          <p:spPr bwMode="auto"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6" name="Google Shape;206;p17"/>
            <p:cNvSpPr/>
            <p:nvPr/>
          </p:nvSpPr>
          <p:spPr bwMode="auto"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702;p48"/>
          <p:cNvSpPr/>
          <p:nvPr/>
        </p:nvSpPr>
        <p:spPr bwMode="auto">
          <a:xfrm>
            <a:off x="3288692" y="584066"/>
            <a:ext cx="2566617" cy="24103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800">
              <a:solidFill>
                <a:schemeClr val="lt1"/>
              </a:solidFill>
              <a:latin typeface="Nunito"/>
              <a:ea typeface="Nunito"/>
              <a:cs typeface="Nunito"/>
            </a:endParaRPr>
          </a:p>
        </p:txBody>
      </p:sp>
      <p:pic>
        <p:nvPicPr>
          <p:cNvPr id="2050" name="Picture 2" descr="Русский язык и культура речи — Открытый Политех"/>
          <p:cNvPicPr>
            <a:picLocks noChangeAspect="1" noChangeArrowheads="1"/>
          </p:cNvPicPr>
          <p:nvPr/>
        </p:nvPicPr>
        <p:blipFill>
          <a:blip r:embed="rId2"/>
          <a:srcRect l="13749" r="13989"/>
          <a:stretch/>
        </p:blipFill>
        <p:spPr bwMode="auto">
          <a:xfrm>
            <a:off x="3701143" y="584066"/>
            <a:ext cx="1741714" cy="24103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>
            <a:spLocks noGrp="1"/>
          </p:cNvSpPr>
          <p:nvPr>
            <p:ph type="ctrTitle" idx="4294967295"/>
          </p:nvPr>
        </p:nvSpPr>
        <p:spPr bwMode="auto">
          <a:xfrm>
            <a:off x="2263356" y="1213078"/>
            <a:ext cx="5672329" cy="76702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>
              <a:defRPr/>
            </a:pPr>
            <a:r>
              <a:rPr lang="ru-RU" sz="3000">
                <a:solidFill>
                  <a:schemeClr val="accent6">
                    <a:lumMod val="50000"/>
                  </a:schemeClr>
                </a:solidFill>
              </a:rPr>
              <a:t>Прочитайте слова, потом произнесите звуки в обратном порядке, чтобы получить:</a:t>
            </a:r>
            <a:endParaRPr sz="3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4294967295"/>
          </p:nvPr>
        </p:nvSpPr>
        <p:spPr bwMode="auto">
          <a:xfrm>
            <a:off x="2157433" y="2251326"/>
            <a:ext cx="4756110" cy="1692771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88900" lvl="0" indent="0" algn="l">
              <a:buNone/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Nunito"/>
              </a:rPr>
              <a:t>из слова лен – цифру </a:t>
            </a:r>
            <a:endParaRPr/>
          </a:p>
          <a:p>
            <a:pPr marL="88900" lvl="0" indent="0" algn="l">
              <a:buNone/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Nunito"/>
              </a:rPr>
              <a:t>из слова лей – название дерева</a:t>
            </a:r>
            <a:endParaRPr/>
          </a:p>
          <a:p>
            <a:pPr marL="88900" lvl="0" indent="0" algn="l">
              <a:buNone/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Nunito"/>
              </a:rPr>
              <a:t>из слова лоб – название настила</a:t>
            </a:r>
            <a:endParaRPr/>
          </a:p>
          <a:p>
            <a:pPr marL="88900" lvl="0" indent="0" algn="l">
              <a:buNone/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Nunito"/>
              </a:rPr>
              <a:t>из слова люк – большой мешок</a:t>
            </a:r>
            <a:endParaRPr/>
          </a:p>
          <a:p>
            <a:pPr marL="88900" lvl="0" indent="0" algn="l">
              <a:buNone/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Nunito"/>
              </a:rPr>
              <a:t>из слова ток – домашнее животное</a:t>
            </a:r>
            <a:endParaRPr/>
          </a:p>
        </p:txBody>
      </p:sp>
      <p:sp>
        <p:nvSpPr>
          <p:cNvPr id="214" name="Google Shape;214;p18"/>
          <p:cNvSpPr txBox="1"/>
          <p:nvPr/>
        </p:nvSpPr>
        <p:spPr bwMode="auto">
          <a:xfrm>
            <a:off x="686100" y="491800"/>
            <a:ext cx="14937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3200" b="1">
                <a:solidFill>
                  <a:schemeClr val="dk1"/>
                </a:solidFill>
                <a:latin typeface="Amatic SC"/>
                <a:ea typeface="Amatic SC"/>
                <a:cs typeface="Amatic SC"/>
              </a:rPr>
              <a:t>1</a:t>
            </a:r>
            <a:r>
              <a:rPr lang="ru-RU" sz="3200" b="1">
                <a:solidFill>
                  <a:schemeClr val="dk1"/>
                </a:solidFill>
                <a:latin typeface="Amatic SC"/>
                <a:ea typeface="Amatic SC"/>
                <a:cs typeface="Amatic SC"/>
              </a:rPr>
              <a:t> команда</a:t>
            </a:r>
            <a:endParaRPr sz="3200" b="1">
              <a:solidFill>
                <a:schemeClr val="dk1"/>
              </a:solidFill>
              <a:latin typeface="Amatic SC"/>
              <a:ea typeface="Amatic SC"/>
              <a:cs typeface="Amatic SC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8760562" y="4737752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Amatic SC"/>
                <a:cs typeface="Amatic SC"/>
              </a:rPr>
              <a:t>17</a:t>
            </a:r>
            <a:endParaRPr/>
          </a:p>
        </p:txBody>
      </p:sp>
      <p:sp>
        <p:nvSpPr>
          <p:cNvPr id="6" name="Google Shape;162;p12"/>
          <p:cNvSpPr/>
          <p:nvPr/>
        </p:nvSpPr>
        <p:spPr bwMode="auto">
          <a:xfrm>
            <a:off x="1968209" y="232771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62;p12"/>
          <p:cNvSpPr/>
          <p:nvPr/>
        </p:nvSpPr>
        <p:spPr bwMode="auto">
          <a:xfrm>
            <a:off x="1968209" y="267532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2;p12"/>
          <p:cNvSpPr/>
          <p:nvPr/>
        </p:nvSpPr>
        <p:spPr bwMode="auto">
          <a:xfrm>
            <a:off x="1973630" y="302294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62;p12"/>
          <p:cNvSpPr/>
          <p:nvPr/>
        </p:nvSpPr>
        <p:spPr bwMode="auto">
          <a:xfrm>
            <a:off x="1968209" y="3367296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62;p12"/>
          <p:cNvSpPr/>
          <p:nvPr/>
        </p:nvSpPr>
        <p:spPr bwMode="auto">
          <a:xfrm>
            <a:off x="1968209" y="369394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>
            <a:spLocks noGrp="1"/>
          </p:cNvSpPr>
          <p:nvPr>
            <p:ph type="ctrTitle" idx="4294967295"/>
          </p:nvPr>
        </p:nvSpPr>
        <p:spPr bwMode="auto">
          <a:xfrm>
            <a:off x="2263356" y="1213078"/>
            <a:ext cx="5672329" cy="76702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>
              <a:defRPr/>
            </a:pPr>
            <a:r>
              <a:rPr lang="ru-RU" sz="3000">
                <a:solidFill>
                  <a:schemeClr val="accent6">
                    <a:lumMod val="50000"/>
                  </a:schemeClr>
                </a:solidFill>
              </a:rPr>
              <a:t>Прочитайте слова, потом произнесите звуки в обратном порядке, чтобы получить:</a:t>
            </a:r>
            <a:endParaRPr sz="3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4294967295"/>
          </p:nvPr>
        </p:nvSpPr>
        <p:spPr bwMode="auto">
          <a:xfrm>
            <a:off x="1653756" y="2152798"/>
            <a:ext cx="6400791" cy="1538883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88900" lvl="0" indent="0" algn="l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 слова шел – неправду</a:t>
            </a:r>
            <a:endParaRPr/>
          </a:p>
          <a:p>
            <a:pPr marL="88900" lvl="0" indent="0" algn="l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 слова шей – просьбу</a:t>
            </a:r>
            <a:endParaRPr/>
          </a:p>
          <a:p>
            <a:pPr marL="88900" lvl="0" indent="0" algn="l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 слова куб – связку, охапку чего-либо</a:t>
            </a:r>
            <a:endParaRPr/>
          </a:p>
          <a:p>
            <a:pPr marL="88900" lvl="0" indent="0" algn="l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 слова тол – прибор для измерения глубины моря</a:t>
            </a:r>
            <a:endParaRPr/>
          </a:p>
          <a:p>
            <a:pPr marL="88900" lvl="0" indent="0" algn="l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из слова лед – материал для крыши</a:t>
            </a:r>
            <a:endParaRPr/>
          </a:p>
        </p:txBody>
      </p:sp>
      <p:sp>
        <p:nvSpPr>
          <p:cNvPr id="214" name="Google Shape;214;p18"/>
          <p:cNvSpPr txBox="1"/>
          <p:nvPr/>
        </p:nvSpPr>
        <p:spPr bwMode="auto">
          <a:xfrm>
            <a:off x="686100" y="491800"/>
            <a:ext cx="14937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1">
                <a:solidFill>
                  <a:schemeClr val="dk1"/>
                </a:solidFill>
                <a:latin typeface="Amatic SC"/>
                <a:ea typeface="Amatic SC"/>
                <a:cs typeface="Amatic SC"/>
              </a:rPr>
              <a:t>2 команда</a:t>
            </a:r>
            <a:endParaRPr sz="3200" b="1">
              <a:solidFill>
                <a:schemeClr val="dk1"/>
              </a:solidFill>
              <a:latin typeface="Amatic SC"/>
              <a:ea typeface="Amatic SC"/>
              <a:cs typeface="Amatic SC"/>
            </a:endParaRPr>
          </a:p>
        </p:txBody>
      </p:sp>
      <p:sp>
        <p:nvSpPr>
          <p:cNvPr id="6" name="Google Shape;200;p17"/>
          <p:cNvSpPr txBox="1"/>
          <p:nvPr/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defRPr/>
            </a:pPr>
            <a:r>
              <a:rPr lang="ru-RU">
                <a:latin typeface="Amatic SC"/>
                <a:cs typeface="Amatic SC"/>
              </a:rPr>
              <a:t>18</a:t>
            </a:r>
            <a:endParaRPr lang="en">
              <a:latin typeface="Amatic SC"/>
              <a:cs typeface="Amatic SC"/>
            </a:endParaRPr>
          </a:p>
        </p:txBody>
      </p:sp>
      <p:sp>
        <p:nvSpPr>
          <p:cNvPr id="7" name="Google Shape;162;p12"/>
          <p:cNvSpPr/>
          <p:nvPr/>
        </p:nvSpPr>
        <p:spPr bwMode="auto">
          <a:xfrm>
            <a:off x="1456241" y="221121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2;p12"/>
          <p:cNvSpPr/>
          <p:nvPr/>
        </p:nvSpPr>
        <p:spPr bwMode="auto">
          <a:xfrm>
            <a:off x="1456241" y="2517898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62;p12"/>
          <p:cNvSpPr/>
          <p:nvPr/>
        </p:nvSpPr>
        <p:spPr bwMode="auto">
          <a:xfrm>
            <a:off x="1475291" y="2821362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62;p12"/>
          <p:cNvSpPr/>
          <p:nvPr/>
        </p:nvSpPr>
        <p:spPr bwMode="auto">
          <a:xfrm>
            <a:off x="1472846" y="3125133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162;p12"/>
          <p:cNvSpPr/>
          <p:nvPr/>
        </p:nvSpPr>
        <p:spPr bwMode="auto">
          <a:xfrm>
            <a:off x="1475163" y="3430858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/>
              <a:t>Правильные ответы</a:t>
            </a:r>
            <a:endParaRPr sz="3600"/>
          </a:p>
        </p:txBody>
      </p:sp>
      <p:sp>
        <p:nvSpPr>
          <p:cNvPr id="226" name="Google Shape;226;p20"/>
          <p:cNvSpPr txBox="1">
            <a:spLocks noGrp="1"/>
          </p:cNvSpPr>
          <p:nvPr>
            <p:ph type="body" idx="4294967295"/>
          </p:nvPr>
        </p:nvSpPr>
        <p:spPr bwMode="auto">
          <a:xfrm>
            <a:off x="2102575" y="1933045"/>
            <a:ext cx="787075" cy="1846659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889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ноль</a:t>
            </a:r>
          </a:p>
          <a:p>
            <a:pPr marL="889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ель</a:t>
            </a:r>
          </a:p>
          <a:p>
            <a:pPr marL="889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пол</a:t>
            </a:r>
          </a:p>
          <a:p>
            <a:pPr marL="889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куль</a:t>
            </a:r>
          </a:p>
          <a:p>
            <a:pPr marL="889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кот </a:t>
            </a:r>
            <a:endParaRPr sz="24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7" name="Google Shape;227;p20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28" name="Google Shape;228;p20"/>
          <p:cNvSpPr/>
          <p:nvPr/>
        </p:nvSpPr>
        <p:spPr bwMode="auto">
          <a:xfrm>
            <a:off x="7648493" y="3814898"/>
            <a:ext cx="937597" cy="835429"/>
          </a:xfrm>
          <a:custGeom>
            <a:avLst/>
            <a:gdLst/>
            <a:ahLst/>
            <a:cxnLst/>
            <a:rect l="l" t="t" r="r" b="b"/>
            <a:pathLst>
              <a:path w="444359" h="395938" extrusionOk="0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26;p20"/>
          <p:cNvSpPr txBox="1"/>
          <p:nvPr/>
        </p:nvSpPr>
        <p:spPr bwMode="auto">
          <a:xfrm>
            <a:off x="5807529" y="1932897"/>
            <a:ext cx="847989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1pPr>
            <a:lvl2pPr marL="914400" marR="0" lvl="1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2pPr>
            <a:lvl3pPr marL="1371600" marR="0" lvl="2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3pPr>
            <a:lvl4pPr marL="1828800" marR="0" lvl="3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4pPr>
            <a:lvl5pPr marL="2286000" marR="0" lvl="4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5pPr>
            <a:lvl6pPr marL="2743200" marR="0" lvl="5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6pPr>
            <a:lvl7pPr marL="3200400" marR="0" lvl="6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7pPr>
            <a:lvl8pPr marL="3657600" marR="0" lvl="7" indent="-3683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8pPr>
            <a:lvl9pPr marL="4114800" marR="0" lvl="8" indent="-3683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9pPr>
          </a:lstStyle>
          <a:p>
            <a:pPr marL="88900" indent="0"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ложь</a:t>
            </a:r>
          </a:p>
          <a:p>
            <a:pPr marL="88900" indent="0"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ешь</a:t>
            </a:r>
          </a:p>
          <a:p>
            <a:pPr marL="88900" indent="0"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пук</a:t>
            </a:r>
          </a:p>
          <a:p>
            <a:pPr marL="88900" indent="0"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лот</a:t>
            </a:r>
          </a:p>
          <a:p>
            <a:pPr marL="88900" indent="0">
              <a:buNone/>
              <a:defRPr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толь </a:t>
            </a:r>
          </a:p>
        </p:txBody>
      </p:sp>
      <p:sp>
        <p:nvSpPr>
          <p:cNvPr id="7" name="Google Shape;162;p12"/>
          <p:cNvSpPr/>
          <p:nvPr/>
        </p:nvSpPr>
        <p:spPr bwMode="auto">
          <a:xfrm>
            <a:off x="1890984" y="196039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2;p12"/>
          <p:cNvSpPr/>
          <p:nvPr/>
        </p:nvSpPr>
        <p:spPr bwMode="auto">
          <a:xfrm>
            <a:off x="1890984" y="234139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62;p12"/>
          <p:cNvSpPr/>
          <p:nvPr/>
        </p:nvSpPr>
        <p:spPr bwMode="auto">
          <a:xfrm>
            <a:off x="1890984" y="272239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62;p12"/>
          <p:cNvSpPr/>
          <p:nvPr/>
        </p:nvSpPr>
        <p:spPr bwMode="auto">
          <a:xfrm>
            <a:off x="1890984" y="310339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162;p12"/>
          <p:cNvSpPr/>
          <p:nvPr/>
        </p:nvSpPr>
        <p:spPr bwMode="auto">
          <a:xfrm>
            <a:off x="1890984" y="3457110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654688" y="1364138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 lvl="0" algn="ctr">
              <a:buClr>
                <a:schemeClr val="accent1"/>
              </a:buClr>
              <a:buSzPts val="2200"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  <a:ea typeface="Nunito"/>
                <a:cs typeface="Nunito"/>
              </a:rPr>
              <a:t>1 команда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391541" y="1364137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 indent="0" algn="ctr">
              <a:buClr>
                <a:schemeClr val="accent1"/>
              </a:buClr>
              <a:buSzPts val="2200"/>
              <a:buFont typeface="Arial"/>
              <a:buNone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  <a:ea typeface="Nunito"/>
                <a:cs typeface="Nunito"/>
              </a:rPr>
              <a:t>2 команда</a:t>
            </a:r>
            <a:endParaRPr/>
          </a:p>
        </p:txBody>
      </p:sp>
      <p:sp>
        <p:nvSpPr>
          <p:cNvPr id="14" name="Google Shape;162;p12"/>
          <p:cNvSpPr/>
          <p:nvPr/>
        </p:nvSpPr>
        <p:spPr bwMode="auto">
          <a:xfrm>
            <a:off x="5595938" y="195362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62;p12"/>
          <p:cNvSpPr/>
          <p:nvPr/>
        </p:nvSpPr>
        <p:spPr bwMode="auto">
          <a:xfrm>
            <a:off x="5595938" y="233462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162;p12"/>
          <p:cNvSpPr/>
          <p:nvPr/>
        </p:nvSpPr>
        <p:spPr bwMode="auto">
          <a:xfrm>
            <a:off x="5595938" y="271562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62;p12"/>
          <p:cNvSpPr/>
          <p:nvPr/>
        </p:nvSpPr>
        <p:spPr bwMode="auto">
          <a:xfrm>
            <a:off x="5595938" y="3096625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162;p12"/>
          <p:cNvSpPr/>
          <p:nvPr/>
        </p:nvSpPr>
        <p:spPr bwMode="auto">
          <a:xfrm>
            <a:off x="5595938" y="3450341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 idx="4294967295"/>
          </p:nvPr>
        </p:nvSpPr>
        <p:spPr bwMode="auto">
          <a:xfrm>
            <a:off x="840508" y="586577"/>
            <a:ext cx="4227119" cy="609398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4400"/>
              <a:t>Игра состоит из 6 раундов</a:t>
            </a:r>
            <a:endParaRPr sz="4400"/>
          </a:p>
        </p:txBody>
      </p:sp>
      <p:sp>
        <p:nvSpPr>
          <p:cNvPr id="190" name="Google Shape;190;p16"/>
          <p:cNvSpPr txBox="1">
            <a:spLocks noGrp="1"/>
          </p:cNvSpPr>
          <p:nvPr>
            <p:ph type="body" idx="4294967295"/>
          </p:nvPr>
        </p:nvSpPr>
        <p:spPr bwMode="auto">
          <a:xfrm>
            <a:off x="1188175" y="1506350"/>
            <a:ext cx="5833328" cy="2215991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Что за наука и кто научный деятель?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Русский язык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Математика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История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География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400" b="1">
                <a:solidFill>
                  <a:srgbClr val="2B3341"/>
                </a:solidFill>
              </a:rPr>
              <a:t>– Физическая культура</a:t>
            </a:r>
            <a:endParaRPr lang="ru-RU" sz="4000">
              <a:solidFill>
                <a:srgbClr val="2B3341"/>
              </a:solidFill>
            </a:endParaRPr>
          </a:p>
        </p:txBody>
      </p:sp>
      <p:sp>
        <p:nvSpPr>
          <p:cNvPr id="192" name="Google Shape;192;p16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93" name="Google Shape;193;p16"/>
          <p:cNvSpPr/>
          <p:nvPr/>
        </p:nvSpPr>
        <p:spPr bwMode="auto">
          <a:xfrm>
            <a:off x="7742111" y="3713990"/>
            <a:ext cx="1020301" cy="979373"/>
          </a:xfrm>
          <a:custGeom>
            <a:avLst/>
            <a:gdLst/>
            <a:ahLst/>
            <a:cxnLst/>
            <a:rect l="l" t="t" r="r" b="b"/>
            <a:pathLst>
              <a:path w="483555" h="464158" extrusionOk="0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758545" y="1416050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1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758545" y="1783835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2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758545" y="2132570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3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752195" y="2505020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4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752195" y="2877470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5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752195" y="3240395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dk1"/>
              </a:buClr>
              <a:buSzPts val="1100"/>
              <a:defRPr/>
            </a:pPr>
            <a:r>
              <a:rPr lang="en-US" sz="28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6</a:t>
            </a:r>
            <a:endParaRPr lang="ru-RU" sz="2800" b="1">
              <a:ln>
                <a:solidFill>
                  <a:schemeClr val="accent1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9" name="Google Shape;219;p19"/>
          <p:cNvSpPr txBox="1">
            <a:spLocks noGrp="1"/>
          </p:cNvSpPr>
          <p:nvPr>
            <p:ph type="body" idx="4294967295"/>
          </p:nvPr>
        </p:nvSpPr>
        <p:spPr bwMode="auto">
          <a:xfrm>
            <a:off x="1197429" y="1186825"/>
            <a:ext cx="7206946" cy="276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50800" indent="0">
              <a:buNone/>
              <a:defRPr/>
            </a:pPr>
            <a:r>
              <a:rPr lang="ru-RU">
                <a:latin typeface="Nunito"/>
              </a:rPr>
              <a:t>В каком слове 40 гласных? </a:t>
            </a:r>
            <a:endParaRPr/>
          </a:p>
          <a:p>
            <a:pPr marL="50800" indent="0">
              <a:buNone/>
              <a:defRPr/>
            </a:pPr>
            <a:r>
              <a:rPr lang="ru-RU" b="1">
                <a:latin typeface="Nunito"/>
              </a:rPr>
              <a:t>Ответ - сорока</a:t>
            </a:r>
            <a:endParaRPr/>
          </a:p>
          <a:p>
            <a:pPr marL="50800" indent="0">
              <a:buNone/>
              <a:defRPr/>
            </a:pPr>
            <a:endParaRPr lang="ru-RU">
              <a:latin typeface="Nunito"/>
            </a:endParaRPr>
          </a:p>
          <a:p>
            <a:pPr marL="50800" indent="0">
              <a:buNone/>
              <a:defRPr/>
            </a:pPr>
            <a:r>
              <a:rPr lang="ru-RU">
                <a:latin typeface="Nunito"/>
              </a:rPr>
              <a:t>В каких словах по сто согласных?</a:t>
            </a:r>
            <a:endParaRPr/>
          </a:p>
          <a:p>
            <a:pPr marL="50800" indent="0">
              <a:buNone/>
              <a:defRPr/>
            </a:pPr>
            <a:r>
              <a:rPr lang="ru-RU" b="1">
                <a:latin typeface="Nunito"/>
              </a:rPr>
              <a:t>Ответ - стол, стог, стон</a:t>
            </a:r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394857" y="697920"/>
            <a:ext cx="4625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FFD981"/>
                </a:solidFill>
                <a:latin typeface="Amatic SC"/>
                <a:cs typeface="Amatic SC"/>
              </a:rPr>
              <a:t>Вопросы для обеих команд:</a:t>
            </a:r>
            <a:endParaRPr lang="ru-RU" sz="3600">
              <a:solidFill>
                <a:srgbClr val="FFD981"/>
              </a:solidFill>
              <a:latin typeface="Amatic SC"/>
              <a:cs typeface="Amatic S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</p:spPr>
        <p:txBody>
          <a:bodyPr/>
          <a:lstStyle/>
          <a:p>
            <a:pPr>
              <a:defRPr/>
            </a:pPr>
            <a:r>
              <a:rPr lang="ru-RU"/>
              <a:t>Шарады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867550" y="1354418"/>
            <a:ext cx="6564298" cy="3046988"/>
          </a:xfrm>
        </p:spPr>
        <p:txBody>
          <a:bodyPr wrap="none">
            <a:spAutoFit/>
          </a:bodyPr>
          <a:lstStyle/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1 команда </a:t>
            </a:r>
            <a:endParaRPr/>
          </a:p>
          <a:p>
            <a:pPr marL="88900" indent="0">
              <a:buNone/>
              <a:defRPr/>
            </a:pPr>
            <a:r>
              <a:rPr lang="ru-RU" sz="1800">
                <a:solidFill>
                  <a:srgbClr val="2B3341"/>
                </a:solidFill>
              </a:rPr>
              <a:t>Корень тот же, что в слове склоняться, суффикс тот же,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что в слове обращение, окончание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существительного среднего рода, в именительном падеже,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а целое – грамматический термин. </a:t>
            </a:r>
          </a:p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Ответ - склонение</a:t>
            </a:r>
            <a:endParaRPr/>
          </a:p>
          <a:p>
            <a:pPr>
              <a:defRPr/>
            </a:pPr>
            <a:endParaRPr lang="ru-RU" sz="1800">
              <a:solidFill>
                <a:srgbClr val="2B3341"/>
              </a:solidFill>
            </a:endParaRPr>
          </a:p>
          <a:p>
            <a:pPr marL="88900" indent="0">
              <a:buNone/>
              <a:defRPr/>
            </a:pPr>
            <a:r>
              <a:rPr lang="ru-RU" sz="1800">
                <a:solidFill>
                  <a:srgbClr val="2B3341"/>
                </a:solidFill>
              </a:rPr>
              <a:t>Какое слово задумано: в нем приставка такая же,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как в слове подруга. Корень, как в слове игрушка.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Суффикс, как в слове читал. </a:t>
            </a:r>
          </a:p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Ответ - поиграл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21</a:t>
            </a:fld>
            <a:endParaRPr lang="en"/>
          </a:p>
        </p:txBody>
      </p:sp>
      <p:sp>
        <p:nvSpPr>
          <p:cNvPr id="6" name="Google Shape;762;p51"/>
          <p:cNvSpPr/>
          <p:nvPr/>
        </p:nvSpPr>
        <p:spPr bwMode="auto">
          <a:xfrm>
            <a:off x="7859486" y="3777343"/>
            <a:ext cx="819239" cy="67525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</p:spPr>
        <p:txBody>
          <a:bodyPr/>
          <a:lstStyle/>
          <a:p>
            <a:pPr>
              <a:defRPr/>
            </a:pPr>
            <a:r>
              <a:rPr lang="ru-RU"/>
              <a:t>Шарады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870403" y="1358778"/>
            <a:ext cx="7817846" cy="3046988"/>
          </a:xfrm>
        </p:spPr>
        <p:txBody>
          <a:bodyPr wrap="none">
            <a:spAutoFit/>
          </a:bodyPr>
          <a:lstStyle/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2 команда</a:t>
            </a:r>
          </a:p>
          <a:p>
            <a:pPr marL="88900" indent="0">
              <a:buNone/>
              <a:defRPr/>
            </a:pPr>
            <a:r>
              <a:rPr lang="ru-RU" sz="1800">
                <a:solidFill>
                  <a:srgbClr val="2B3341"/>
                </a:solidFill>
              </a:rPr>
              <a:t>Если взять корень из слова полагать, приставку из слова приложение,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суффикс из слова восклицательный, окончание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из слова числительное, то получим слово,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обозначающее признак предмета.</a:t>
            </a:r>
          </a:p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Ответ - прилагательное</a:t>
            </a:r>
            <a:endParaRPr/>
          </a:p>
          <a:p>
            <a:pPr>
              <a:defRPr/>
            </a:pPr>
            <a:endParaRPr lang="ru-RU" sz="1800">
              <a:solidFill>
                <a:srgbClr val="2B3341"/>
              </a:solidFill>
            </a:endParaRPr>
          </a:p>
          <a:p>
            <a:pPr marL="88900" indent="0">
              <a:buNone/>
              <a:defRPr/>
            </a:pPr>
            <a:r>
              <a:rPr lang="ru-RU" sz="1800">
                <a:solidFill>
                  <a:srgbClr val="2B3341"/>
                </a:solidFill>
              </a:rPr>
              <a:t>Какое слово задумано: это однокоренное слово со словом летчик.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Приставка такая же, как в глаголе перепрыгнул.</a:t>
            </a:r>
            <a:br>
              <a:rPr lang="ru-RU" sz="1800">
                <a:solidFill>
                  <a:srgbClr val="2B3341"/>
                </a:solidFill>
              </a:rPr>
            </a:br>
            <a:r>
              <a:rPr lang="ru-RU" sz="1800">
                <a:solidFill>
                  <a:srgbClr val="2B3341"/>
                </a:solidFill>
              </a:rPr>
              <a:t>Суффикс одинаковый с глаголом слышать.</a:t>
            </a:r>
          </a:p>
          <a:p>
            <a:pPr marL="1016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Ответ - перелетать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22</a:t>
            </a:fld>
            <a:endParaRPr lang="en"/>
          </a:p>
        </p:txBody>
      </p:sp>
      <p:sp>
        <p:nvSpPr>
          <p:cNvPr id="6" name="Google Shape;762;p51"/>
          <p:cNvSpPr/>
          <p:nvPr/>
        </p:nvSpPr>
        <p:spPr bwMode="auto">
          <a:xfrm>
            <a:off x="7859486" y="3777343"/>
            <a:ext cx="819239" cy="67525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>
            <a:spLocks noGrp="1"/>
          </p:cNvSpPr>
          <p:nvPr>
            <p:ph type="title" idx="4294967295"/>
          </p:nvPr>
        </p:nvSpPr>
        <p:spPr bwMode="auto">
          <a:xfrm>
            <a:off x="883525" y="1843188"/>
            <a:ext cx="2879400" cy="95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4800"/>
              <a:t>Математика</a:t>
            </a:r>
            <a:endParaRPr sz="4800"/>
          </a:p>
        </p:txBody>
      </p:sp>
      <p:sp>
        <p:nvSpPr>
          <p:cNvPr id="264" name="Google Shape;264;p24"/>
          <p:cNvSpPr txBox="1">
            <a:spLocks noGrp="1"/>
          </p:cNvSpPr>
          <p:nvPr>
            <p:ph type="body" idx="4294967295"/>
          </p:nvPr>
        </p:nvSpPr>
        <p:spPr bwMode="auto">
          <a:xfrm>
            <a:off x="883525" y="1457928"/>
            <a:ext cx="2879400" cy="206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  <a:defRPr/>
            </a:pPr>
            <a:r>
              <a:rPr lang="ru-RU" sz="3600" b="1">
                <a:latin typeface="Nunito"/>
              </a:rPr>
              <a:t>3 раунд</a:t>
            </a:r>
            <a:endParaRPr sz="3600" b="1">
              <a:latin typeface="Nunito"/>
            </a:endParaRPr>
          </a:p>
        </p:txBody>
      </p:sp>
      <p:sp>
        <p:nvSpPr>
          <p:cNvPr id="265" name="Google Shape;265;p24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3" name="Google Shape;443;p39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46301"/>
            <a:ext cx="3500958" cy="470898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Загадки-шутки на скорость</a:t>
            </a:r>
            <a:endParaRPr/>
          </a:p>
        </p:txBody>
      </p:sp>
      <p:sp>
        <p:nvSpPr>
          <p:cNvPr id="444" name="Google Shape;444;p39"/>
          <p:cNvSpPr txBox="1">
            <a:spLocks noGrp="1"/>
          </p:cNvSpPr>
          <p:nvPr>
            <p:ph type="body" idx="4294967295"/>
          </p:nvPr>
        </p:nvSpPr>
        <p:spPr bwMode="auto">
          <a:xfrm>
            <a:off x="883375" y="1447801"/>
            <a:ext cx="7084967" cy="27649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Font typeface="+mj-lt"/>
              <a:buAutoNum type="arabicPeriod"/>
              <a:defRPr/>
            </a:pPr>
            <a:r>
              <a:rPr lang="ru-RU" sz="2000">
                <a:solidFill>
                  <a:srgbClr val="2B3341"/>
                </a:solidFill>
              </a:rPr>
              <a:t>У какой фигуры нет ни начала, ни конца? </a:t>
            </a:r>
            <a:endParaRPr/>
          </a:p>
          <a:p>
            <a:pPr>
              <a:buFont typeface="+mj-lt"/>
              <a:buAutoNum type="arabicPeriod"/>
              <a:defRPr/>
            </a:pPr>
            <a:r>
              <a:rPr lang="ru-RU" sz="2000">
                <a:solidFill>
                  <a:srgbClr val="2B3341"/>
                </a:solidFill>
              </a:rPr>
              <a:t>На складе было 5 цистерн с горючим, по 6 т. в каждой. Из двух цистерн горючее слили. Сколько цистерн осталось? </a:t>
            </a:r>
            <a:endParaRPr/>
          </a:p>
          <a:p>
            <a:pPr>
              <a:buFont typeface="+mj-lt"/>
              <a:buAutoNum type="arabicPeriod"/>
              <a:defRPr/>
            </a:pPr>
            <a:r>
              <a:rPr lang="ru-RU" sz="2000">
                <a:solidFill>
                  <a:srgbClr val="2B3341"/>
                </a:solidFill>
              </a:rPr>
              <a:t>Пара лошадей пробежала 20 км. Сколько километров пробежала каждая лошадь? </a:t>
            </a:r>
            <a:endParaRPr/>
          </a:p>
          <a:p>
            <a:pPr>
              <a:buFont typeface="+mj-lt"/>
              <a:buAutoNum type="arabicPeriod"/>
              <a:defRPr/>
            </a:pPr>
            <a:r>
              <a:rPr lang="ru-RU" sz="2000">
                <a:solidFill>
                  <a:srgbClr val="2B3341"/>
                </a:solidFill>
              </a:rPr>
              <a:t>Стоит в поле дуб. На дубе 3 яблока. Ехал добрый молодец и сорвал одно. Сколько яблок осталось? </a:t>
            </a:r>
            <a:endParaRPr/>
          </a:p>
        </p:txBody>
      </p:sp>
      <p:sp>
        <p:nvSpPr>
          <p:cNvPr id="446" name="Google Shape;446;p39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343822" y="1447801"/>
            <a:ext cx="800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774786"/>
                </a:solidFill>
                <a:latin typeface="Nunito"/>
              </a:rPr>
              <a:t>(Круг)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508617" y="2319891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774786"/>
                </a:solidFill>
                <a:latin typeface="Nunito"/>
              </a:rPr>
              <a:t>(5 цистерн)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776812" y="2940376"/>
            <a:ext cx="914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774786"/>
                </a:solidFill>
                <a:latin typeface="Nunito"/>
              </a:rPr>
              <a:t>(20км)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094715" y="3857453"/>
            <a:ext cx="4596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 indent="0">
              <a:buNone/>
              <a:defRPr/>
            </a:pPr>
            <a:r>
              <a:rPr lang="ru-RU" sz="1800" b="1">
                <a:solidFill>
                  <a:srgbClr val="774786"/>
                </a:solidFill>
                <a:latin typeface="Nunito"/>
              </a:rPr>
              <a:t>(Ни одного, на дубе яблоки не растут)</a:t>
            </a:r>
            <a:endParaRPr/>
          </a:p>
        </p:txBody>
      </p:sp>
      <p:sp>
        <p:nvSpPr>
          <p:cNvPr id="10" name="Google Shape;792;p51"/>
          <p:cNvSpPr/>
          <p:nvPr/>
        </p:nvSpPr>
        <p:spPr bwMode="auto">
          <a:xfrm>
            <a:off x="7908727" y="3712029"/>
            <a:ext cx="810730" cy="82288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872489" y="1328057"/>
            <a:ext cx="7172053" cy="2975149"/>
          </a:xfrm>
        </p:spPr>
        <p:txBody>
          <a:bodyPr/>
          <a:lstStyle/>
          <a:p>
            <a:pPr marL="88900" indent="0" algn="ctr">
              <a:buNone/>
              <a:defRPr/>
            </a:pPr>
            <a:r>
              <a:rPr lang="ru-RU" sz="1800" b="1">
                <a:solidFill>
                  <a:srgbClr val="2B3341"/>
                </a:solidFill>
              </a:rPr>
              <a:t>Расставьте математические знаки между цифрами так, чтобы равенство было верным. Можно использовать скобки, а две рядом стоящие цифры считать одним числом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25</a:t>
            </a:fld>
            <a:endParaRPr lang="en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00200" y="2292349"/>
          <a:ext cx="6096000" cy="2225040"/>
        </p:xfrm>
        <a:graphic>
          <a:graphicData uri="http://schemas.openxmlformats.org/drawingml/2006/table">
            <a:tbl>
              <a:tblPr firstRow="1" bandRow="1">
                <a:tableStyleId>{ABBD12D6-A079-722C-22A9-1251F3D6E9A6}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14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20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=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800" b="0">
                          <a:solidFill>
                            <a:srgbClr val="2B3341"/>
                          </a:solidFill>
                        </a:rPr>
                        <a:t>48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Google Shape;792;p51"/>
          <p:cNvSpPr/>
          <p:nvPr/>
        </p:nvSpPr>
        <p:spPr bwMode="auto">
          <a:xfrm>
            <a:off x="7908727" y="3712029"/>
            <a:ext cx="810730" cy="82288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443;p39"/>
          <p:cNvSpPr txBox="1"/>
          <p:nvPr/>
        </p:nvSpPr>
        <p:spPr bwMode="auto">
          <a:xfrm>
            <a:off x="883375" y="646301"/>
            <a:ext cx="897682" cy="47089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</a:defRPr>
            </a:lvl9pPr>
          </a:lstStyle>
          <a:p>
            <a:pPr>
              <a:defRPr/>
            </a:pPr>
            <a:r>
              <a:rPr lang="ru-RU"/>
              <a:t>Логика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46050" y="619484"/>
            <a:ext cx="3501973" cy="356652"/>
          </a:xfr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600"/>
              <a:t>Правильные ответы:</a:t>
            </a:r>
            <a:endParaRPr sz="26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4294967295"/>
          </p:nvPr>
        </p:nvSpPr>
        <p:spPr bwMode="auto">
          <a:xfrm>
            <a:off x="8451030" y="4602993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200"/>
              <a:t>26</a:t>
            </a:fld>
            <a:endParaRPr lang="en" sz="1200"/>
          </a:p>
        </p:txBody>
      </p:sp>
      <p:sp>
        <p:nvSpPr>
          <p:cNvPr id="5" name="Google Shape;792;p51"/>
          <p:cNvSpPr/>
          <p:nvPr/>
        </p:nvSpPr>
        <p:spPr bwMode="auto">
          <a:xfrm>
            <a:off x="7914649" y="3862449"/>
            <a:ext cx="810730" cy="82288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643272" y="1232549"/>
            <a:ext cx="2378357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chemeClr val="accent1"/>
                  </a:solidFill>
                </a:ln>
                <a:noFill/>
                <a:latin typeface="Nunito"/>
                <a:ea typeface="Nunito"/>
                <a:cs typeface="Nunito"/>
              </a:rPr>
              <a:t>(2+4)÷6=1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655254" y="1232549"/>
            <a:ext cx="2378357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(2+4)÷6=1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816579" y="1747813"/>
            <a:ext cx="1975183" cy="118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2×4-6=2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25956" y="1761420"/>
            <a:ext cx="1975183" cy="118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2×4-6=2</a:t>
            </a:r>
            <a:endParaRPr sz="110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959455" y="2196484"/>
            <a:ext cx="180685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24÷6=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4</a:t>
            </a:r>
            <a:endParaRPr lang="ru-RU" sz="3600" b="1">
              <a:ln>
                <a:solidFill>
                  <a:srgbClr val="774786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975919" y="2209313"/>
            <a:ext cx="180685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24÷6=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4</a:t>
            </a:r>
            <a:endParaRPr lang="ru-RU" sz="3600" b="1">
              <a:solidFill>
                <a:schemeClr val="tx1"/>
              </a:solidFill>
              <a:latin typeface="Nunito"/>
              <a:ea typeface="Nunito"/>
              <a:cs typeface="Nunito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554997" y="3207248"/>
            <a:ext cx="2648702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2×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(</a:t>
            </a: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4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+</a:t>
            </a: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6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)</a:t>
            </a: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=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20</a:t>
            </a:r>
            <a:endParaRPr lang="ru-RU" sz="3600" b="1">
              <a:ln>
                <a:solidFill>
                  <a:srgbClr val="774786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3558242" y="3232647"/>
            <a:ext cx="2648702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2×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(</a:t>
            </a: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4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+</a:t>
            </a: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6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)</a:t>
            </a: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=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20</a:t>
            </a:r>
            <a:endParaRPr lang="ru-RU" sz="3600" b="1">
              <a:solidFill>
                <a:schemeClr val="tx1"/>
              </a:solidFill>
              <a:latin typeface="Nunito"/>
              <a:ea typeface="Nunito"/>
              <a:cs typeface="Nunito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710493" y="3828056"/>
            <a:ext cx="234419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2×4×6=48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742528" y="3847363"/>
            <a:ext cx="234419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900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2×4×6=48</a:t>
            </a:r>
          </a:p>
        </p:txBody>
      </p:sp>
      <p:sp>
        <p:nvSpPr>
          <p:cNvPr id="112725042" name="Прямоугольник 9"/>
          <p:cNvSpPr/>
          <p:nvPr/>
        </p:nvSpPr>
        <p:spPr bwMode="auto">
          <a:xfrm>
            <a:off x="3660061" y="2680896"/>
            <a:ext cx="234419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899">
              <a:buClr>
                <a:schemeClr val="accent1"/>
              </a:buClr>
              <a:buSzPts val="2200"/>
              <a:defRPr/>
            </a:pP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2</a:t>
            </a:r>
            <a:r>
              <a:rPr lang="ru-RU" sz="3600" b="1" i="0" u="none" strike="noStrike" cap="none" spc="0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×</a:t>
            </a:r>
            <a:r>
              <a:rPr lang="ru-RU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4+6=</a:t>
            </a:r>
            <a:r>
              <a:rPr lang="en-US" sz="3600" b="1">
                <a:ln>
                  <a:solidFill>
                    <a:srgbClr val="774786"/>
                  </a:solidFill>
                </a:ln>
                <a:noFill/>
                <a:latin typeface="Nunito"/>
                <a:ea typeface="Nunito"/>
                <a:cs typeface="Nunito"/>
              </a:rPr>
              <a:t>14</a:t>
            </a:r>
            <a:endParaRPr lang="ru-RU" sz="3600" b="1">
              <a:ln>
                <a:solidFill>
                  <a:srgbClr val="774786"/>
                </a:solidFill>
              </a:ln>
              <a:noFill/>
              <a:latin typeface="Nunito"/>
              <a:ea typeface="Nunito"/>
              <a:cs typeface="Nunito"/>
            </a:endParaRPr>
          </a:p>
        </p:txBody>
      </p:sp>
      <p:sp>
        <p:nvSpPr>
          <p:cNvPr id="1751414519" name="Прямоугольник 10"/>
          <p:cNvSpPr/>
          <p:nvPr/>
        </p:nvSpPr>
        <p:spPr bwMode="auto">
          <a:xfrm>
            <a:off x="3660296" y="2714914"/>
            <a:ext cx="2344199" cy="6401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899">
              <a:buClr>
                <a:schemeClr val="accent1"/>
              </a:buClr>
              <a:buSzPts val="2200"/>
              <a:defRPr/>
            </a:pP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2</a:t>
            </a:r>
            <a:r>
              <a:rPr lang="ru-RU" sz="3600" b="1" i="0" u="none" strike="noStrike" cap="none" spc="0">
                <a:solidFill>
                  <a:schemeClr val="tx1"/>
                </a:solidFill>
                <a:latin typeface="Nunito"/>
                <a:ea typeface="Nunito"/>
                <a:cs typeface="Nunito"/>
              </a:rPr>
              <a:t>×</a:t>
            </a:r>
            <a:r>
              <a:rPr lang="ru-RU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4+6=</a:t>
            </a:r>
            <a:r>
              <a:rPr lang="en-US" sz="3600" b="1">
                <a:solidFill>
                  <a:schemeClr val="tx1"/>
                </a:solidFill>
                <a:latin typeface="Nunito"/>
                <a:ea typeface="Nunito"/>
                <a:cs typeface="Nunito"/>
              </a:rPr>
              <a:t>14</a:t>
            </a:r>
            <a:endParaRPr lang="ru-RU" sz="3600" b="1">
              <a:solidFill>
                <a:schemeClr val="tx1"/>
              </a:solidFill>
              <a:latin typeface="Nunito"/>
              <a:ea typeface="Nunito"/>
              <a:cs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233" name="Google Shape;233;p21"/>
          <p:cNvSpPr txBox="1">
            <a:spLocks noGrp="1"/>
          </p:cNvSpPr>
          <p:nvPr>
            <p:ph type="ctrTitle" idx="4294967295"/>
          </p:nvPr>
        </p:nvSpPr>
        <p:spPr bwMode="auto">
          <a:xfrm>
            <a:off x="1066638" y="1895499"/>
            <a:ext cx="3260725" cy="10064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7200"/>
              <a:t>История</a:t>
            </a:r>
            <a:endParaRPr sz="7200"/>
          </a:p>
        </p:txBody>
      </p:sp>
      <p:sp>
        <p:nvSpPr>
          <p:cNvPr id="234" name="Google Shape;234;p21"/>
          <p:cNvSpPr txBox="1">
            <a:spLocks noGrp="1"/>
          </p:cNvSpPr>
          <p:nvPr>
            <p:ph type="subTitle" idx="4294967295"/>
          </p:nvPr>
        </p:nvSpPr>
        <p:spPr bwMode="auto">
          <a:xfrm>
            <a:off x="1109687" y="1387361"/>
            <a:ext cx="3260725" cy="13731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-RU" sz="3200" b="1"/>
              <a:t>4 раунд</a:t>
            </a:r>
            <a:endParaRPr sz="3200" b="1"/>
          </a:p>
        </p:txBody>
      </p:sp>
      <p:sp>
        <p:nvSpPr>
          <p:cNvPr id="235" name="Google Shape;235;p21"/>
          <p:cNvSpPr/>
          <p:nvPr/>
        </p:nvSpPr>
        <p:spPr bwMode="auto">
          <a:xfrm>
            <a:off x="6483951" y="1537890"/>
            <a:ext cx="1665461" cy="1687634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36" name="Google Shape;236;p21"/>
          <p:cNvSpPr/>
          <p:nvPr/>
        </p:nvSpPr>
        <p:spPr bwMode="auto">
          <a:xfrm rot="1473029">
            <a:off x="4969677" y="2380523"/>
            <a:ext cx="973727" cy="948521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37" name="Google Shape;237;p21"/>
          <p:cNvSpPr/>
          <p:nvPr/>
        </p:nvSpPr>
        <p:spPr bwMode="auto">
          <a:xfrm>
            <a:off x="6161833" y="1376613"/>
            <a:ext cx="426316" cy="414270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38" name="Google Shape;238;p21"/>
          <p:cNvSpPr/>
          <p:nvPr/>
        </p:nvSpPr>
        <p:spPr bwMode="auto">
          <a:xfrm rot="2487106">
            <a:off x="5887685" y="3256298"/>
            <a:ext cx="303293" cy="29472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Команды отвечают по очереди</a:t>
            </a:r>
            <a:endParaRPr/>
          </a:p>
        </p:txBody>
      </p:sp>
      <p:sp>
        <p:nvSpPr>
          <p:cNvPr id="338" name="Google Shape;338;p31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343" name="Google Shape;343;p31"/>
          <p:cNvGrpSpPr/>
          <p:nvPr/>
        </p:nvGrpSpPr>
        <p:grpSpPr bwMode="auto">
          <a:xfrm>
            <a:off x="763679" y="1415790"/>
            <a:ext cx="3917177" cy="1594184"/>
            <a:chOff x="-327452" y="1155068"/>
            <a:chExt cx="3874500" cy="1739656"/>
          </a:xfrm>
        </p:grpSpPr>
        <p:sp>
          <p:nvSpPr>
            <p:cNvPr id="344" name="Google Shape;344;p31"/>
            <p:cNvSpPr/>
            <p:nvPr/>
          </p:nvSpPr>
          <p:spPr bwMode="auto">
            <a:xfrm>
              <a:off x="-327452" y="1155068"/>
              <a:ext cx="3874500" cy="73886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1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 bwMode="auto">
            <a:xfrm>
              <a:off x="-70702" y="1967779"/>
              <a:ext cx="3050863" cy="92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Какому богу были посвящены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Олимпийские игры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 Древней Греции? </a:t>
              </a:r>
              <a:endParaRPr sz="1600">
                <a:solidFill>
                  <a:schemeClr val="dk1"/>
                </a:solidFill>
                <a:latin typeface="Nunito"/>
                <a:ea typeface="Nunito"/>
                <a:cs typeface="Nunito"/>
              </a:endParaRPr>
            </a:p>
          </p:txBody>
        </p:sp>
      </p:grpSp>
      <p:grpSp>
        <p:nvGrpSpPr>
          <p:cNvPr id="346" name="Google Shape;346;p31"/>
          <p:cNvGrpSpPr/>
          <p:nvPr/>
        </p:nvGrpSpPr>
        <p:grpSpPr bwMode="auto">
          <a:xfrm>
            <a:off x="4474633" y="1447800"/>
            <a:ext cx="4175744" cy="1600203"/>
            <a:chOff x="2944204" y="1189775"/>
            <a:chExt cx="3512637" cy="1740451"/>
          </a:xfrm>
        </p:grpSpPr>
        <p:sp>
          <p:nvSpPr>
            <p:cNvPr id="347" name="Google Shape;347;p31"/>
            <p:cNvSpPr/>
            <p:nvPr/>
          </p:nvSpPr>
          <p:spPr bwMode="auto"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2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8" name="Google Shape;348;p31"/>
            <p:cNvSpPr txBox="1"/>
            <p:nvPr/>
          </p:nvSpPr>
          <p:spPr bwMode="auto">
            <a:xfrm>
              <a:off x="3173130" y="2006347"/>
              <a:ext cx="3283711" cy="923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Какой вид оружия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 годы Великой Отечественной войны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назвали «катюшами»?</a:t>
              </a:r>
              <a:endParaRPr sz="1600">
                <a:latin typeface="Nunito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 bwMode="auto">
          <a:xfrm>
            <a:off x="1938228" y="3691500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- Зевсу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777818" y="3691500"/>
            <a:ext cx="30348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– ракетные установки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3" name="Google Shape;750;p51"/>
          <p:cNvSpPr/>
          <p:nvPr/>
        </p:nvSpPr>
        <p:spPr bwMode="auto">
          <a:xfrm>
            <a:off x="7887003" y="3821413"/>
            <a:ext cx="810070" cy="773999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Команды отвечают по очереди</a:t>
            </a:r>
            <a:endParaRPr/>
          </a:p>
        </p:txBody>
      </p:sp>
      <p:sp>
        <p:nvSpPr>
          <p:cNvPr id="338" name="Google Shape;338;p31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29</a:t>
            </a:fld>
            <a:endParaRPr/>
          </a:p>
        </p:txBody>
      </p:sp>
      <p:grpSp>
        <p:nvGrpSpPr>
          <p:cNvPr id="343" name="Google Shape;343;p31"/>
          <p:cNvGrpSpPr/>
          <p:nvPr/>
        </p:nvGrpSpPr>
        <p:grpSpPr bwMode="auto">
          <a:xfrm>
            <a:off x="763679" y="1447800"/>
            <a:ext cx="3917177" cy="1340575"/>
            <a:chOff x="-327452" y="1189999"/>
            <a:chExt cx="3874500" cy="1462905"/>
          </a:xfrm>
        </p:grpSpPr>
        <p:sp>
          <p:nvSpPr>
            <p:cNvPr id="344" name="Google Shape;344;p31"/>
            <p:cNvSpPr/>
            <p:nvPr/>
          </p:nvSpPr>
          <p:spPr bwMode="auto">
            <a:xfrm>
              <a:off x="-327452" y="1189999"/>
              <a:ext cx="3874500" cy="669000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1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 bwMode="auto">
            <a:xfrm>
              <a:off x="-70702" y="1967779"/>
              <a:ext cx="2740098" cy="685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Какой город был столицей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России в </a:t>
              </a:r>
              <a:r>
                <a:rPr lang="en-US" sz="1600">
                  <a:latin typeface="Nunito"/>
                </a:rPr>
                <a:t>XVII</a:t>
              </a:r>
              <a:r>
                <a:rPr lang="ru-RU" sz="1600">
                  <a:latin typeface="Nunito"/>
                </a:rPr>
                <a:t> в.?</a:t>
              </a:r>
              <a:endParaRPr sz="1600">
                <a:latin typeface="Nunito"/>
              </a:endParaRPr>
            </a:p>
          </p:txBody>
        </p:sp>
      </p:grpSp>
      <p:grpSp>
        <p:nvGrpSpPr>
          <p:cNvPr id="346" name="Google Shape;346;p31"/>
          <p:cNvGrpSpPr/>
          <p:nvPr/>
        </p:nvGrpSpPr>
        <p:grpSpPr bwMode="auto">
          <a:xfrm>
            <a:off x="4474633" y="1447800"/>
            <a:ext cx="4286352" cy="2265001"/>
            <a:chOff x="2944204" y="1189775"/>
            <a:chExt cx="3605680" cy="2463514"/>
          </a:xfrm>
        </p:grpSpPr>
        <p:sp>
          <p:nvSpPr>
            <p:cNvPr id="347" name="Google Shape;347;p31"/>
            <p:cNvSpPr/>
            <p:nvPr/>
          </p:nvSpPr>
          <p:spPr bwMode="auto"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2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8" name="Google Shape;348;p31"/>
            <p:cNvSpPr txBox="1"/>
            <p:nvPr/>
          </p:nvSpPr>
          <p:spPr bwMode="auto">
            <a:xfrm>
              <a:off x="3173130" y="2006347"/>
              <a:ext cx="3376754" cy="1646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В средние века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 Западной Европе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для создания одной книги требовалось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целое стадо телят.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Как назывался материал,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выполненный из телячьей  шкуры? </a:t>
              </a:r>
              <a:endParaRPr sz="1600">
                <a:latin typeface="Nunito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 bwMode="auto">
          <a:xfrm>
            <a:off x="1552412" y="3691500"/>
            <a:ext cx="1720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- Москва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326948" y="3681857"/>
            <a:ext cx="20233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- пергамент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3" name="Google Shape;750;p51"/>
          <p:cNvSpPr/>
          <p:nvPr/>
        </p:nvSpPr>
        <p:spPr bwMode="auto">
          <a:xfrm>
            <a:off x="7887003" y="3821413"/>
            <a:ext cx="810070" cy="773999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792163" y="2701925"/>
            <a:ext cx="3113086" cy="447777"/>
          </a:xfrm>
          <a:prstGeom prst="roundRect">
            <a:avLst>
              <a:gd name="adj" fmla="val 312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795711" y="2247901"/>
            <a:ext cx="1645920" cy="428624"/>
          </a:xfrm>
          <a:prstGeom prst="roundRect">
            <a:avLst>
              <a:gd name="adj" fmla="val 312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1" name="Google Shape;271;p25"/>
          <p:cNvSpPr txBox="1">
            <a:spLocks noGrp="1"/>
          </p:cNvSpPr>
          <p:nvPr>
            <p:ph type="sldNum" idx="4294967295"/>
          </p:nvPr>
        </p:nvSpPr>
        <p:spPr bwMode="auto">
          <a:xfrm>
            <a:off x="8594725" y="4692650"/>
            <a:ext cx="549275" cy="30162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3</a:t>
            </a:fld>
            <a:endParaRPr>
              <a:solidFill>
                <a:schemeClr val="lt2"/>
              </a:solidFill>
            </a:endParaRPr>
          </a:p>
        </p:txBody>
      </p:sp>
      <p:sp>
        <p:nvSpPr>
          <p:cNvPr id="270" name="Google Shape;270;p25"/>
          <p:cNvSpPr txBox="1">
            <a:spLocks noGrp="1"/>
          </p:cNvSpPr>
          <p:nvPr>
            <p:ph type="title" idx="4294967295"/>
          </p:nvPr>
        </p:nvSpPr>
        <p:spPr bwMode="auto">
          <a:xfrm>
            <a:off x="856036" y="1587661"/>
            <a:ext cx="3013646" cy="1606593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4800"/>
              <a:t>1 раунд</a:t>
            </a:r>
            <a:endParaRPr sz="480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Что за наука</a:t>
            </a:r>
            <a:br>
              <a:rPr lang="ru-RU"/>
            </a:br>
            <a:r>
              <a:rPr lang="ru-RU"/>
              <a:t>и кто научный деятель?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Команды отвечают по очереди</a:t>
            </a:r>
            <a:endParaRPr/>
          </a:p>
        </p:txBody>
      </p:sp>
      <p:sp>
        <p:nvSpPr>
          <p:cNvPr id="338" name="Google Shape;338;p31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30</a:t>
            </a:fld>
            <a:endParaRPr/>
          </a:p>
        </p:txBody>
      </p:sp>
      <p:grpSp>
        <p:nvGrpSpPr>
          <p:cNvPr id="343" name="Google Shape;343;p31"/>
          <p:cNvGrpSpPr/>
          <p:nvPr/>
        </p:nvGrpSpPr>
        <p:grpSpPr bwMode="auto">
          <a:xfrm>
            <a:off x="763679" y="1447800"/>
            <a:ext cx="3917178" cy="2235226"/>
            <a:chOff x="-327452" y="1189999"/>
            <a:chExt cx="3874500" cy="2439193"/>
          </a:xfrm>
        </p:grpSpPr>
        <p:sp>
          <p:nvSpPr>
            <p:cNvPr id="344" name="Google Shape;344;p31"/>
            <p:cNvSpPr/>
            <p:nvPr/>
          </p:nvSpPr>
          <p:spPr bwMode="auto">
            <a:xfrm>
              <a:off x="-327452" y="1189999"/>
              <a:ext cx="3874500" cy="669000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1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 bwMode="auto">
            <a:xfrm>
              <a:off x="-307683" y="1976786"/>
              <a:ext cx="3854731" cy="1652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 b="1">
                  <a:latin typeface="Nunito"/>
                </a:rPr>
                <a:t>Это</a:t>
              </a:r>
              <a:r>
                <a:rPr lang="ru-RU" sz="1600">
                  <a:latin typeface="Nunito"/>
                </a:rPr>
                <a:t> нужно грибнику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и ягоднику, </a:t>
              </a:r>
              <a:r>
                <a:rPr lang="ru-RU" sz="1600" b="1">
                  <a:latin typeface="Nunito"/>
                </a:rPr>
                <a:t>это</a:t>
              </a:r>
              <a:r>
                <a:rPr lang="ru-RU" sz="1600">
                  <a:latin typeface="Nunito"/>
                </a:rPr>
                <a:t> используют турист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и охотник, домохозяйки,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чтобы разжечь огонь.</a:t>
              </a:r>
              <a:br>
                <a:rPr lang="ru-RU" sz="1600">
                  <a:latin typeface="Nunito"/>
                </a:rPr>
              </a:br>
              <a:r>
                <a:rPr lang="ru-RU" sz="1600" b="1">
                  <a:latin typeface="Nunito"/>
                </a:rPr>
                <a:t>На этом </a:t>
              </a:r>
              <a:r>
                <a:rPr lang="ru-RU" sz="1600">
                  <a:latin typeface="Nunito"/>
                </a:rPr>
                <a:t>писали в Великом Новгороде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 средние века. Что это? </a:t>
              </a:r>
              <a:endParaRPr sz="1600">
                <a:latin typeface="Nunito"/>
              </a:endParaRPr>
            </a:p>
          </p:txBody>
        </p:sp>
      </p:grpSp>
      <p:grpSp>
        <p:nvGrpSpPr>
          <p:cNvPr id="346" name="Google Shape;346;p31"/>
          <p:cNvGrpSpPr/>
          <p:nvPr/>
        </p:nvGrpSpPr>
        <p:grpSpPr bwMode="auto">
          <a:xfrm>
            <a:off x="4474633" y="1447800"/>
            <a:ext cx="3929742" cy="2007850"/>
            <a:chOff x="2944204" y="1189775"/>
            <a:chExt cx="3305700" cy="2183824"/>
          </a:xfrm>
        </p:grpSpPr>
        <p:sp>
          <p:nvSpPr>
            <p:cNvPr id="347" name="Google Shape;347;p31"/>
            <p:cNvSpPr/>
            <p:nvPr/>
          </p:nvSpPr>
          <p:spPr bwMode="auto"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2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8" name="Google Shape;348;p31"/>
            <p:cNvSpPr txBox="1"/>
            <p:nvPr/>
          </p:nvSpPr>
          <p:spPr bwMode="auto">
            <a:xfrm>
              <a:off x="3352608" y="1967678"/>
              <a:ext cx="2616230" cy="14059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Как называется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огромный амфитеатр Рима,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где сражались гладиаторы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и в котором могло находиться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до 50 тысяч зрителей?</a:t>
              </a:r>
              <a:endParaRPr sz="1600">
                <a:latin typeface="Nunito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 bwMode="auto">
          <a:xfrm>
            <a:off x="1758774" y="3691500"/>
            <a:ext cx="17620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- береста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427848" y="3691500"/>
            <a:ext cx="18229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- Колизей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3" name="Google Shape;750;p51"/>
          <p:cNvSpPr/>
          <p:nvPr/>
        </p:nvSpPr>
        <p:spPr bwMode="auto">
          <a:xfrm>
            <a:off x="7887003" y="3821413"/>
            <a:ext cx="810070" cy="773999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Команды отвечают по очереди</a:t>
            </a:r>
            <a:endParaRPr/>
          </a:p>
        </p:txBody>
      </p:sp>
      <p:sp>
        <p:nvSpPr>
          <p:cNvPr id="338" name="Google Shape;338;p31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31</a:t>
            </a:fld>
            <a:endParaRPr/>
          </a:p>
        </p:txBody>
      </p:sp>
      <p:grpSp>
        <p:nvGrpSpPr>
          <p:cNvPr id="343" name="Google Shape;343;p31"/>
          <p:cNvGrpSpPr/>
          <p:nvPr/>
        </p:nvGrpSpPr>
        <p:grpSpPr bwMode="auto">
          <a:xfrm>
            <a:off x="763679" y="1447800"/>
            <a:ext cx="3917177" cy="1783773"/>
            <a:chOff x="-327452" y="1189999"/>
            <a:chExt cx="3874500" cy="1946545"/>
          </a:xfrm>
        </p:grpSpPr>
        <p:sp>
          <p:nvSpPr>
            <p:cNvPr id="344" name="Google Shape;344;p31"/>
            <p:cNvSpPr/>
            <p:nvPr/>
          </p:nvSpPr>
          <p:spPr bwMode="auto">
            <a:xfrm>
              <a:off x="-327452" y="1189999"/>
              <a:ext cx="3874500" cy="669000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1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 bwMode="auto">
            <a:xfrm>
              <a:off x="-70702" y="1967779"/>
              <a:ext cx="2418233" cy="1168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Перед началом какой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знаменитой битвы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произошёл поединок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Пересвета с Челубеем?</a:t>
              </a:r>
              <a:endParaRPr sz="1600">
                <a:latin typeface="Nunito"/>
              </a:endParaRPr>
            </a:p>
          </p:txBody>
        </p:sp>
      </p:grpSp>
      <p:grpSp>
        <p:nvGrpSpPr>
          <p:cNvPr id="346" name="Google Shape;346;p31"/>
          <p:cNvGrpSpPr/>
          <p:nvPr/>
        </p:nvGrpSpPr>
        <p:grpSpPr bwMode="auto">
          <a:xfrm>
            <a:off x="4474633" y="1447800"/>
            <a:ext cx="3929742" cy="1378606"/>
            <a:chOff x="2944204" y="1189775"/>
            <a:chExt cx="3305700" cy="1499431"/>
          </a:xfrm>
        </p:grpSpPr>
        <p:sp>
          <p:nvSpPr>
            <p:cNvPr id="347" name="Google Shape;347;p31"/>
            <p:cNvSpPr/>
            <p:nvPr/>
          </p:nvSpPr>
          <p:spPr bwMode="auto"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Команда </a:t>
              </a:r>
              <a:r>
                <a:rPr lang="en" sz="3200" b="1">
                  <a:solidFill>
                    <a:srgbClr val="774786"/>
                  </a:solidFill>
                  <a:latin typeface="Amatic SC"/>
                  <a:ea typeface="Amatic SC"/>
                  <a:cs typeface="Amatic SC"/>
                </a:rPr>
                <a:t>2</a:t>
              </a:r>
              <a:endParaRPr sz="3200" b="1">
                <a:solidFill>
                  <a:srgbClr val="774786"/>
                </a:solidFill>
                <a:latin typeface="Amatic SC"/>
                <a:ea typeface="Amatic SC"/>
                <a:cs typeface="Amatic SC"/>
              </a:endParaRPr>
            </a:p>
          </p:txBody>
        </p:sp>
        <p:sp>
          <p:nvSpPr>
            <p:cNvPr id="348" name="Google Shape;348;p31"/>
            <p:cNvSpPr txBox="1"/>
            <p:nvPr/>
          </p:nvSpPr>
          <p:spPr bwMode="auto">
            <a:xfrm>
              <a:off x="3173130" y="2006347"/>
              <a:ext cx="2271029" cy="6828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91425" rIns="91425" bIns="91425" anchor="t" anchorCtr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600">
                  <a:latin typeface="Nunito"/>
                </a:rPr>
                <a:t>В каком году в России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произошли 2 революции?</a:t>
              </a:r>
              <a:endParaRPr sz="1600">
                <a:latin typeface="Nunito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 bwMode="auto">
          <a:xfrm>
            <a:off x="1190961" y="3703629"/>
            <a:ext cx="29690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– Куликовской битвы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427848" y="3691500"/>
            <a:ext cx="16241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333333"/>
                </a:solidFill>
                <a:latin typeface="Nunito"/>
                <a:ea typeface="Gadugi"/>
                <a:cs typeface="Times New Roman"/>
              </a:rPr>
              <a:t>Ответ – 1917г.</a:t>
            </a:r>
            <a:endParaRPr lang="ru-RU" sz="1600" b="1">
              <a:latin typeface="Nunito"/>
              <a:ea typeface="Gadugi"/>
            </a:endParaRPr>
          </a:p>
        </p:txBody>
      </p:sp>
      <p:sp>
        <p:nvSpPr>
          <p:cNvPr id="13" name="Google Shape;750;p51"/>
          <p:cNvSpPr/>
          <p:nvPr/>
        </p:nvSpPr>
        <p:spPr bwMode="auto">
          <a:xfrm>
            <a:off x="7887003" y="3821413"/>
            <a:ext cx="810070" cy="773999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959575" y="629171"/>
            <a:ext cx="6426300" cy="396300"/>
          </a:xfrm>
        </p:spPr>
        <p:txBody>
          <a:bodyPr/>
          <a:lstStyle/>
          <a:p>
            <a:pPr>
              <a:defRPr/>
            </a:pPr>
            <a:r>
              <a:rPr lang="ru-RU"/>
              <a:t>Вопрос – картинка - ответ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32</a:t>
            </a:fld>
            <a:endParaRPr lang="en"/>
          </a:p>
        </p:txBody>
      </p:sp>
      <p:sp>
        <p:nvSpPr>
          <p:cNvPr id="5" name="Текст 2"/>
          <p:cNvSpPr txBox="1"/>
          <p:nvPr/>
        </p:nvSpPr>
        <p:spPr bwMode="auto">
          <a:xfrm>
            <a:off x="840764" y="1648427"/>
            <a:ext cx="7678384" cy="22313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</a:defRPr>
            </a:lvl9pPr>
          </a:lstStyle>
          <a:p>
            <a:pPr marL="101600" indent="0">
              <a:spcAft>
                <a:spcPts val="1500"/>
              </a:spcAft>
              <a:buNone/>
              <a:defRPr/>
            </a:pPr>
            <a:r>
              <a:rPr lang="ru-RU">
                <a:solidFill>
                  <a:srgbClr val="2B3341"/>
                </a:solidFill>
              </a:rPr>
              <a:t>Перед </a:t>
            </a:r>
            <a:r>
              <a:rPr lang="ru-RU">
                <a:solidFill>
                  <a:srgbClr val="2B3341"/>
                </a:solidFill>
                <a:latin typeface="Nunito"/>
              </a:rPr>
              <a:t>Вами появится некая информация о человеке.</a:t>
            </a:r>
            <a:br>
              <a:rPr lang="ru-RU">
                <a:solidFill>
                  <a:srgbClr val="2B3341"/>
                </a:solidFill>
                <a:latin typeface="Nunito"/>
              </a:rPr>
            </a:br>
            <a:r>
              <a:rPr lang="ru-RU">
                <a:solidFill>
                  <a:srgbClr val="2B3341"/>
                </a:solidFill>
                <a:latin typeface="Nunito"/>
              </a:rPr>
              <a:t>Если Вы </a:t>
            </a:r>
            <a:r>
              <a:rPr lang="ru-RU" b="1">
                <a:solidFill>
                  <a:srgbClr val="2B3341"/>
                </a:solidFill>
                <a:latin typeface="Nunito"/>
              </a:rPr>
              <a:t>сразу угадываете </a:t>
            </a:r>
            <a:r>
              <a:rPr lang="ru-RU">
                <a:solidFill>
                  <a:srgbClr val="2B3341"/>
                </a:solidFill>
                <a:latin typeface="Nunito"/>
              </a:rPr>
              <a:t>о ком речь, получаете </a:t>
            </a:r>
            <a:r>
              <a:rPr lang="ru-RU" b="1">
                <a:solidFill>
                  <a:srgbClr val="2B3341"/>
                </a:solidFill>
                <a:latin typeface="Nunito"/>
              </a:rPr>
              <a:t>2 балла</a:t>
            </a:r>
            <a:r>
              <a:rPr lang="ru-RU">
                <a:solidFill>
                  <a:srgbClr val="2B3341"/>
                </a:solidFill>
                <a:latin typeface="Nunito"/>
              </a:rPr>
              <a:t>.</a:t>
            </a:r>
          </a:p>
          <a:p>
            <a:pPr marL="101600" indent="0">
              <a:spcAft>
                <a:spcPts val="1500"/>
              </a:spcAft>
              <a:buNone/>
              <a:defRPr/>
            </a:pPr>
            <a:r>
              <a:rPr lang="ru-RU">
                <a:solidFill>
                  <a:srgbClr val="2B3341"/>
                </a:solidFill>
                <a:latin typeface="Nunito"/>
              </a:rPr>
              <a:t>Если </a:t>
            </a:r>
            <a:r>
              <a:rPr lang="ru-RU" b="1">
                <a:solidFill>
                  <a:srgbClr val="2B3341"/>
                </a:solidFill>
                <a:latin typeface="Nunito"/>
              </a:rPr>
              <a:t>возникают трудности</a:t>
            </a:r>
            <a:r>
              <a:rPr lang="ru-RU">
                <a:solidFill>
                  <a:srgbClr val="2B3341"/>
                </a:solidFill>
                <a:latin typeface="Nunito"/>
              </a:rPr>
              <a:t>, можно открыть картинку –</a:t>
            </a:r>
            <a:br>
              <a:rPr lang="en-US">
                <a:solidFill>
                  <a:srgbClr val="2B3341"/>
                </a:solidFill>
                <a:latin typeface="Nunito"/>
              </a:rPr>
            </a:br>
            <a:r>
              <a:rPr lang="ru-RU">
                <a:solidFill>
                  <a:srgbClr val="2B3341"/>
                </a:solidFill>
                <a:latin typeface="Nunito"/>
              </a:rPr>
              <a:t>фото</a:t>
            </a:r>
            <a:r>
              <a:rPr lang="en-US">
                <a:solidFill>
                  <a:srgbClr val="2B3341"/>
                </a:solidFill>
                <a:latin typeface="Nunito"/>
              </a:rPr>
              <a:t> </a:t>
            </a:r>
            <a:r>
              <a:rPr lang="ru-RU">
                <a:solidFill>
                  <a:srgbClr val="2B3341"/>
                </a:solidFill>
                <a:latin typeface="Nunito"/>
              </a:rPr>
              <a:t>этого человека. При верном ответе Вы получаете </a:t>
            </a:r>
            <a:r>
              <a:rPr lang="ru-RU" b="1">
                <a:solidFill>
                  <a:srgbClr val="2B3341"/>
                </a:solidFill>
                <a:latin typeface="Nunito"/>
              </a:rPr>
              <a:t>1 балл</a:t>
            </a:r>
            <a:r>
              <a:rPr lang="ru-RU">
                <a:solidFill>
                  <a:srgbClr val="2B3341"/>
                </a:solidFill>
                <a:latin typeface="Nunito"/>
              </a:rPr>
              <a:t>.</a:t>
            </a:r>
          </a:p>
          <a:p>
            <a:pPr marL="101600" indent="0">
              <a:buNone/>
              <a:defRPr/>
            </a:pPr>
            <a:r>
              <a:rPr lang="ru-RU" b="1">
                <a:solidFill>
                  <a:srgbClr val="2B3341"/>
                </a:solidFill>
                <a:latin typeface="Nunito"/>
              </a:rPr>
              <a:t>При неверном ответе </a:t>
            </a:r>
            <a:r>
              <a:rPr lang="ru-RU">
                <a:solidFill>
                  <a:srgbClr val="2B3341"/>
                </a:solidFill>
                <a:latin typeface="Nunito"/>
              </a:rPr>
              <a:t>или его отсутствии Вы получаете,</a:t>
            </a:r>
            <a:br>
              <a:rPr lang="ru-RU">
                <a:solidFill>
                  <a:srgbClr val="2B3341"/>
                </a:solidFill>
                <a:latin typeface="Nunito"/>
              </a:rPr>
            </a:br>
            <a:r>
              <a:rPr lang="ru-RU">
                <a:solidFill>
                  <a:srgbClr val="2B3341"/>
                </a:solidFill>
                <a:latin typeface="Nunito"/>
              </a:rPr>
              <a:t>соответственно, </a:t>
            </a:r>
            <a:r>
              <a:rPr lang="ru-RU" b="1">
                <a:solidFill>
                  <a:srgbClr val="2B3341"/>
                </a:solidFill>
                <a:latin typeface="Nunito"/>
              </a:rPr>
              <a:t>0 баллов</a:t>
            </a:r>
            <a:r>
              <a:rPr lang="ru-RU">
                <a:solidFill>
                  <a:srgbClr val="2B3341"/>
                </a:solidFill>
                <a:latin typeface="Nunito"/>
              </a:rPr>
              <a:t>.</a:t>
            </a:r>
          </a:p>
        </p:txBody>
      </p:sp>
      <p:sp>
        <p:nvSpPr>
          <p:cNvPr id="6" name="Google Shape;772;p51"/>
          <p:cNvSpPr/>
          <p:nvPr/>
        </p:nvSpPr>
        <p:spPr bwMode="auto">
          <a:xfrm>
            <a:off x="7980009" y="3766458"/>
            <a:ext cx="511452" cy="846493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" name="Google Shape;162;p12"/>
          <p:cNvSpPr/>
          <p:nvPr/>
        </p:nvSpPr>
        <p:spPr bwMode="auto">
          <a:xfrm>
            <a:off x="629173" y="1853518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2;p12"/>
          <p:cNvSpPr/>
          <p:nvPr/>
        </p:nvSpPr>
        <p:spPr bwMode="auto">
          <a:xfrm>
            <a:off x="629173" y="2630136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62;p12"/>
          <p:cNvSpPr/>
          <p:nvPr/>
        </p:nvSpPr>
        <p:spPr bwMode="auto">
          <a:xfrm>
            <a:off x="629173" y="3406754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791910" y="2518954"/>
            <a:ext cx="3358292" cy="1477328"/>
          </a:xfrm>
        </p:spPr>
        <p:txBody>
          <a:bodyPr wrap="none">
            <a:spAutoFit/>
          </a:bodyPr>
          <a:lstStyle/>
          <a:p>
            <a:pPr marL="101600" indent="0">
              <a:lnSpc>
                <a:spcPct val="80000"/>
              </a:lnSpc>
              <a:buNone/>
              <a:defRPr/>
            </a:pPr>
            <a:r>
              <a:rPr lang="ru-RU" sz="2000"/>
              <a:t>Скрипач-виртуоз,</a:t>
            </a:r>
            <a:br>
              <a:rPr lang="ru-RU" sz="2000"/>
            </a:br>
            <a:r>
              <a:rPr lang="ru-RU" sz="2000"/>
              <a:t>о котором есть мнение,</a:t>
            </a:r>
            <a:br>
              <a:rPr lang="ru-RU" sz="2000"/>
            </a:br>
            <a:r>
              <a:rPr lang="ru-RU" sz="2000"/>
              <a:t>что он имел множество</a:t>
            </a:r>
            <a:br>
              <a:rPr lang="ru-RU" sz="2000"/>
            </a:br>
            <a:r>
              <a:rPr lang="ru-RU" sz="2000"/>
              <a:t>хронических заболеваний.</a:t>
            </a:r>
            <a:br>
              <a:rPr lang="ru-RU" sz="2000"/>
            </a:br>
            <a:r>
              <a:rPr lang="ru-RU" sz="2000"/>
              <a:t>Ему отказали</a:t>
            </a:r>
            <a:br>
              <a:rPr lang="ru-RU" sz="2000"/>
            </a:br>
            <a:r>
              <a:rPr lang="ru-RU" sz="2000"/>
              <a:t>в посмертной панихиде.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33</a:t>
            </a:fld>
            <a:endParaRPr lang="en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910060" y="1164772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Антонио Вивальди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910060" y="2287089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Никколо Паганини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910060" y="3409407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Леопольд Моцарт</a:t>
            </a:r>
            <a:endParaRPr/>
          </a:p>
        </p:txBody>
      </p:sp>
      <p:pic>
        <p:nvPicPr>
          <p:cNvPr id="1028" name="Picture 4" descr="  Скрипач-виртуоз, о котором есть мнение, что он имел множество хронических заболеваний. Ему отказали в посмертной панихиде.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48046" y="909031"/>
            <a:ext cx="2078381" cy="1378058"/>
          </a:xfrm>
          <a:prstGeom prst="rect">
            <a:avLst/>
          </a:prstGeom>
          <a:noFill/>
        </p:spPr>
      </p:pic>
      <p:sp>
        <p:nvSpPr>
          <p:cNvPr id="10" name="Google Shape;803;p51"/>
          <p:cNvSpPr/>
          <p:nvPr/>
        </p:nvSpPr>
        <p:spPr bwMode="auto">
          <a:xfrm>
            <a:off x="8512629" y="2319745"/>
            <a:ext cx="555171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707570" y="2574336"/>
            <a:ext cx="3375924" cy="1477328"/>
          </a:xfrm>
        </p:spPr>
        <p:txBody>
          <a:bodyPr wrap="none">
            <a:spAutoFit/>
          </a:bodyPr>
          <a:lstStyle/>
          <a:p>
            <a:pPr marL="101600" indent="0">
              <a:lnSpc>
                <a:spcPct val="80000"/>
              </a:lnSpc>
              <a:buNone/>
              <a:defRPr/>
            </a:pPr>
            <a:r>
              <a:rPr lang="ru-RU" sz="2000"/>
              <a:t>Гениальный учёный,</a:t>
            </a:r>
            <a:br>
              <a:rPr lang="ru-RU" sz="2000"/>
            </a:br>
            <a:r>
              <a:rPr lang="ru-RU" sz="2000"/>
              <a:t>кандидатура которого</a:t>
            </a:r>
            <a:br>
              <a:rPr lang="ru-RU" sz="2000"/>
            </a:br>
            <a:r>
              <a:rPr lang="ru-RU" sz="2000"/>
              <a:t>ежегодно выдвигалась</a:t>
            </a:r>
            <a:br>
              <a:rPr lang="ru-RU" sz="2000"/>
            </a:br>
            <a:r>
              <a:rPr lang="ru-RU" sz="2000"/>
              <a:t>на Нобелевскую премию</a:t>
            </a:r>
            <a:br>
              <a:rPr lang="ru-RU" sz="2000"/>
            </a:br>
            <a:r>
              <a:rPr lang="ru-RU" sz="2000"/>
              <a:t>с 1910 по 1922 годы</a:t>
            </a:r>
            <a:br>
              <a:rPr lang="ru-RU" sz="2000"/>
            </a:br>
            <a:r>
              <a:rPr lang="ru-RU" sz="2000"/>
              <a:t>(кроме 1911-го и 1915-го).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34</a:t>
            </a:fld>
            <a:endParaRPr lang="en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910060" y="1164772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Альберт Эйнштейн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910060" y="2287089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Нильс Бор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910060" y="3409407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Густав Людвиг Герц</a:t>
            </a:r>
            <a:endParaRPr/>
          </a:p>
        </p:txBody>
      </p:sp>
      <p:sp>
        <p:nvSpPr>
          <p:cNvPr id="10" name="Google Shape;803;p51"/>
          <p:cNvSpPr/>
          <p:nvPr/>
        </p:nvSpPr>
        <p:spPr bwMode="auto">
          <a:xfrm>
            <a:off x="8490858" y="1197428"/>
            <a:ext cx="555171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2050" name="Picture 2" descr="Гениальный учёный, кандидатура которого ежегодно выдвигалась на Нобелевскую премию с 1910 по 1922 годы (кроме 1911-го и 1915-го).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216917" y="869224"/>
            <a:ext cx="2357230" cy="1568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566287" y="2589166"/>
            <a:ext cx="3656450" cy="1231106"/>
          </a:xfrm>
        </p:spPr>
        <p:txBody>
          <a:bodyPr wrap="none">
            <a:spAutoFit/>
          </a:bodyPr>
          <a:lstStyle/>
          <a:p>
            <a:pPr marL="101600" indent="0">
              <a:lnSpc>
                <a:spcPct val="80000"/>
              </a:lnSpc>
              <a:buNone/>
              <a:defRPr/>
            </a:pPr>
            <a:r>
              <a:rPr lang="ru-RU" sz="2000"/>
              <a:t>Он родился в Австрии,</a:t>
            </a:r>
            <a:br>
              <a:rPr lang="ru-RU" sz="2000"/>
            </a:br>
            <a:r>
              <a:rPr lang="ru-RU" sz="2000"/>
              <a:t>основанная им теория</a:t>
            </a:r>
            <a:br>
              <a:rPr lang="ru-RU" sz="2000"/>
            </a:br>
            <a:r>
              <a:rPr lang="ru-RU" sz="2000"/>
              <a:t>существенно повлияла</a:t>
            </a:r>
            <a:br>
              <a:rPr lang="ru-RU" sz="2000"/>
            </a:br>
            <a:r>
              <a:rPr lang="ru-RU" sz="2000"/>
              <a:t>на психологию, медицину,</a:t>
            </a:r>
            <a:br>
              <a:rPr lang="ru-RU" sz="2000"/>
            </a:br>
            <a:r>
              <a:rPr lang="ru-RU" sz="2000" spc="-60"/>
              <a:t>социологию </a:t>
            </a:r>
            <a:r>
              <a:rPr lang="ru-RU" sz="2000"/>
              <a:t>и антропологию.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35</a:t>
            </a:fld>
            <a:endParaRPr lang="en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910060" y="1164772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Иммануил Кант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910060" y="2287089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Зигмунд Фрейд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910060" y="3409407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Фридрих Вильгельм Ницше</a:t>
            </a:r>
            <a:endParaRPr/>
          </a:p>
        </p:txBody>
      </p:sp>
      <p:sp>
        <p:nvSpPr>
          <p:cNvPr id="10" name="Google Shape;803;p51"/>
          <p:cNvSpPr/>
          <p:nvPr/>
        </p:nvSpPr>
        <p:spPr bwMode="auto">
          <a:xfrm>
            <a:off x="8502346" y="2281100"/>
            <a:ext cx="555171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4098" name="Picture 2" descr="Он родился в Австрии, основанная им теория существенно повлияла на психологию, медицину, социологию и антропологию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73014" y="872016"/>
            <a:ext cx="2226562" cy="1590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578030" y="2755244"/>
            <a:ext cx="3600345" cy="1231106"/>
          </a:xfrm>
        </p:spPr>
        <p:txBody>
          <a:bodyPr wrap="none">
            <a:spAutoFit/>
          </a:bodyPr>
          <a:lstStyle/>
          <a:p>
            <a:pPr marL="101600" indent="0">
              <a:lnSpc>
                <a:spcPct val="80000"/>
              </a:lnSpc>
              <a:buNone/>
              <a:defRPr/>
            </a:pPr>
            <a:r>
              <a:rPr lang="ru-RU" sz="2000"/>
              <a:t>С одной стороны он —</a:t>
            </a:r>
            <a:br>
              <a:rPr lang="ru-RU" sz="2000"/>
            </a:br>
            <a:r>
              <a:rPr lang="ru-RU" sz="2000"/>
              <a:t>гражданин мира, с другой —</a:t>
            </a:r>
            <a:br>
              <a:rPr lang="ru-RU" sz="2000"/>
            </a:br>
            <a:r>
              <a:rPr lang="ru-RU" sz="2000"/>
              <a:t>совсем простой парень.</a:t>
            </a:r>
            <a:br>
              <a:rPr lang="ru-RU" sz="2000"/>
            </a:br>
            <a:r>
              <a:rPr lang="ru-RU" sz="2000"/>
              <a:t>Первооткрыватель</a:t>
            </a:r>
            <a:br>
              <a:rPr lang="ru-RU" sz="2000"/>
            </a:br>
            <a:r>
              <a:rPr lang="ru-RU" sz="2000"/>
              <a:t>«дороги в будущее».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36</a:t>
            </a:fld>
            <a:endParaRPr lang="en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910060" y="1164772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Стивен Кинг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910060" y="2287089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Чарльз Дарвин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910060" y="3409407"/>
            <a:ext cx="3494315" cy="6422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>
                <a:solidFill>
                  <a:srgbClr val="2B3341"/>
                </a:solidFill>
                <a:latin typeface="Nunito"/>
              </a:rPr>
              <a:t>Юрий Гагарин</a:t>
            </a:r>
            <a:endParaRPr/>
          </a:p>
        </p:txBody>
      </p:sp>
      <p:sp>
        <p:nvSpPr>
          <p:cNvPr id="10" name="Google Shape;803;p51"/>
          <p:cNvSpPr/>
          <p:nvPr/>
        </p:nvSpPr>
        <p:spPr bwMode="auto">
          <a:xfrm>
            <a:off x="8512629" y="3409407"/>
            <a:ext cx="555171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3074" name="Picture 2" descr="С одной стороны он — гражданин мира, с другой — совсем простой парень. Первооткрыватель «дороги в будущее»...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68988" y="880381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4" name="Google Shape;304;p28"/>
          <p:cNvSpPr/>
          <p:nvPr/>
        </p:nvSpPr>
        <p:spPr bwMode="auto">
          <a:xfrm>
            <a:off x="802993" y="762650"/>
            <a:ext cx="7595235" cy="3618202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07" name="Google Shape;307;p28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37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306" name="Google Shape;306;p28"/>
          <p:cNvSpPr/>
          <p:nvPr/>
        </p:nvSpPr>
        <p:spPr bwMode="auto">
          <a:xfrm>
            <a:off x="2856692" y="2115227"/>
            <a:ext cx="2651480" cy="789343"/>
          </a:xfrm>
          <a:prstGeom prst="wedgeRectCallout">
            <a:avLst>
              <a:gd name="adj1" fmla="val -38107"/>
              <a:gd name="adj2" fmla="val 1075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>
                <a:solidFill>
                  <a:srgbClr val="2B3341"/>
                </a:solidFill>
                <a:latin typeface="Nunito"/>
                <a:ea typeface="Nunito"/>
                <a:cs typeface="Nunito"/>
              </a:rPr>
              <a:t>5 раунд</a:t>
            </a:r>
            <a:br>
              <a:rPr lang="ru-RU" sz="3200">
                <a:solidFill>
                  <a:srgbClr val="2B3341"/>
                </a:solidFill>
                <a:latin typeface="Nunito"/>
                <a:ea typeface="Nunito"/>
                <a:cs typeface="Nunito"/>
              </a:rPr>
            </a:br>
            <a:r>
              <a:rPr lang="ru-RU" sz="3200">
                <a:solidFill>
                  <a:srgbClr val="2B3341"/>
                </a:solidFill>
                <a:latin typeface="Nunito"/>
                <a:ea typeface="Nunito"/>
                <a:cs typeface="Nunito"/>
              </a:rPr>
              <a:t>География</a:t>
            </a:r>
            <a:endParaRPr sz="3200">
              <a:solidFill>
                <a:srgbClr val="2B3341"/>
              </a:solidFill>
              <a:latin typeface="Nunito"/>
              <a:ea typeface="Nunito"/>
              <a:cs typeface="Nunito"/>
            </a:endParaRPr>
          </a:p>
        </p:txBody>
      </p:sp>
      <p:sp>
        <p:nvSpPr>
          <p:cNvPr id="309" name="Google Shape;309;p28"/>
          <p:cNvSpPr/>
          <p:nvPr/>
        </p:nvSpPr>
        <p:spPr bwMode="auto">
          <a:xfrm>
            <a:off x="1299193" y="1884120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0" name="Google Shape;310;p28"/>
          <p:cNvSpPr/>
          <p:nvPr/>
        </p:nvSpPr>
        <p:spPr bwMode="auto">
          <a:xfrm>
            <a:off x="2952843" y="3363370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1" name="Google Shape;311;p28"/>
          <p:cNvSpPr/>
          <p:nvPr/>
        </p:nvSpPr>
        <p:spPr bwMode="auto">
          <a:xfrm>
            <a:off x="3878618" y="1688495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2" name="Google Shape;312;p28"/>
          <p:cNvSpPr/>
          <p:nvPr/>
        </p:nvSpPr>
        <p:spPr bwMode="auto">
          <a:xfrm>
            <a:off x="4554193" y="3690945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3" name="Google Shape;313;p28"/>
          <p:cNvSpPr/>
          <p:nvPr/>
        </p:nvSpPr>
        <p:spPr bwMode="auto">
          <a:xfrm>
            <a:off x="6488368" y="2190420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4" name="Google Shape;314;p28"/>
          <p:cNvSpPr/>
          <p:nvPr/>
        </p:nvSpPr>
        <p:spPr bwMode="auto">
          <a:xfrm>
            <a:off x="7088118" y="3722770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2" name="Google Shape;502;p42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Команды отвечают по очереди</a:t>
            </a:r>
            <a:endParaRPr/>
          </a:p>
        </p:txBody>
      </p:sp>
      <p:sp>
        <p:nvSpPr>
          <p:cNvPr id="503" name="Google Shape;503;p42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504" name="Google Shape;504;p42"/>
          <p:cNvSpPr/>
          <p:nvPr/>
        </p:nvSpPr>
        <p:spPr bwMode="auto">
          <a:xfrm>
            <a:off x="-751114" y="2371028"/>
            <a:ext cx="11549743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5" name="Google Shape;505;p42"/>
          <p:cNvSpPr/>
          <p:nvPr/>
        </p:nvSpPr>
        <p:spPr bwMode="auto">
          <a:xfrm>
            <a:off x="-751113" y="2371028"/>
            <a:ext cx="11549742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4" name="Google Shape;524;p42"/>
          <p:cNvSpPr txBox="1"/>
          <p:nvPr/>
        </p:nvSpPr>
        <p:spPr bwMode="auto">
          <a:xfrm>
            <a:off x="696787" y="1318787"/>
            <a:ext cx="234840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L="0" lvl="0" indent="0" algn="ctr">
              <a:lnSpc>
                <a:spcPct val="90000"/>
              </a:lnSpc>
              <a:buFont typeface="Arial"/>
              <a:buNone/>
              <a:defRPr/>
            </a:pPr>
            <a:r>
              <a:rPr lang="ru-RU">
                <a:latin typeface="Nunito"/>
              </a:rPr>
              <a:t>Какая европейская столица</a:t>
            </a:r>
            <a:br>
              <a:rPr lang="ru-RU">
                <a:latin typeface="Nunito"/>
              </a:rPr>
            </a:br>
            <a:r>
              <a:rPr lang="ru-RU">
                <a:latin typeface="Nunito"/>
              </a:rPr>
              <a:t>стоит на скошенной траве?</a:t>
            </a:r>
            <a:endParaRPr>
              <a:latin typeface="Nunito"/>
            </a:endParaRPr>
          </a:p>
        </p:txBody>
      </p:sp>
      <p:sp>
        <p:nvSpPr>
          <p:cNvPr id="526" name="Google Shape;526;p42"/>
          <p:cNvSpPr txBox="1"/>
          <p:nvPr/>
        </p:nvSpPr>
        <p:spPr bwMode="auto">
          <a:xfrm>
            <a:off x="4721869" y="4055339"/>
            <a:ext cx="2027798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>
                <a:latin typeface="Nunito"/>
              </a:rPr>
              <a:t>Какая земля</a:t>
            </a:r>
            <a:br>
              <a:rPr lang="ru-RU">
                <a:latin typeface="Nunito"/>
              </a:rPr>
            </a:br>
            <a:r>
              <a:rPr lang="ru-RU">
                <a:latin typeface="Nunito"/>
              </a:rPr>
              <a:t>никогда не состарится? </a:t>
            </a:r>
            <a:endParaRPr>
              <a:latin typeface="Nunito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49885" y="1670893"/>
            <a:ext cx="15279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774786"/>
                </a:solidFill>
                <a:latin typeface="Nunito"/>
                <a:ea typeface="Gadugi"/>
                <a:cs typeface="Times New Roman"/>
              </a:rPr>
              <a:t>Париж на Сене</a:t>
            </a:r>
            <a:endParaRPr lang="ru-RU" b="1">
              <a:solidFill>
                <a:srgbClr val="774786"/>
              </a:solidFill>
              <a:latin typeface="Nunito"/>
              <a:ea typeface="Gadugi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5071965" y="3814995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774786"/>
                </a:solidFill>
                <a:latin typeface="Nunito"/>
                <a:ea typeface="Gadugi"/>
                <a:cs typeface="Times New Roman"/>
              </a:rPr>
              <a:t>Новая Земля</a:t>
            </a:r>
            <a:endParaRPr lang="ru-RU" b="1">
              <a:solidFill>
                <a:srgbClr val="774786"/>
              </a:solidFill>
              <a:latin typeface="Nunito"/>
              <a:ea typeface="Gadugi"/>
            </a:endParaRPr>
          </a:p>
        </p:txBody>
      </p:sp>
      <p:sp>
        <p:nvSpPr>
          <p:cNvPr id="36" name="Google Shape;524;p42"/>
          <p:cNvSpPr txBox="1"/>
          <p:nvPr/>
        </p:nvSpPr>
        <p:spPr bwMode="auto">
          <a:xfrm>
            <a:off x="2041411" y="4066858"/>
            <a:ext cx="2140009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>
                <a:latin typeface="Nunito"/>
              </a:rPr>
              <a:t>Какое государство</a:t>
            </a:r>
            <a:br>
              <a:rPr lang="ru-RU">
                <a:latin typeface="Nunito"/>
              </a:rPr>
            </a:br>
            <a:r>
              <a:rPr lang="ru-RU">
                <a:latin typeface="Nunito"/>
              </a:rPr>
              <a:t>можно носить на голове?</a:t>
            </a:r>
            <a:endParaRPr>
              <a:latin typeface="Nunito"/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2670313" y="3780587"/>
            <a:ext cx="8579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774786"/>
                </a:solidFill>
                <a:latin typeface="Nunito"/>
                <a:ea typeface="Gadugi"/>
                <a:cs typeface="Times New Roman"/>
              </a:rPr>
              <a:t>Панама</a:t>
            </a:r>
            <a:endParaRPr lang="ru-RU" b="1">
              <a:solidFill>
                <a:srgbClr val="774786"/>
              </a:solidFill>
              <a:latin typeface="Nunito"/>
              <a:ea typeface="Gadugi"/>
            </a:endParaRPr>
          </a:p>
        </p:txBody>
      </p:sp>
      <p:sp>
        <p:nvSpPr>
          <p:cNvPr id="44" name="Google Shape;524;p42"/>
          <p:cNvSpPr txBox="1"/>
          <p:nvPr/>
        </p:nvSpPr>
        <p:spPr bwMode="auto">
          <a:xfrm>
            <a:off x="5101641" y="1322803"/>
            <a:ext cx="353943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>
                <a:latin typeface="Nunito"/>
              </a:rPr>
              <a:t>Через что можно легко переступить дома</a:t>
            </a:r>
            <a:br>
              <a:rPr lang="ru-RU">
                <a:latin typeface="Nunito"/>
              </a:rPr>
            </a:br>
            <a:r>
              <a:rPr lang="ru-RU">
                <a:latin typeface="Nunito"/>
              </a:rPr>
              <a:t>и трудно переплыть на кораблях?</a:t>
            </a:r>
            <a:endParaRPr>
              <a:latin typeface="Nunito"/>
            </a:endParaRPr>
          </a:p>
        </p:txBody>
      </p:sp>
      <p:sp>
        <p:nvSpPr>
          <p:cNvPr id="45" name="Прямоугольник 44"/>
          <p:cNvSpPr/>
          <p:nvPr/>
        </p:nvSpPr>
        <p:spPr bwMode="auto">
          <a:xfrm>
            <a:off x="6553647" y="1678230"/>
            <a:ext cx="8354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774786"/>
                </a:solidFill>
                <a:latin typeface="Nunito"/>
                <a:ea typeface="Gadugi"/>
                <a:cs typeface="Times New Roman"/>
              </a:rPr>
              <a:t>Пороги</a:t>
            </a:r>
            <a:endParaRPr lang="ru-RU" b="1">
              <a:solidFill>
                <a:srgbClr val="774786"/>
              </a:solidFill>
              <a:latin typeface="Nunito"/>
              <a:ea typeface="Gadugi"/>
            </a:endParaRPr>
          </a:p>
        </p:txBody>
      </p:sp>
      <p:sp>
        <p:nvSpPr>
          <p:cNvPr id="27" name="Google Shape;744;p51"/>
          <p:cNvSpPr/>
          <p:nvPr/>
        </p:nvSpPr>
        <p:spPr bwMode="auto">
          <a:xfrm>
            <a:off x="7943299" y="3868416"/>
            <a:ext cx="637680" cy="746120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9" name="Google Shape;508;p42"/>
          <p:cNvSpPr/>
          <p:nvPr/>
        </p:nvSpPr>
        <p:spPr bwMode="auto">
          <a:xfrm>
            <a:off x="3070025" y="3681415"/>
            <a:ext cx="82785" cy="8543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050" b="1">
              <a:solidFill>
                <a:schemeClr val="dk1"/>
              </a:solidFill>
              <a:latin typeface="Nunito"/>
              <a:ea typeface="Nunito"/>
              <a:cs typeface="Nunito"/>
            </a:endParaRPr>
          </a:p>
        </p:txBody>
      </p:sp>
      <p:pic>
        <p:nvPicPr>
          <p:cNvPr id="1026" name="Picture 2" descr="https://cdn-icons-png.flaticon.com/512/58/5896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623323" y="1946920"/>
            <a:ext cx="266806" cy="266806"/>
          </a:xfrm>
          <a:prstGeom prst="rect">
            <a:avLst/>
          </a:prstGeom>
          <a:noFill/>
        </p:spPr>
      </p:pic>
      <p:pic>
        <p:nvPicPr>
          <p:cNvPr id="46" name="Picture 2" descr="https://cdn-icons-png.flaticon.com/512/58/5896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837986" y="1923219"/>
            <a:ext cx="266806" cy="266806"/>
          </a:xfrm>
          <a:prstGeom prst="rect">
            <a:avLst/>
          </a:prstGeom>
          <a:noFill/>
        </p:spPr>
      </p:pic>
      <p:pic>
        <p:nvPicPr>
          <p:cNvPr id="47" name="Picture 2" descr="https://cdn-icons-png.flaticon.com/512/58/5896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 rot="10800000">
            <a:off x="2978014" y="3563074"/>
            <a:ext cx="266806" cy="266806"/>
          </a:xfrm>
          <a:prstGeom prst="rect">
            <a:avLst/>
          </a:prstGeom>
          <a:noFill/>
        </p:spPr>
      </p:pic>
      <p:pic>
        <p:nvPicPr>
          <p:cNvPr id="48" name="Picture 2" descr="https://cdn-icons-png.flaticon.com/512/58/5896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 rot="10800000">
            <a:off x="5602366" y="3589373"/>
            <a:ext cx="266806" cy="266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 bwMode="auto">
          <a:xfrm>
            <a:off x="1106308" y="2088292"/>
            <a:ext cx="6931385" cy="430887"/>
          </a:xfrm>
        </p:spPr>
        <p:txBody>
          <a:bodyPr wrap="none">
            <a:spAutoFit/>
          </a:bodyPr>
          <a:lstStyle/>
          <a:p>
            <a:pPr marL="88900" indent="0" algn="ctr">
              <a:buNone/>
              <a:defRPr/>
            </a:pPr>
            <a:r>
              <a:rPr lang="ru-RU" sz="2800" b="1">
                <a:solidFill>
                  <a:srgbClr val="2B3341"/>
                </a:solidFill>
              </a:rPr>
              <a:t>Сколько материков на планете Земля?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39</a:t>
            </a:fld>
            <a:endParaRPr lang="en"/>
          </a:p>
        </p:txBody>
      </p:sp>
      <p:sp>
        <p:nvSpPr>
          <p:cNvPr id="4" name="Google Shape;799;p51"/>
          <p:cNvSpPr/>
          <p:nvPr/>
        </p:nvSpPr>
        <p:spPr bwMode="auto">
          <a:xfrm>
            <a:off x="7808461" y="3951515"/>
            <a:ext cx="747710" cy="477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32451"/>
            <a:ext cx="3020058" cy="498598"/>
          </a:xfrm>
          <a:prstGeom prst="rect">
            <a:avLst/>
          </a:prstGeom>
        </p:spPr>
        <p:txBody>
          <a:bodyPr spcFirstLastPara="1" wrap="none" lIns="0" tIns="0" rIns="0" bIns="0" anchor="ctr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/>
              <a:t>Наука о звуке – это ..?</a:t>
            </a:r>
            <a:endParaRPr sz="3600"/>
          </a:p>
        </p:txBody>
      </p:sp>
      <p:sp>
        <p:nvSpPr>
          <p:cNvPr id="277" name="Google Shape;277;p26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91" name="Google Shape;291;p26"/>
          <p:cNvSpPr/>
          <p:nvPr/>
        </p:nvSpPr>
        <p:spPr bwMode="auto">
          <a:xfrm rot="1401486">
            <a:off x="7762388" y="3783390"/>
            <a:ext cx="815095" cy="916939"/>
          </a:xfrm>
          <a:custGeom>
            <a:avLst/>
            <a:gdLst/>
            <a:ahLst/>
            <a:cxnLst/>
            <a:rect l="l" t="t" r="r" b="b"/>
            <a:pathLst>
              <a:path w="345632" h="388818" extrusionOk="0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 bwMode="auto">
          <a:xfrm>
            <a:off x="1186543" y="1719943"/>
            <a:ext cx="5627914" cy="5769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Статистика</a:t>
            </a:r>
            <a:endParaRPr/>
          </a:p>
        </p:txBody>
      </p:sp>
      <p:sp>
        <p:nvSpPr>
          <p:cNvPr id="32" name="Блок-схема: альтернативный процесс 31"/>
          <p:cNvSpPr/>
          <p:nvPr/>
        </p:nvSpPr>
        <p:spPr bwMode="auto">
          <a:xfrm>
            <a:off x="1186543" y="2565368"/>
            <a:ext cx="5627914" cy="57694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Звукология</a:t>
            </a:r>
          </a:p>
        </p:txBody>
      </p:sp>
      <p:sp>
        <p:nvSpPr>
          <p:cNvPr id="33" name="Блок-схема: альтернативный процесс 32"/>
          <p:cNvSpPr/>
          <p:nvPr/>
        </p:nvSpPr>
        <p:spPr bwMode="auto">
          <a:xfrm>
            <a:off x="1186543" y="3450772"/>
            <a:ext cx="5627914" cy="57694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Акустика</a:t>
            </a:r>
            <a:endParaRPr/>
          </a:p>
        </p:txBody>
      </p:sp>
      <p:sp>
        <p:nvSpPr>
          <p:cNvPr id="34" name="Google Shape;803;p51"/>
          <p:cNvSpPr/>
          <p:nvPr/>
        </p:nvSpPr>
        <p:spPr bwMode="auto">
          <a:xfrm>
            <a:off x="544286" y="3450772"/>
            <a:ext cx="597233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1178550" y="2648897"/>
            <a:ext cx="4066819" cy="1495794"/>
          </a:xfr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0">
                <a:solidFill>
                  <a:srgbClr val="2B3341"/>
                </a:solidFill>
                <a:latin typeface="Nunito"/>
              </a:rPr>
              <a:t>Как мы помним, материк —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обширное пространство суши,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омываемое морями и океанами.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Их </a:t>
            </a:r>
            <a:r>
              <a:rPr lang="ru-RU" sz="1800">
                <a:solidFill>
                  <a:srgbClr val="2B3341"/>
                </a:solidFill>
                <a:latin typeface="Nunito"/>
              </a:rPr>
              <a:t>шесть: </a:t>
            </a:r>
            <a:r>
              <a:rPr lang="ru-RU" sz="1800" b="0">
                <a:solidFill>
                  <a:srgbClr val="2B3341"/>
                </a:solidFill>
                <a:latin typeface="Nunito"/>
              </a:rPr>
              <a:t>Евразия, Африка,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Северная Америка, Южная Америка,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Австралия, Антарктида.</a:t>
            </a:r>
            <a:endParaRPr/>
          </a:p>
        </p:txBody>
      </p:sp>
      <p:pic>
        <p:nvPicPr>
          <p:cNvPr id="6146" name="Picture 2" descr="Материки и океаны — урок. Окружающий мир, 2 класс."/>
          <p:cNvPicPr>
            <a:picLocks noChangeAspect="1" noChangeArrowheads="1"/>
          </p:cNvPicPr>
          <p:nvPr/>
        </p:nvPicPr>
        <p:blipFill>
          <a:blip r:embed="rId2"/>
          <a:srcRect t="670" b="1465"/>
          <a:stretch/>
        </p:blipFill>
        <p:spPr bwMode="auto">
          <a:xfrm>
            <a:off x="4376615" y="954208"/>
            <a:ext cx="3246221" cy="1805518"/>
          </a:xfrm>
          <a:prstGeom prst="rect">
            <a:avLst/>
          </a:prstGeom>
          <a:noFill/>
        </p:spPr>
      </p:pic>
      <p:sp>
        <p:nvSpPr>
          <p:cNvPr id="4" name="Google Shape;200;p17"/>
          <p:cNvSpPr txBox="1"/>
          <p:nvPr/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defRPr/>
            </a:pPr>
            <a:r>
              <a:rPr lang="ru-RU">
                <a:latin typeface="Amatic SC"/>
                <a:cs typeface="Amatic SC"/>
              </a:rPr>
              <a:t>40</a:t>
            </a:r>
            <a:endParaRPr lang="en">
              <a:latin typeface="Amatic SC"/>
              <a:cs typeface="Amatic S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 bwMode="auto">
          <a:xfrm>
            <a:off x="1803614" y="2227040"/>
            <a:ext cx="5536772" cy="689420"/>
          </a:xfrm>
        </p:spPr>
        <p:txBody>
          <a:bodyPr wrap="none">
            <a:spAutoFit/>
          </a:bodyPr>
          <a:lstStyle/>
          <a:p>
            <a:pPr marL="88900" indent="0" algn="ctr">
              <a:lnSpc>
                <a:spcPct val="80000"/>
              </a:lnSpc>
              <a:buNone/>
              <a:defRPr/>
            </a:pPr>
            <a:r>
              <a:rPr lang="ru-RU" sz="2800" b="1">
                <a:solidFill>
                  <a:srgbClr val="2B3341"/>
                </a:solidFill>
              </a:rPr>
              <a:t>В какой стране</a:t>
            </a:r>
            <a:br>
              <a:rPr lang="ru-RU" sz="2800" b="1">
                <a:solidFill>
                  <a:srgbClr val="2B3341"/>
                </a:solidFill>
              </a:rPr>
            </a:br>
            <a:r>
              <a:rPr lang="ru-RU" sz="2800" b="1">
                <a:solidFill>
                  <a:srgbClr val="2B3341"/>
                </a:solidFill>
              </a:rPr>
              <a:t>больше всего часовых поясов?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41</a:t>
            </a:fld>
            <a:endParaRPr lang="en"/>
          </a:p>
        </p:txBody>
      </p:sp>
      <p:sp>
        <p:nvSpPr>
          <p:cNvPr id="4" name="Google Shape;799;p51"/>
          <p:cNvSpPr/>
          <p:nvPr/>
        </p:nvSpPr>
        <p:spPr bwMode="auto">
          <a:xfrm>
            <a:off x="7808461" y="3951515"/>
            <a:ext cx="747710" cy="477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1098900" y="2673583"/>
            <a:ext cx="3791102" cy="1495794"/>
          </a:xfr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0">
                <a:solidFill>
                  <a:srgbClr val="2B3341"/>
                </a:solidFill>
                <a:latin typeface="Nunito"/>
              </a:rPr>
              <a:t>Удивительно, но факт –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на территории </a:t>
            </a:r>
            <a:r>
              <a:rPr lang="ru-RU" sz="1800">
                <a:solidFill>
                  <a:srgbClr val="2B3341"/>
                </a:solidFill>
                <a:latin typeface="Nunito"/>
              </a:rPr>
              <a:t>Франции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насчитывается 12 часовых поясов.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Этот рекорд достигается за счёт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её заморских территорий,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разбросанных по всему миру.</a:t>
            </a:r>
            <a:endParaRPr/>
          </a:p>
        </p:txBody>
      </p:sp>
      <p:pic>
        <p:nvPicPr>
          <p:cNvPr id="7170" name="Picture 2" descr="Часовые пояса в концепции Франции R Иллюстрация штока ..."/>
          <p:cNvPicPr>
            <a:picLocks noChangeAspect="1" noChangeArrowheads="1"/>
          </p:cNvPicPr>
          <p:nvPr/>
        </p:nvPicPr>
        <p:blipFill>
          <a:blip r:embed="rId2"/>
          <a:srcRect r="748" b="8985"/>
          <a:stretch/>
        </p:blipFill>
        <p:spPr bwMode="auto">
          <a:xfrm>
            <a:off x="4758326" y="901884"/>
            <a:ext cx="2546381" cy="2310240"/>
          </a:xfrm>
          <a:prstGeom prst="rect">
            <a:avLst/>
          </a:prstGeom>
          <a:noFill/>
        </p:spPr>
      </p:pic>
      <p:sp>
        <p:nvSpPr>
          <p:cNvPr id="4" name="Google Shape;200;p17"/>
          <p:cNvSpPr txBox="1"/>
          <p:nvPr/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defRPr/>
            </a:pPr>
            <a:r>
              <a:rPr lang="ru-RU">
                <a:latin typeface="Amatic SC"/>
                <a:cs typeface="Amatic SC"/>
              </a:rPr>
              <a:t>42</a:t>
            </a:r>
            <a:endParaRPr lang="en">
              <a:latin typeface="Amatic SC"/>
              <a:cs typeface="Amatic SC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 bwMode="auto">
          <a:xfrm>
            <a:off x="942000" y="2227040"/>
            <a:ext cx="7260000" cy="689420"/>
          </a:xfrm>
        </p:spPr>
        <p:txBody>
          <a:bodyPr wrap="none">
            <a:spAutoFit/>
          </a:bodyPr>
          <a:lstStyle/>
          <a:p>
            <a:pPr marL="88900" indent="0" algn="ctr">
              <a:lnSpc>
                <a:spcPct val="80000"/>
              </a:lnSpc>
              <a:buNone/>
              <a:defRPr/>
            </a:pPr>
            <a:r>
              <a:rPr lang="ru-RU" sz="2800" b="1">
                <a:solidFill>
                  <a:srgbClr val="2B3341"/>
                </a:solidFill>
              </a:rPr>
              <a:t>Сколько субъектов</a:t>
            </a:r>
            <a:br>
              <a:rPr lang="ru-RU" sz="2800" b="1">
                <a:solidFill>
                  <a:srgbClr val="2B3341"/>
                </a:solidFill>
              </a:rPr>
            </a:br>
            <a:r>
              <a:rPr lang="ru-RU" sz="2800" b="1">
                <a:solidFill>
                  <a:srgbClr val="2B3341"/>
                </a:solidFill>
              </a:rPr>
              <a:t>входит в состав Российской Федерации?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43</a:t>
            </a:fld>
            <a:endParaRPr lang="en"/>
          </a:p>
        </p:txBody>
      </p:sp>
      <p:sp>
        <p:nvSpPr>
          <p:cNvPr id="4" name="Google Shape;799;p51"/>
          <p:cNvSpPr/>
          <p:nvPr/>
        </p:nvSpPr>
        <p:spPr bwMode="auto">
          <a:xfrm>
            <a:off x="7808461" y="3951515"/>
            <a:ext cx="747710" cy="477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1070253" y="2568390"/>
            <a:ext cx="4262385" cy="1495794"/>
          </a:xfr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0">
                <a:solidFill>
                  <a:srgbClr val="2B3341"/>
                </a:solidFill>
                <a:latin typeface="Nunito"/>
              </a:rPr>
              <a:t>В состав РФ входят </a:t>
            </a:r>
            <a:r>
              <a:rPr lang="ru-RU" sz="1800">
                <a:solidFill>
                  <a:srgbClr val="2B3341"/>
                </a:solidFill>
                <a:latin typeface="Nunito"/>
              </a:rPr>
              <a:t>89 субъектов</a:t>
            </a:r>
            <a:r>
              <a:rPr lang="ru-RU" sz="1800" b="0">
                <a:solidFill>
                  <a:srgbClr val="2B3341"/>
                </a:solidFill>
                <a:latin typeface="Nunito"/>
              </a:rPr>
              <a:t>,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48 из которых именуются областями,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24 – республиками, 9 – краями,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3 – городами федерального значения, 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4 – автономными округами</a:t>
            </a:r>
            <a:br>
              <a:rPr lang="ru-RU" sz="1800" b="0">
                <a:solidFill>
                  <a:srgbClr val="2B3341"/>
                </a:solidFill>
                <a:latin typeface="Nunito"/>
              </a:rPr>
            </a:br>
            <a:r>
              <a:rPr lang="ru-RU" sz="1800" b="0">
                <a:solidFill>
                  <a:srgbClr val="2B3341"/>
                </a:solidFill>
                <a:latin typeface="Nunito"/>
              </a:rPr>
              <a:t>и 1 – автономной областью.</a:t>
            </a:r>
            <a:endParaRPr/>
          </a:p>
        </p:txBody>
      </p:sp>
      <p:sp>
        <p:nvSpPr>
          <p:cNvPr id="4" name="Google Shape;200;p17"/>
          <p:cNvSpPr txBox="1"/>
          <p:nvPr/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defRPr/>
            </a:pPr>
            <a:r>
              <a:rPr lang="ru-RU">
                <a:latin typeface="Amatic SC"/>
                <a:cs typeface="Amatic SC"/>
              </a:rPr>
              <a:t>44</a:t>
            </a:r>
            <a:endParaRPr lang="en">
              <a:latin typeface="Amatic SC"/>
              <a:cs typeface="Amatic SC"/>
            </a:endParaRPr>
          </a:p>
        </p:txBody>
      </p:sp>
      <p:pic>
        <p:nvPicPr>
          <p:cNvPr id="1030" name="Picture 6" descr="Субъекты Российской Федерации — урок. Обществознание, 9 класс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764280" y="694034"/>
            <a:ext cx="3855720" cy="2214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 bwMode="auto">
          <a:xfrm>
            <a:off x="1393371" y="2128183"/>
            <a:ext cx="6270170" cy="887135"/>
          </a:xfrm>
        </p:spPr>
        <p:txBody>
          <a:bodyPr/>
          <a:lstStyle/>
          <a:p>
            <a:pPr marL="88900" indent="0" algn="ctr">
              <a:lnSpc>
                <a:spcPct val="80000"/>
              </a:lnSpc>
              <a:buNone/>
              <a:defRPr/>
            </a:pPr>
            <a:r>
              <a:rPr lang="ru-RU" sz="2800" b="1">
                <a:solidFill>
                  <a:srgbClr val="2B3341"/>
                </a:solidFill>
              </a:rPr>
              <a:t>Как называется течение,</a:t>
            </a:r>
            <a:br>
              <a:rPr lang="ru-RU" sz="2800" b="1">
                <a:solidFill>
                  <a:srgbClr val="2B3341"/>
                </a:solidFill>
              </a:rPr>
            </a:br>
            <a:r>
              <a:rPr lang="ru-RU" sz="2800" b="1">
                <a:solidFill>
                  <a:srgbClr val="2B3341"/>
                </a:solidFill>
              </a:rPr>
              <a:t>из-за которого Мурманск</a:t>
            </a:r>
            <a:br>
              <a:rPr lang="ru-RU" sz="2800" b="1">
                <a:solidFill>
                  <a:srgbClr val="2B3341"/>
                </a:solidFill>
              </a:rPr>
            </a:br>
            <a:r>
              <a:rPr lang="ru-RU" sz="2800" b="1">
                <a:solidFill>
                  <a:srgbClr val="2B3341"/>
                </a:solidFill>
              </a:rPr>
              <a:t>остаётся незамерзающим портом?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45</a:t>
            </a:fld>
            <a:endParaRPr lang="en"/>
          </a:p>
        </p:txBody>
      </p:sp>
      <p:sp>
        <p:nvSpPr>
          <p:cNvPr id="4" name="Google Shape;799;p51"/>
          <p:cNvSpPr/>
          <p:nvPr/>
        </p:nvSpPr>
        <p:spPr bwMode="auto">
          <a:xfrm>
            <a:off x="7808461" y="3951515"/>
            <a:ext cx="747710" cy="477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18" name="Picture 2" descr="Атлантический конвейер притормаживает. Гольфстрим оставит Европу без тепла?  | Наука | Общество | Аргументы и Факты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53019" y="910318"/>
            <a:ext cx="2955841" cy="19631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933635" y="2806814"/>
            <a:ext cx="667522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>
                <a:latin typeface="Nunito"/>
              </a:rPr>
              <a:t>Мурманск – самый крупный порт</a:t>
            </a:r>
            <a:br>
              <a:rPr lang="ru-RU" sz="1800">
                <a:latin typeface="Nunito"/>
              </a:rPr>
            </a:br>
            <a:r>
              <a:rPr lang="ru-RU" sz="1800">
                <a:latin typeface="Nunito"/>
              </a:rPr>
              <a:t>в мире, расположенный за Полярным кругом,</a:t>
            </a:r>
            <a:br>
              <a:rPr lang="ru-RU" sz="1800">
                <a:latin typeface="Nunito"/>
              </a:rPr>
            </a:br>
            <a:r>
              <a:rPr lang="ru-RU" sz="1800">
                <a:latin typeface="Nunito"/>
              </a:rPr>
              <a:t>и самый северный из незамерзающих портов России. </a:t>
            </a:r>
            <a:br>
              <a:rPr lang="ru-RU" sz="1800">
                <a:latin typeface="Nunito"/>
              </a:rPr>
            </a:br>
            <a:r>
              <a:rPr lang="ru-RU" sz="1800">
                <a:latin typeface="Nunito"/>
              </a:rPr>
              <a:t>Баренцево море не замерзает благодаря</a:t>
            </a:r>
            <a:br>
              <a:rPr lang="ru-RU" sz="1800">
                <a:latin typeface="Nunito"/>
              </a:rPr>
            </a:br>
            <a:r>
              <a:rPr lang="ru-RU" sz="1800">
                <a:latin typeface="Nunito"/>
              </a:rPr>
              <a:t>проходящему через него теплому течению – </a:t>
            </a:r>
            <a:r>
              <a:rPr lang="ru-RU" sz="1800" b="1">
                <a:latin typeface="Nunito"/>
              </a:rPr>
              <a:t>Гольфстриму</a:t>
            </a:r>
            <a:r>
              <a:rPr lang="ru-RU" sz="1800">
                <a:latin typeface="Nunito"/>
              </a:rPr>
              <a:t>.</a:t>
            </a:r>
            <a:endParaRPr/>
          </a:p>
        </p:txBody>
      </p:sp>
      <p:sp>
        <p:nvSpPr>
          <p:cNvPr id="4" name="Google Shape;200;p17"/>
          <p:cNvSpPr txBox="1"/>
          <p:nvPr/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defRPr/>
            </a:pPr>
            <a:r>
              <a:rPr lang="ru-RU">
                <a:latin typeface="Amatic SC"/>
                <a:cs typeface="Amatic SC"/>
              </a:rPr>
              <a:t>46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</p:spPr>
        <p:txBody>
          <a:bodyPr/>
          <a:lstStyle/>
          <a:p>
            <a:pPr>
              <a:defRPr/>
            </a:pPr>
            <a:r>
              <a:rPr lang="ru-RU"/>
              <a:t>Ребусы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47</a:t>
            </a:fld>
            <a:endParaRPr lang="en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13979" y="1370976"/>
            <a:ext cx="6011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>
                <a:latin typeface="Nunito"/>
              </a:rPr>
              <a:t>В данных ребусах зашифрованы названия птиц.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83375" y="4021414"/>
            <a:ext cx="3400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latin typeface="Nunito"/>
              </a:rPr>
              <a:t>Ответы: аист, сова, стриж</a:t>
            </a:r>
            <a:endParaRPr/>
          </a:p>
        </p:txBody>
      </p:sp>
      <p:sp>
        <p:nvSpPr>
          <p:cNvPr id="7" name="Google Shape;814;p51"/>
          <p:cNvSpPr/>
          <p:nvPr/>
        </p:nvSpPr>
        <p:spPr bwMode="auto">
          <a:xfrm>
            <a:off x="7777718" y="3777343"/>
            <a:ext cx="898195" cy="772625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37580" y="1831205"/>
            <a:ext cx="2026915" cy="19255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127643" y="1947024"/>
            <a:ext cx="2628900" cy="180975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857415" y="1900367"/>
            <a:ext cx="1787243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2884330" y="1900367"/>
            <a:ext cx="3087845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rcRect t="13467" b="17057"/>
          <a:stretch/>
        </p:blipFill>
        <p:spPr bwMode="auto">
          <a:xfrm>
            <a:off x="6081559" y="2165337"/>
            <a:ext cx="1924050" cy="1257300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 bwMode="auto">
          <a:xfrm>
            <a:off x="6149964" y="1900366"/>
            <a:ext cx="1787243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</p:spPr>
        <p:txBody>
          <a:bodyPr/>
          <a:lstStyle/>
          <a:p>
            <a:pPr>
              <a:defRPr/>
            </a:pPr>
            <a:r>
              <a:rPr lang="ru-RU"/>
              <a:t>Ребусы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48</a:t>
            </a:fld>
            <a:endParaRPr lang="en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13979" y="1370976"/>
            <a:ext cx="6011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>
                <a:latin typeface="Nunito"/>
              </a:rPr>
              <a:t>В данных ребусах зашифрованы названия птиц.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83375" y="4021414"/>
            <a:ext cx="42514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latin typeface="Nunito"/>
              </a:rPr>
              <a:t>Ответы: чайка, сорока, ласточка</a:t>
            </a:r>
            <a:endParaRPr/>
          </a:p>
        </p:txBody>
      </p:sp>
      <p:sp>
        <p:nvSpPr>
          <p:cNvPr id="8" name="Google Shape;814;p51"/>
          <p:cNvSpPr/>
          <p:nvPr/>
        </p:nvSpPr>
        <p:spPr bwMode="auto">
          <a:xfrm>
            <a:off x="7777718" y="3777343"/>
            <a:ext cx="898195" cy="772625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9616" y="2196487"/>
            <a:ext cx="2843246" cy="13995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52862" y="1986249"/>
            <a:ext cx="1905000" cy="18097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730186" y="1986249"/>
            <a:ext cx="2190750" cy="180975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709616" y="1986249"/>
            <a:ext cx="2843246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713237" y="1986247"/>
            <a:ext cx="1668388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541999" y="1986247"/>
            <a:ext cx="2482483" cy="1787243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198" name="Google Shape;198;p17"/>
          <p:cNvSpPr txBox="1">
            <a:spLocks noGrp="1"/>
          </p:cNvSpPr>
          <p:nvPr>
            <p:ph type="subTitle" idx="4294967295"/>
          </p:nvPr>
        </p:nvSpPr>
        <p:spPr bwMode="auto">
          <a:xfrm>
            <a:off x="1340421" y="3718422"/>
            <a:ext cx="6423025" cy="68103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-RU" sz="4400" b="1">
                <a:latin typeface="Amatic SC"/>
                <a:cs typeface="Amatic SC"/>
              </a:rPr>
              <a:t>Физическая культура</a:t>
            </a:r>
            <a:endParaRPr sz="4400" b="1">
              <a:latin typeface="Amatic SC"/>
              <a:cs typeface="Amatic SC"/>
            </a:endParaRPr>
          </a:p>
        </p:txBody>
      </p:sp>
      <p:sp>
        <p:nvSpPr>
          <p:cNvPr id="207" name="Google Shape;207;p17"/>
          <p:cNvSpPr txBox="1">
            <a:spLocks noGrp="1"/>
          </p:cNvSpPr>
          <p:nvPr>
            <p:ph type="ctrTitle" idx="4294967295"/>
          </p:nvPr>
        </p:nvSpPr>
        <p:spPr bwMode="auto">
          <a:xfrm>
            <a:off x="1340421" y="3037794"/>
            <a:ext cx="6423025" cy="7572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0">
                <a:solidFill>
                  <a:schemeClr val="accent1"/>
                </a:solidFill>
              </a:rPr>
              <a:t>6 раунд</a:t>
            </a:r>
            <a:endParaRPr sz="6000">
              <a:solidFill>
                <a:schemeClr val="accent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3680" t="15252" r="13498" b="12805"/>
          <a:stretch/>
        </p:blipFill>
        <p:spPr bwMode="auto">
          <a:xfrm>
            <a:off x="3366871" y="599394"/>
            <a:ext cx="2370123" cy="2438400"/>
          </a:xfrm>
          <a:prstGeom prst="rect">
            <a:avLst/>
          </a:prstGeom>
        </p:spPr>
      </p:pic>
      <p:sp>
        <p:nvSpPr>
          <p:cNvPr id="14" name="Google Shape;722;p50"/>
          <p:cNvSpPr/>
          <p:nvPr/>
        </p:nvSpPr>
        <p:spPr bwMode="auto">
          <a:xfrm>
            <a:off x="6316299" y="4195076"/>
            <a:ext cx="519929" cy="408767"/>
          </a:xfrm>
          <a:custGeom>
            <a:avLst/>
            <a:gdLst/>
            <a:ahLst/>
            <a:cxnLst/>
            <a:rect l="l" t="t" r="r" b="b"/>
            <a:pathLst>
              <a:path w="444359" h="395938" extrusionOk="0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/>
              <a:t>Наука о наследственности человека – это ..?</a:t>
            </a:r>
            <a:endParaRPr sz="3600"/>
          </a:p>
        </p:txBody>
      </p:sp>
      <p:sp>
        <p:nvSpPr>
          <p:cNvPr id="277" name="Google Shape;277;p26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91" name="Google Shape;291;p26"/>
          <p:cNvSpPr/>
          <p:nvPr/>
        </p:nvSpPr>
        <p:spPr bwMode="auto">
          <a:xfrm rot="1401486">
            <a:off x="7762388" y="3783390"/>
            <a:ext cx="815095" cy="916939"/>
          </a:xfrm>
          <a:custGeom>
            <a:avLst/>
            <a:gdLst/>
            <a:ahLst/>
            <a:cxnLst/>
            <a:rect l="l" t="t" r="r" b="b"/>
            <a:pathLst>
              <a:path w="345632" h="388818" extrusionOk="0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 bwMode="auto">
          <a:xfrm>
            <a:off x="1186543" y="1719943"/>
            <a:ext cx="5627914" cy="5769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Физиология</a:t>
            </a:r>
            <a:endParaRPr/>
          </a:p>
        </p:txBody>
      </p:sp>
      <p:sp>
        <p:nvSpPr>
          <p:cNvPr id="32" name="Блок-схема: альтернативный процесс 31"/>
          <p:cNvSpPr/>
          <p:nvPr/>
        </p:nvSpPr>
        <p:spPr bwMode="auto">
          <a:xfrm>
            <a:off x="1186543" y="2565368"/>
            <a:ext cx="5627914" cy="57694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Генетика</a:t>
            </a:r>
            <a:endParaRPr/>
          </a:p>
        </p:txBody>
      </p:sp>
      <p:sp>
        <p:nvSpPr>
          <p:cNvPr id="33" name="Блок-схема: альтернативный процесс 32"/>
          <p:cNvSpPr/>
          <p:nvPr/>
        </p:nvSpPr>
        <p:spPr bwMode="auto">
          <a:xfrm>
            <a:off x="1186543" y="3450772"/>
            <a:ext cx="5627914" cy="57694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Психология</a:t>
            </a:r>
            <a:endParaRPr/>
          </a:p>
        </p:txBody>
      </p:sp>
      <p:sp>
        <p:nvSpPr>
          <p:cNvPr id="34" name="Google Shape;803;p51"/>
          <p:cNvSpPr/>
          <p:nvPr/>
        </p:nvSpPr>
        <p:spPr bwMode="auto">
          <a:xfrm>
            <a:off x="500744" y="2565368"/>
            <a:ext cx="597233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1" name="Google Shape;541;p44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Физическая культура</a:t>
            </a:r>
            <a:endParaRPr/>
          </a:p>
        </p:txBody>
      </p:sp>
      <p:sp>
        <p:nvSpPr>
          <p:cNvPr id="542" name="Google Shape;542;p44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50</a:t>
            </a:fld>
            <a:endParaRPr/>
          </a:p>
        </p:txBody>
      </p:sp>
      <p:sp>
        <p:nvSpPr>
          <p:cNvPr id="16" name="Google Shape;776;p51"/>
          <p:cNvSpPr/>
          <p:nvPr/>
        </p:nvSpPr>
        <p:spPr bwMode="auto">
          <a:xfrm>
            <a:off x="7956101" y="3750819"/>
            <a:ext cx="727554" cy="722903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886198" y="1365038"/>
            <a:ext cx="3266396" cy="744271"/>
            <a:chOff x="886198" y="1365038"/>
            <a:chExt cx="3266396" cy="744271"/>
          </a:xfrm>
        </p:grpSpPr>
        <p:sp>
          <p:nvSpPr>
            <p:cNvPr id="3" name="Скругленный прямоугольник 2"/>
            <p:cNvSpPr/>
            <p:nvPr/>
          </p:nvSpPr>
          <p:spPr bwMode="auto">
            <a:xfrm>
              <a:off x="886198" y="1365038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 bwMode="auto">
            <a:xfrm>
              <a:off x="922221" y="1403132"/>
              <a:ext cx="3230372" cy="68326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lnSpc>
                  <a:spcPct val="80000"/>
                </a:lnSpc>
                <a:defRPr/>
              </a:pPr>
              <a:r>
                <a:rPr lang="ru-RU" sz="1600">
                  <a:latin typeface="Nunito"/>
                </a:rPr>
                <a:t>Как называются соревнования,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где лыжники соревнуются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в фигурном катании на лыжах?</a:t>
              </a:r>
            </a:p>
          </p:txBody>
        </p:sp>
      </p:grpSp>
      <p:grpSp>
        <p:nvGrpSpPr>
          <p:cNvPr id="10" name="Группа 9"/>
          <p:cNvGrpSpPr/>
          <p:nvPr/>
        </p:nvGrpSpPr>
        <p:grpSpPr bwMode="auto">
          <a:xfrm>
            <a:off x="3113199" y="2145531"/>
            <a:ext cx="1216523" cy="613981"/>
            <a:chOff x="3113199" y="2145531"/>
            <a:chExt cx="1216523" cy="613981"/>
          </a:xfrm>
        </p:grpSpPr>
        <p:sp>
          <p:nvSpPr>
            <p:cNvPr id="20" name="Google Shape;115;p9"/>
            <p:cNvSpPr/>
            <p:nvPr/>
          </p:nvSpPr>
          <p:spPr bwMode="auto">
            <a:xfrm>
              <a:off x="3113199" y="2145531"/>
              <a:ext cx="1216523" cy="613981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3134601" y="2314247"/>
              <a:ext cx="1173719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ea typeface="Times New Roman"/>
                  <a:cs typeface="Times New Roman"/>
                </a:rPr>
                <a:t>Фристайл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 bwMode="auto">
          <a:xfrm>
            <a:off x="886198" y="2922814"/>
            <a:ext cx="3225236" cy="744271"/>
            <a:chOff x="1008897" y="2919594"/>
            <a:chExt cx="3225236" cy="744271"/>
          </a:xfrm>
        </p:grpSpPr>
        <p:sp>
          <p:nvSpPr>
            <p:cNvPr id="22" name="Скругленный прямоугольник 21"/>
            <p:cNvSpPr/>
            <p:nvPr/>
          </p:nvSpPr>
          <p:spPr bwMode="auto">
            <a:xfrm>
              <a:off x="1008897" y="2919594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1092787" y="3047288"/>
              <a:ext cx="2672526" cy="48628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Чему равна длина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марафонской дистанции?</a:t>
              </a:r>
            </a:p>
          </p:txBody>
        </p:sp>
      </p:grpSp>
      <p:grpSp>
        <p:nvGrpSpPr>
          <p:cNvPr id="12" name="Группа 11"/>
          <p:cNvGrpSpPr/>
          <p:nvPr/>
        </p:nvGrpSpPr>
        <p:grpSpPr bwMode="auto">
          <a:xfrm>
            <a:off x="2898649" y="3760674"/>
            <a:ext cx="1508045" cy="613981"/>
            <a:chOff x="2898649" y="3760674"/>
            <a:chExt cx="1508045" cy="613981"/>
          </a:xfrm>
        </p:grpSpPr>
        <p:sp>
          <p:nvSpPr>
            <p:cNvPr id="23" name="Google Shape;115;p9"/>
            <p:cNvSpPr/>
            <p:nvPr/>
          </p:nvSpPr>
          <p:spPr bwMode="auto">
            <a:xfrm>
              <a:off x="2898649" y="3760674"/>
              <a:ext cx="1503997" cy="613981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3039012" y="3929390"/>
              <a:ext cx="1367682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ea typeface="Times New Roman"/>
                  <a:cs typeface="Times New Roman"/>
                </a:rPr>
                <a:t>42 км 195 м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4690861" y="1361938"/>
            <a:ext cx="3304110" cy="744271"/>
            <a:chOff x="4690861" y="1361938"/>
            <a:chExt cx="3304110" cy="744271"/>
          </a:xfrm>
        </p:grpSpPr>
        <p:sp>
          <p:nvSpPr>
            <p:cNvPr id="26" name="Скругленный прямоугольник 25"/>
            <p:cNvSpPr/>
            <p:nvPr/>
          </p:nvSpPr>
          <p:spPr bwMode="auto">
            <a:xfrm>
              <a:off x="4717066" y="1361938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4690861" y="1563957"/>
              <a:ext cx="3304110" cy="2893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Наказание в спортивных играх?</a:t>
              </a:r>
            </a:p>
          </p:txBody>
        </p:sp>
      </p:grpSp>
      <p:grpSp>
        <p:nvGrpSpPr>
          <p:cNvPr id="11" name="Группа 10"/>
          <p:cNvGrpSpPr/>
          <p:nvPr/>
        </p:nvGrpSpPr>
        <p:grpSpPr bwMode="auto">
          <a:xfrm>
            <a:off x="6739578" y="2145531"/>
            <a:ext cx="1216523" cy="613981"/>
            <a:chOff x="6739578" y="2145531"/>
            <a:chExt cx="1216523" cy="613981"/>
          </a:xfrm>
        </p:grpSpPr>
        <p:sp>
          <p:nvSpPr>
            <p:cNvPr id="28" name="Google Shape;115;p9"/>
            <p:cNvSpPr/>
            <p:nvPr/>
          </p:nvSpPr>
          <p:spPr bwMode="auto">
            <a:xfrm>
              <a:off x="6739578" y="2145531"/>
              <a:ext cx="1216523" cy="613981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6760980" y="2314247"/>
              <a:ext cx="1160895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ea typeface="Times New Roman"/>
                  <a:cs typeface="Times New Roman"/>
                </a:rPr>
                <a:t>Удаление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 bwMode="auto">
          <a:xfrm>
            <a:off x="6699574" y="3797175"/>
            <a:ext cx="1216523" cy="613981"/>
            <a:chOff x="6699574" y="3797175"/>
            <a:chExt cx="1216523" cy="613981"/>
          </a:xfrm>
        </p:grpSpPr>
        <p:sp>
          <p:nvSpPr>
            <p:cNvPr id="31" name="Google Shape;115;p9"/>
            <p:cNvSpPr/>
            <p:nvPr/>
          </p:nvSpPr>
          <p:spPr bwMode="auto">
            <a:xfrm>
              <a:off x="6699574" y="3797175"/>
              <a:ext cx="1216523" cy="613981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6850574" y="3983683"/>
              <a:ext cx="966931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ea typeface="Times New Roman"/>
                  <a:cs typeface="Times New Roman"/>
                </a:rPr>
                <a:t>Рефери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 bwMode="auto">
          <a:xfrm>
            <a:off x="4690861" y="2921514"/>
            <a:ext cx="3225236" cy="744271"/>
            <a:chOff x="4690861" y="2928286"/>
            <a:chExt cx="3225236" cy="744271"/>
          </a:xfrm>
        </p:grpSpPr>
        <p:sp>
          <p:nvSpPr>
            <p:cNvPr id="30" name="Скругленный прямоугольник 29"/>
            <p:cNvSpPr/>
            <p:nvPr/>
          </p:nvSpPr>
          <p:spPr bwMode="auto">
            <a:xfrm>
              <a:off x="4690861" y="2928286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4854226" y="3053624"/>
              <a:ext cx="2045753" cy="48628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Как называется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спортивный судья?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1" name="Google Shape;541;p44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Физическая культура</a:t>
            </a:r>
            <a:endParaRPr/>
          </a:p>
        </p:txBody>
      </p:sp>
      <p:sp>
        <p:nvSpPr>
          <p:cNvPr id="542" name="Google Shape;542;p44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51</a:t>
            </a:fld>
            <a:endParaRPr/>
          </a:p>
        </p:txBody>
      </p:sp>
      <p:sp>
        <p:nvSpPr>
          <p:cNvPr id="16" name="Google Shape;776;p51"/>
          <p:cNvSpPr/>
          <p:nvPr/>
        </p:nvSpPr>
        <p:spPr bwMode="auto">
          <a:xfrm>
            <a:off x="7956101" y="3750819"/>
            <a:ext cx="727554" cy="722903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10" name="Группа 9"/>
          <p:cNvGrpSpPr/>
          <p:nvPr/>
        </p:nvGrpSpPr>
        <p:grpSpPr bwMode="auto">
          <a:xfrm>
            <a:off x="886198" y="1365038"/>
            <a:ext cx="3225236" cy="744271"/>
            <a:chOff x="886198" y="1365038"/>
            <a:chExt cx="3225236" cy="744271"/>
          </a:xfrm>
        </p:grpSpPr>
        <p:sp>
          <p:nvSpPr>
            <p:cNvPr id="21" name="Скругленный прямоугольник 20"/>
            <p:cNvSpPr/>
            <p:nvPr/>
          </p:nvSpPr>
          <p:spPr bwMode="auto">
            <a:xfrm>
              <a:off x="886198" y="1365038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918302" y="1494029"/>
              <a:ext cx="1984839" cy="48628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lnSpc>
                  <a:spcPct val="80000"/>
                </a:lnSpc>
                <a:defRPr/>
              </a:pPr>
              <a:r>
                <a:rPr lang="ru-RU" sz="1600">
                  <a:latin typeface="Nunito"/>
                </a:rPr>
                <a:t>Как звучит девиз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Олимпийских игр?</a:t>
              </a:r>
            </a:p>
          </p:txBody>
        </p:sp>
      </p:grpSp>
      <p:grpSp>
        <p:nvGrpSpPr>
          <p:cNvPr id="9" name="Группа 8"/>
          <p:cNvGrpSpPr/>
          <p:nvPr/>
        </p:nvGrpSpPr>
        <p:grpSpPr bwMode="auto">
          <a:xfrm>
            <a:off x="4385895" y="1352501"/>
            <a:ext cx="3225236" cy="744271"/>
            <a:chOff x="4385895" y="1352501"/>
            <a:chExt cx="3225236" cy="744271"/>
          </a:xfrm>
        </p:grpSpPr>
        <p:sp>
          <p:nvSpPr>
            <p:cNvPr id="30" name="Скругленный прямоугольник 29"/>
            <p:cNvSpPr/>
            <p:nvPr/>
          </p:nvSpPr>
          <p:spPr bwMode="auto">
            <a:xfrm>
              <a:off x="4385895" y="1352501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4419738" y="1404437"/>
              <a:ext cx="2747868" cy="68326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Какая организация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руководит современным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олимпийским движением?</a:t>
              </a:r>
            </a:p>
          </p:txBody>
        </p:sp>
      </p:grpSp>
      <p:grpSp>
        <p:nvGrpSpPr>
          <p:cNvPr id="4" name="Группа 3"/>
          <p:cNvGrpSpPr/>
          <p:nvPr/>
        </p:nvGrpSpPr>
        <p:grpSpPr bwMode="auto">
          <a:xfrm>
            <a:off x="1344631" y="2226866"/>
            <a:ext cx="2854509" cy="437927"/>
            <a:chOff x="1344631" y="2226866"/>
            <a:chExt cx="2854509" cy="437927"/>
          </a:xfrm>
        </p:grpSpPr>
        <p:sp>
          <p:nvSpPr>
            <p:cNvPr id="23" name="Google Shape;115;p9"/>
            <p:cNvSpPr/>
            <p:nvPr/>
          </p:nvSpPr>
          <p:spPr bwMode="auto">
            <a:xfrm>
              <a:off x="1344631" y="2226866"/>
              <a:ext cx="2831786" cy="437927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1388755" y="2314247"/>
              <a:ext cx="2810385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ea typeface="Times New Roman"/>
                  <a:cs typeface="Times New Roman"/>
                </a:rPr>
                <a:t>«Быстрее, выше, сильнее»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 bwMode="auto">
          <a:xfrm>
            <a:off x="878368" y="3101108"/>
            <a:ext cx="3225236" cy="887687"/>
            <a:chOff x="745019" y="1417631"/>
            <a:chExt cx="3225236" cy="744271"/>
          </a:xfrm>
        </p:grpSpPr>
        <p:sp>
          <p:nvSpPr>
            <p:cNvPr id="26" name="Скругленный прямоугольник 25"/>
            <p:cNvSpPr/>
            <p:nvPr/>
          </p:nvSpPr>
          <p:spPr bwMode="auto">
            <a:xfrm>
              <a:off x="745019" y="1417631"/>
              <a:ext cx="3225236" cy="744271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84953" y="1498167"/>
              <a:ext cx="2887329" cy="58319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Какое физическое качество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развивается при беге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на длинные дистанции?</a:t>
              </a:r>
            </a:p>
          </p:txBody>
        </p:sp>
      </p:grpSp>
      <p:grpSp>
        <p:nvGrpSpPr>
          <p:cNvPr id="5" name="Группа 4"/>
          <p:cNvGrpSpPr/>
          <p:nvPr/>
        </p:nvGrpSpPr>
        <p:grpSpPr bwMode="auto">
          <a:xfrm>
            <a:off x="2388746" y="4077823"/>
            <a:ext cx="1820265" cy="437927"/>
            <a:chOff x="2388746" y="4077823"/>
            <a:chExt cx="1820265" cy="437927"/>
          </a:xfrm>
        </p:grpSpPr>
        <p:sp>
          <p:nvSpPr>
            <p:cNvPr id="28" name="Google Shape;115;p9"/>
            <p:cNvSpPr/>
            <p:nvPr/>
          </p:nvSpPr>
          <p:spPr bwMode="auto">
            <a:xfrm>
              <a:off x="2388746" y="4077823"/>
              <a:ext cx="1820265" cy="437927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2456441" y="4127509"/>
              <a:ext cx="1625766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  <a:t>Выносливость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 bwMode="auto">
          <a:xfrm>
            <a:off x="5664507" y="2163109"/>
            <a:ext cx="2012506" cy="732931"/>
            <a:chOff x="5664507" y="2163109"/>
            <a:chExt cx="2012506" cy="732931"/>
          </a:xfrm>
        </p:grpSpPr>
        <p:sp>
          <p:nvSpPr>
            <p:cNvPr id="32" name="Google Shape;115;p9"/>
            <p:cNvSpPr/>
            <p:nvPr/>
          </p:nvSpPr>
          <p:spPr bwMode="auto">
            <a:xfrm>
              <a:off x="5664507" y="2163109"/>
              <a:ext cx="2012506" cy="705338"/>
            </a:xfrm>
            <a:custGeom>
              <a:avLst/>
              <a:gdLst>
                <a:gd name="connsiteX0" fmla="*/ 557105 w 570435"/>
                <a:gd name="connsiteY0" fmla="*/ 188737 h 549332"/>
                <a:gd name="connsiteX1" fmla="*/ 142655 w 570435"/>
                <a:gd name="connsiteY1" fmla="*/ 25896 h 549332"/>
                <a:gd name="connsiteX2" fmla="*/ 108551 w 570435"/>
                <a:gd name="connsiteY2" fmla="*/ 502259 h 549332"/>
                <a:gd name="connsiteX3" fmla="*/ 296532 w 570435"/>
                <a:gd name="connsiteY3" fmla="*/ 547599 h 549332"/>
                <a:gd name="connsiteX4" fmla="*/ 557105 w 570435"/>
                <a:gd name="connsiteY4" fmla="*/ 188737 h 549332"/>
                <a:gd name="connsiteX0" fmla="*/ 542217 w 554816"/>
                <a:gd name="connsiteY0" fmla="*/ 122631 h 563891"/>
                <a:gd name="connsiteX1" fmla="*/ 117925 w 554816"/>
                <a:gd name="connsiteY1" fmla="*/ 40924 h 563891"/>
                <a:gd name="connsiteX2" fmla="*/ 83821 w 554816"/>
                <a:gd name="connsiteY2" fmla="*/ 517287 h 563891"/>
                <a:gd name="connsiteX3" fmla="*/ 271802 w 554816"/>
                <a:gd name="connsiteY3" fmla="*/ 562627 h 563891"/>
                <a:gd name="connsiteX4" fmla="*/ 542217 w 554816"/>
                <a:gd name="connsiteY4" fmla="*/ 122631 h 563891"/>
                <a:gd name="connsiteX0" fmla="*/ 536065 w 549094"/>
                <a:gd name="connsiteY0" fmla="*/ 144896 h 551551"/>
                <a:gd name="connsiteX1" fmla="*/ 117678 w 549094"/>
                <a:gd name="connsiteY1" fmla="*/ 28418 h 551551"/>
                <a:gd name="connsiteX2" fmla="*/ 83574 w 549094"/>
                <a:gd name="connsiteY2" fmla="*/ 504781 h 551551"/>
                <a:gd name="connsiteX3" fmla="*/ 271555 w 549094"/>
                <a:gd name="connsiteY3" fmla="*/ 550121 h 551551"/>
                <a:gd name="connsiteX4" fmla="*/ 536065 w 549094"/>
                <a:gd name="connsiteY4" fmla="*/ 144896 h 551551"/>
                <a:gd name="connsiteX0" fmla="*/ 506812 w 519841"/>
                <a:gd name="connsiteY0" fmla="*/ 129782 h 536437"/>
                <a:gd name="connsiteX1" fmla="*/ 88425 w 519841"/>
                <a:gd name="connsiteY1" fmla="*/ 13304 h 536437"/>
                <a:gd name="connsiteX2" fmla="*/ 1233 w 519841"/>
                <a:gd name="connsiteY2" fmla="*/ 284709 h 536437"/>
                <a:gd name="connsiteX3" fmla="*/ 54321 w 519841"/>
                <a:gd name="connsiteY3" fmla="*/ 489667 h 536437"/>
                <a:gd name="connsiteX4" fmla="*/ 242302 w 519841"/>
                <a:gd name="connsiteY4" fmla="*/ 535007 h 536437"/>
                <a:gd name="connsiteX5" fmla="*/ 506812 w 519841"/>
                <a:gd name="connsiteY5" fmla="*/ 129782 h 53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9841" h="536437" extrusionOk="0">
                  <a:moveTo>
                    <a:pt x="506812" y="129782"/>
                  </a:moveTo>
                  <a:cubicBezTo>
                    <a:pt x="478135" y="-13473"/>
                    <a:pt x="172688" y="-12517"/>
                    <a:pt x="88425" y="13304"/>
                  </a:cubicBezTo>
                  <a:cubicBezTo>
                    <a:pt x="4162" y="39125"/>
                    <a:pt x="6917" y="205315"/>
                    <a:pt x="1233" y="284709"/>
                  </a:cubicBezTo>
                  <a:cubicBezTo>
                    <a:pt x="-4451" y="364103"/>
                    <a:pt x="8894" y="447951"/>
                    <a:pt x="54321" y="489667"/>
                  </a:cubicBezTo>
                  <a:cubicBezTo>
                    <a:pt x="107378" y="531959"/>
                    <a:pt x="177098" y="535927"/>
                    <a:pt x="242302" y="535007"/>
                  </a:cubicBezTo>
                  <a:cubicBezTo>
                    <a:pt x="450388" y="557370"/>
                    <a:pt x="559146" y="312874"/>
                    <a:pt x="506812" y="12978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5749639" y="2200465"/>
              <a:ext cx="1906290" cy="6955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ru-RU" sz="1600" b="1">
                  <a:solidFill>
                    <a:schemeClr val="accent1"/>
                  </a:solidFill>
                  <a:latin typeface="Nunito"/>
                  <a:cs typeface="Times New Roman"/>
                </a:rPr>
                <a:t>М</a:t>
              </a:r>
              <a: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  <a:t>еждународный</a:t>
              </a:r>
              <a:b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</a:br>
              <a:r>
                <a:rPr lang="ru-RU" sz="1600" b="1">
                  <a:solidFill>
                    <a:schemeClr val="accent1"/>
                  </a:solidFill>
                  <a:latin typeface="Nunito"/>
                  <a:cs typeface="Times New Roman"/>
                </a:rPr>
                <a:t>О</a:t>
              </a:r>
              <a: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  <a:t>лимпийский</a:t>
              </a:r>
              <a:b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</a:br>
              <a:r>
                <a:rPr lang="ru-RU" sz="1600" b="1">
                  <a:solidFill>
                    <a:schemeClr val="accent1"/>
                  </a:solidFill>
                  <a:latin typeface="Nunito"/>
                  <a:cs typeface="Times New Roman"/>
                </a:rPr>
                <a:t>К</a:t>
              </a:r>
              <a: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  <a:t>омитет</a:t>
              </a:r>
              <a:endParaRPr lang="ru-RU" sz="1600" b="1">
                <a:latin typeface="Nunito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4516709" y="3101107"/>
            <a:ext cx="3275256" cy="887688"/>
            <a:chOff x="4516709" y="3101107"/>
            <a:chExt cx="3275256" cy="887688"/>
          </a:xfrm>
        </p:grpSpPr>
        <p:sp>
          <p:nvSpPr>
            <p:cNvPr id="34" name="Скругленный прямоугольник 33"/>
            <p:cNvSpPr/>
            <p:nvPr/>
          </p:nvSpPr>
          <p:spPr bwMode="auto">
            <a:xfrm>
              <a:off x="4516709" y="3101107"/>
              <a:ext cx="3225236" cy="887688"/>
            </a:xfrm>
            <a:prstGeom prst="roundRect">
              <a:avLst>
                <a:gd name="adj" fmla="val 16667"/>
              </a:avLst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 bwMode="auto">
            <a:xfrm>
              <a:off x="4516709" y="3264531"/>
              <a:ext cx="3275256" cy="48628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lnSpc>
                  <a:spcPct val="80000"/>
                </a:lnSpc>
                <a:buSzPts val="1100"/>
                <a:defRPr/>
              </a:pPr>
              <a:r>
                <a:rPr lang="ru-RU" sz="1600">
                  <a:latin typeface="Nunito"/>
                </a:rPr>
                <a:t>Волейбол, как спортивная игра,</a:t>
              </a:r>
              <a:br>
                <a:rPr lang="ru-RU" sz="1600">
                  <a:latin typeface="Nunito"/>
                </a:rPr>
              </a:br>
              <a:r>
                <a:rPr lang="ru-RU" sz="1600">
                  <a:latin typeface="Nunito"/>
                </a:rPr>
                <a:t>появился в конце XIX века в ...?</a:t>
              </a:r>
            </a:p>
          </p:txBody>
        </p:sp>
      </p:grpSp>
      <p:grpSp>
        <p:nvGrpSpPr>
          <p:cNvPr id="6" name="Группа 5"/>
          <p:cNvGrpSpPr/>
          <p:nvPr/>
        </p:nvGrpSpPr>
        <p:grpSpPr bwMode="auto">
          <a:xfrm>
            <a:off x="6492240" y="4086879"/>
            <a:ext cx="1249705" cy="437927"/>
            <a:chOff x="6492240" y="4086879"/>
            <a:chExt cx="1249705" cy="437927"/>
          </a:xfrm>
        </p:grpSpPr>
        <p:sp>
          <p:nvSpPr>
            <p:cNvPr id="35" name="Google Shape;115;p9"/>
            <p:cNvSpPr/>
            <p:nvPr/>
          </p:nvSpPr>
          <p:spPr bwMode="auto">
            <a:xfrm>
              <a:off x="6492240" y="4086879"/>
              <a:ext cx="1249705" cy="437927"/>
            </a:xfrm>
            <a:custGeom>
              <a:avLst/>
              <a:gdLst/>
              <a:ahLst/>
              <a:cxnLst/>
              <a:rect l="l" t="t" r="r" b="b"/>
              <a:pathLst>
                <a:path w="549996" h="559316" extrusionOk="0">
                  <a:moveTo>
                    <a:pt x="536665" y="198722"/>
                  </a:moveTo>
                  <a:cubicBezTo>
                    <a:pt x="507988" y="55467"/>
                    <a:pt x="324589" y="-49573"/>
                    <a:pt x="179295" y="24291"/>
                  </a:cubicBezTo>
                  <a:cubicBezTo>
                    <a:pt x="17974" y="106420"/>
                    <a:pt x="-81169" y="375917"/>
                    <a:pt x="88111" y="512244"/>
                  </a:cubicBezTo>
                  <a:cubicBezTo>
                    <a:pt x="141168" y="554536"/>
                    <a:pt x="210888" y="558504"/>
                    <a:pt x="276092" y="557584"/>
                  </a:cubicBezTo>
                  <a:cubicBezTo>
                    <a:pt x="484178" y="579947"/>
                    <a:pt x="588999" y="381814"/>
                    <a:pt x="536665" y="1987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6769080" y="4142108"/>
              <a:ext cx="696024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600" b="1">
                  <a:solidFill>
                    <a:srgbClr val="333333"/>
                  </a:solidFill>
                  <a:latin typeface="Nunito"/>
                  <a:cs typeface="Times New Roman"/>
                </a:rPr>
                <a:t>США</a:t>
              </a:r>
              <a:endParaRPr lang="ru-RU" sz="1600" b="1">
                <a:latin typeface="Nunit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6" name="Google Shape;436;p38"/>
          <p:cNvSpPr txBox="1">
            <a:spLocks noGrp="1"/>
          </p:cNvSpPr>
          <p:nvPr>
            <p:ph type="body" idx="4294967295"/>
          </p:nvPr>
        </p:nvSpPr>
        <p:spPr bwMode="auto">
          <a:xfrm>
            <a:off x="1415143" y="2081576"/>
            <a:ext cx="6113707" cy="11188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5400" b="1">
                <a:latin typeface="Amatic SC"/>
                <a:cs typeface="Amatic SC"/>
              </a:rPr>
              <a:t>Подведение итогов</a:t>
            </a:r>
            <a:endParaRPr sz="5400" b="1">
              <a:latin typeface="Amatic SC"/>
              <a:cs typeface="Amatic SC"/>
            </a:endParaRPr>
          </a:p>
        </p:txBody>
      </p:sp>
      <p:sp>
        <p:nvSpPr>
          <p:cNvPr id="437" name="Google Shape;437;p38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52</a:t>
            </a:fld>
            <a:endParaRPr/>
          </a:p>
        </p:txBody>
      </p:sp>
      <p:sp>
        <p:nvSpPr>
          <p:cNvPr id="7" name="Google Shape;765;p51"/>
          <p:cNvSpPr/>
          <p:nvPr/>
        </p:nvSpPr>
        <p:spPr bwMode="auto">
          <a:xfrm>
            <a:off x="7751776" y="3831772"/>
            <a:ext cx="815282" cy="746924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/>
              <a:t>Наука о пещерах– это ..?</a:t>
            </a:r>
            <a:endParaRPr sz="3600"/>
          </a:p>
        </p:txBody>
      </p:sp>
      <p:sp>
        <p:nvSpPr>
          <p:cNvPr id="277" name="Google Shape;277;p26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91" name="Google Shape;291;p26"/>
          <p:cNvSpPr/>
          <p:nvPr/>
        </p:nvSpPr>
        <p:spPr bwMode="auto">
          <a:xfrm rot="1401486">
            <a:off x="7762388" y="3783390"/>
            <a:ext cx="815095" cy="916939"/>
          </a:xfrm>
          <a:custGeom>
            <a:avLst/>
            <a:gdLst/>
            <a:ahLst/>
            <a:cxnLst/>
            <a:rect l="l" t="t" r="r" b="b"/>
            <a:pathLst>
              <a:path w="345632" h="388818" extrusionOk="0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 bwMode="auto">
          <a:xfrm>
            <a:off x="1186543" y="1719943"/>
            <a:ext cx="5627914" cy="5769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Селенология</a:t>
            </a:r>
            <a:endParaRPr/>
          </a:p>
        </p:txBody>
      </p:sp>
      <p:sp>
        <p:nvSpPr>
          <p:cNvPr id="32" name="Блок-схема: альтернативный процесс 31"/>
          <p:cNvSpPr/>
          <p:nvPr/>
        </p:nvSpPr>
        <p:spPr bwMode="auto">
          <a:xfrm>
            <a:off x="1186543" y="2565368"/>
            <a:ext cx="5627914" cy="57694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Краеведение</a:t>
            </a:r>
            <a:endParaRPr/>
          </a:p>
        </p:txBody>
      </p:sp>
      <p:sp>
        <p:nvSpPr>
          <p:cNvPr id="33" name="Блок-схема: альтернативный процесс 32"/>
          <p:cNvSpPr/>
          <p:nvPr/>
        </p:nvSpPr>
        <p:spPr bwMode="auto">
          <a:xfrm>
            <a:off x="1186543" y="3450772"/>
            <a:ext cx="5627914" cy="57694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Спелеология</a:t>
            </a:r>
            <a:endParaRPr/>
          </a:p>
        </p:txBody>
      </p:sp>
      <p:sp>
        <p:nvSpPr>
          <p:cNvPr id="34" name="Google Shape;803;p51"/>
          <p:cNvSpPr/>
          <p:nvPr/>
        </p:nvSpPr>
        <p:spPr bwMode="auto">
          <a:xfrm>
            <a:off x="544286" y="3450772"/>
            <a:ext cx="597233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/>
              <a:t>Наука о бумажных деньгах– это ..?</a:t>
            </a:r>
            <a:endParaRPr sz="3600"/>
          </a:p>
        </p:txBody>
      </p:sp>
      <p:sp>
        <p:nvSpPr>
          <p:cNvPr id="277" name="Google Shape;277;p26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91" name="Google Shape;291;p26"/>
          <p:cNvSpPr/>
          <p:nvPr/>
        </p:nvSpPr>
        <p:spPr bwMode="auto">
          <a:xfrm rot="1401486">
            <a:off x="7762388" y="3783390"/>
            <a:ext cx="815095" cy="916939"/>
          </a:xfrm>
          <a:custGeom>
            <a:avLst/>
            <a:gdLst/>
            <a:ahLst/>
            <a:cxnLst/>
            <a:rect l="l" t="t" r="r" b="b"/>
            <a:pathLst>
              <a:path w="345632" h="388818" extrusionOk="0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 bwMode="auto">
          <a:xfrm>
            <a:off x="1186543" y="1719943"/>
            <a:ext cx="5627914" cy="5769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Териология</a:t>
            </a:r>
            <a:endParaRPr/>
          </a:p>
        </p:txBody>
      </p:sp>
      <p:sp>
        <p:nvSpPr>
          <p:cNvPr id="32" name="Блок-схема: альтернативный процесс 31"/>
          <p:cNvSpPr/>
          <p:nvPr/>
        </p:nvSpPr>
        <p:spPr bwMode="auto">
          <a:xfrm>
            <a:off x="1186543" y="2565368"/>
            <a:ext cx="5627914" cy="57694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Nunito"/>
              </a:rPr>
              <a:t>Бонистика</a:t>
            </a:r>
            <a:endParaRPr/>
          </a:p>
        </p:txBody>
      </p:sp>
      <p:sp>
        <p:nvSpPr>
          <p:cNvPr id="33" name="Блок-схема: альтернативный процесс 32"/>
          <p:cNvSpPr/>
          <p:nvPr/>
        </p:nvSpPr>
        <p:spPr bwMode="auto">
          <a:xfrm>
            <a:off x="1186543" y="3450772"/>
            <a:ext cx="5627914" cy="57694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Анализ</a:t>
            </a:r>
            <a:endParaRPr/>
          </a:p>
        </p:txBody>
      </p:sp>
      <p:sp>
        <p:nvSpPr>
          <p:cNvPr id="34" name="Google Shape;803;p51"/>
          <p:cNvSpPr/>
          <p:nvPr/>
        </p:nvSpPr>
        <p:spPr bwMode="auto">
          <a:xfrm>
            <a:off x="468086" y="2565368"/>
            <a:ext cx="597233" cy="57694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 txBox="1">
            <a:spLocks noGrp="1"/>
          </p:cNvSpPr>
          <p:nvPr>
            <p:ph type="title" idx="4294967295"/>
          </p:nvPr>
        </p:nvSpPr>
        <p:spPr bwMode="auto">
          <a:xfrm>
            <a:off x="883375" y="683599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О каком научном деятеле идет речь?</a:t>
            </a:r>
            <a:endParaRPr/>
          </a:p>
        </p:txBody>
      </p:sp>
      <p:sp>
        <p:nvSpPr>
          <p:cNvPr id="246" name="Google Shape;246;p22"/>
          <p:cNvSpPr txBox="1">
            <a:spLocks noGrp="1"/>
          </p:cNvSpPr>
          <p:nvPr>
            <p:ph type="body" idx="4294967295"/>
          </p:nvPr>
        </p:nvSpPr>
        <p:spPr bwMode="auto">
          <a:xfrm>
            <a:off x="844289" y="1313585"/>
            <a:ext cx="7150997" cy="3206005"/>
          </a:xfrm>
          <a:prstGeom prst="rect">
            <a:avLst/>
          </a:prstGeom>
        </p:spPr>
        <p:txBody>
          <a:bodyPr spcFirstLastPara="1" wrap="none" lIns="0" tIns="0" rIns="0" bIns="0" anchor="t" anchorCtr="0">
            <a:spAutoFit/>
          </a:bodyPr>
          <a:lstStyle/>
          <a:p>
            <a:pPr marL="0" indent="0">
              <a:spcAft>
                <a:spcPts val="1000"/>
              </a:spcAft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Великий врач, в 26 лет стал профессором хирургии.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Создатель новой науки в медицине —</a:t>
            </a:r>
            <a:br>
              <a:rPr lang="en-US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хирургической анатомии;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создатель первой в России хирургической клиники,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в которой основал еще одно направление медицины —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госпитальную хирургию. </a:t>
            </a:r>
            <a:endParaRPr/>
          </a:p>
          <a:p>
            <a:pPr marL="0" indent="0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Благодаря его инициативе в русской армии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была введена новая форма медицинской помощи —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появились сестры милосердия. Им были заложены основы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военно-полевой медицины...</a:t>
            </a:r>
            <a:endParaRPr sz="2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7" name="Google Shape;247;p22"/>
          <p:cNvSpPr txBox="1">
            <a:spLocks noGrp="1"/>
          </p:cNvSpPr>
          <p:nvPr>
            <p:ph type="sldNum" idx="4294967295"/>
          </p:nvPr>
        </p:nvSpPr>
        <p:spPr bwMode="auto"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48" name="Google Shape;248;p22"/>
          <p:cNvSpPr/>
          <p:nvPr/>
        </p:nvSpPr>
        <p:spPr bwMode="auto">
          <a:xfrm>
            <a:off x="7819311" y="3787170"/>
            <a:ext cx="916601" cy="810362"/>
          </a:xfrm>
          <a:custGeom>
            <a:avLst/>
            <a:gdLst/>
            <a:ahLst/>
            <a:cxnLst/>
            <a:rect l="l" t="t" r="r" b="b"/>
            <a:pathLst>
              <a:path w="434408" h="384058" extrusionOk="0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970611" y="806068"/>
            <a:ext cx="2879400" cy="951900"/>
          </a:xfrm>
        </p:spPr>
        <p:txBody>
          <a:bodyPr/>
          <a:lstStyle/>
          <a:p>
            <a:pPr algn="ctr">
              <a:defRPr/>
            </a:pPr>
            <a:r>
              <a:rPr lang="ru-RU"/>
              <a:t>Пирогов </a:t>
            </a:r>
            <a:br>
              <a:rPr lang="ru-RU"/>
            </a:br>
            <a:r>
              <a:rPr lang="ru-RU"/>
              <a:t>Николай Иванович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4717256" y="1166186"/>
            <a:ext cx="3507370" cy="3077766"/>
          </a:xfrm>
        </p:spPr>
        <p:txBody>
          <a:bodyPr wrap="none">
            <a:spAutoFit/>
          </a:bodyPr>
          <a:lstStyle/>
          <a:p>
            <a:pPr marL="88900" indent="0">
              <a:buNone/>
              <a:defRPr/>
            </a:pP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Русский хирург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 учёный-анатом,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естествоиспытатель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и педагог, профессор,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создатель первого атласа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топографической анатомии,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основоположник русской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военно-полевой хирургии,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основатель русской</a:t>
            </a:r>
            <a:br>
              <a:rPr lang="ru-RU" sz="200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>
                <a:solidFill>
                  <a:schemeClr val="accent6">
                    <a:lumMod val="50000"/>
                  </a:schemeClr>
                </a:solidFill>
              </a:rPr>
              <a:t>школы анестезии.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9</a:t>
            </a:fld>
            <a:endParaRPr lang="en"/>
          </a:p>
        </p:txBody>
      </p:sp>
      <p:pic>
        <p:nvPicPr>
          <p:cNvPr id="10244" name="Picture 4" descr="Достижения Н.И. Пирогова | VIKENT.RU | Дзен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20818" y="1888596"/>
            <a:ext cx="2178986" cy="2554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rio template">
  <a:themeElements>
    <a:clrScheme name="Пользовательские 10">
      <a:dk1>
        <a:srgbClr val="F4CF7D"/>
      </a:dk1>
      <a:lt1>
        <a:srgbClr val="FFFFFF"/>
      </a:lt1>
      <a:dk2>
        <a:srgbClr val="5E5E5E"/>
      </a:dk2>
      <a:lt2>
        <a:srgbClr val="EDF0EB"/>
      </a:lt2>
      <a:accent1>
        <a:srgbClr val="774786"/>
      </a:accent1>
      <a:accent2>
        <a:srgbClr val="774786"/>
      </a:accent2>
      <a:accent3>
        <a:srgbClr val="9437FF"/>
      </a:accent3>
      <a:accent4>
        <a:srgbClr val="521B92"/>
      </a:accent4>
      <a:accent5>
        <a:srgbClr val="774786"/>
      </a:accent5>
      <a:accent6>
        <a:srgbClr val="596885"/>
      </a:accent6>
      <a:hlink>
        <a:srgbClr val="521B92"/>
      </a:hlink>
      <a:folHlink>
        <a:srgbClr val="6611CC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1838</Words>
  <Application>Microsoft Office PowerPoint</Application>
  <DocSecurity>0</DocSecurity>
  <PresentationFormat>Экран (16:9)</PresentationFormat>
  <Paragraphs>304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7" baseType="lpstr">
      <vt:lpstr>Amatic SC</vt:lpstr>
      <vt:lpstr>Calibri</vt:lpstr>
      <vt:lpstr>Arial</vt:lpstr>
      <vt:lpstr>Nunito</vt:lpstr>
      <vt:lpstr>Curio template</vt:lpstr>
      <vt:lpstr>Интеллектуальная игра «Умный, еще умнее»</vt:lpstr>
      <vt:lpstr>Игра состоит из 6 раундов</vt:lpstr>
      <vt:lpstr>1 раунд Что за наука и кто научный деятель?</vt:lpstr>
      <vt:lpstr>Наука о звуке – это ..?</vt:lpstr>
      <vt:lpstr>Наука о наследственности человека – это ..?</vt:lpstr>
      <vt:lpstr>Наука о пещерах– это ..?</vt:lpstr>
      <vt:lpstr>Наука о бумажных деньгах– это ..?</vt:lpstr>
      <vt:lpstr>О каком научном деятеле идет речь?</vt:lpstr>
      <vt:lpstr>Пирогов  Николай Иванович</vt:lpstr>
      <vt:lpstr>О каком научном деятеле идет речь?</vt:lpstr>
      <vt:lpstr>Лобачевский  Николай Иванович</vt:lpstr>
      <vt:lpstr>О каком научном деятеле идет речь?</vt:lpstr>
      <vt:lpstr>Ломоносов  Михаил Васильевич</vt:lpstr>
      <vt:lpstr>О каком научном деятеле идет речь?</vt:lpstr>
      <vt:lpstr>Тимирязев Климент Аркадьевич</vt:lpstr>
      <vt:lpstr>2 раунд</vt:lpstr>
      <vt:lpstr>Прочитайте слова, потом произнесите звуки в обратном порядке, чтобы получить:</vt:lpstr>
      <vt:lpstr>Прочитайте слова, потом произнесите звуки в обратном порядке, чтобы получить:</vt:lpstr>
      <vt:lpstr>Правильные ответы</vt:lpstr>
      <vt:lpstr>Презентация PowerPoint</vt:lpstr>
      <vt:lpstr>Шарады</vt:lpstr>
      <vt:lpstr>Шарады</vt:lpstr>
      <vt:lpstr>Математика</vt:lpstr>
      <vt:lpstr>Загадки-шутки на скорость</vt:lpstr>
      <vt:lpstr>Презентация PowerPoint</vt:lpstr>
      <vt:lpstr>Правильные ответы:</vt:lpstr>
      <vt:lpstr>История</vt:lpstr>
      <vt:lpstr>Команды отвечают по очереди</vt:lpstr>
      <vt:lpstr>Команды отвечают по очереди</vt:lpstr>
      <vt:lpstr>Команды отвечают по очереди</vt:lpstr>
      <vt:lpstr>Команды отвечают по очереди</vt:lpstr>
      <vt:lpstr>Вопрос – картинка - ответ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Команды отвечают по очереди</vt:lpstr>
      <vt:lpstr>Презентация PowerPoint</vt:lpstr>
      <vt:lpstr>Как мы помним, материк — обширное пространство суши, омываемое морями и океанами. Их шесть: Евразия, Африка, Северная Америка, Южная Америка, Австралия, Антарктида.</vt:lpstr>
      <vt:lpstr>Презентация PowerPoint</vt:lpstr>
      <vt:lpstr>Удивительно, но факт –  на территории Франции насчитывается 12 часовых поясов. Этот рекорд достигается за счёт её заморских территорий,  разбросанных по всему миру.</vt:lpstr>
      <vt:lpstr>Презентация PowerPoint</vt:lpstr>
      <vt:lpstr>В состав РФ входят 89 субъектов,  48 из которых именуются областями,  24 – республиками, 9 – краями,  3 – городами федерального значения,  4 – автономными округами и 1 – автономной областью.</vt:lpstr>
      <vt:lpstr>Презентация PowerPoint</vt:lpstr>
      <vt:lpstr>Презентация PowerPoint</vt:lpstr>
      <vt:lpstr>Ребусы</vt:lpstr>
      <vt:lpstr>Ребусы</vt:lpstr>
      <vt:lpstr>6 раунд</vt:lpstr>
      <vt:lpstr>Физическая культура</vt:lpstr>
      <vt:lpstr>Физическая культура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subject/>
  <dc:creator>User</dc:creator>
  <cp:keywords/>
  <dc:description/>
  <cp:lastModifiedBy>7 кабинет</cp:lastModifiedBy>
  <cp:revision>80</cp:revision>
  <dcterms:modified xsi:type="dcterms:W3CDTF">2023-02-06T05:30:57Z</dcterms:modified>
  <cp:category/>
  <dc:identifier/>
  <cp:contentStatus/>
  <dc:language/>
  <cp:version/>
</cp:coreProperties>
</file>