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56" r:id="rId2"/>
    <p:sldId id="282" r:id="rId3"/>
    <p:sldId id="294" r:id="rId4"/>
    <p:sldId id="272" r:id="rId5"/>
    <p:sldId id="273" r:id="rId6"/>
    <p:sldId id="275" r:id="rId7"/>
    <p:sldId id="269" r:id="rId8"/>
    <p:sldId id="258" r:id="rId9"/>
    <p:sldId id="274" r:id="rId10"/>
    <p:sldId id="276" r:id="rId11"/>
    <p:sldId id="277" r:id="rId12"/>
    <p:sldId id="278" r:id="rId13"/>
    <p:sldId id="281" r:id="rId14"/>
    <p:sldId id="285" r:id="rId15"/>
    <p:sldId id="290" r:id="rId16"/>
    <p:sldId id="291" r:id="rId17"/>
    <p:sldId id="293" r:id="rId18"/>
    <p:sldId id="295" r:id="rId19"/>
    <p:sldId id="286" r:id="rId20"/>
    <p:sldId id="287" r:id="rId21"/>
    <p:sldId id="288" r:id="rId22"/>
    <p:sldId id="289" r:id="rId23"/>
    <p:sldId id="296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20" y="-4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068A47-8E65-4609-B6E3-8904B6012418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483957-8519-4DFB-B2A5-F00FC5992F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79367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483957-8519-4DFB-B2A5-F00FC5992F58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4C748-59CF-4867-A85F-611FAACE011A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4F116-7017-4084-B228-900A4BB65F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4C748-59CF-4867-A85F-611FAACE011A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4F116-7017-4084-B228-900A4BB65F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4C748-59CF-4867-A85F-611FAACE011A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4F116-7017-4084-B228-900A4BB65F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4C748-59CF-4867-A85F-611FAACE011A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4F116-7017-4084-B228-900A4BB65F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4C748-59CF-4867-A85F-611FAACE011A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4F116-7017-4084-B228-900A4BB65F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4C748-59CF-4867-A85F-611FAACE011A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4F116-7017-4084-B228-900A4BB65F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4C748-59CF-4867-A85F-611FAACE011A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4F116-7017-4084-B228-900A4BB65F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4C748-59CF-4867-A85F-611FAACE011A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4F116-7017-4084-B228-900A4BB65F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4C748-59CF-4867-A85F-611FAACE011A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4F116-7017-4084-B228-900A4BB65F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4C748-59CF-4867-A85F-611FAACE011A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4F116-7017-4084-B228-900A4BB65F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4C748-59CF-4867-A85F-611FAACE011A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4F116-7017-4084-B228-900A4BB65F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754C748-59CF-4867-A85F-611FAACE011A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FC4F116-7017-4084-B228-900A4BB65F6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268760"/>
            <a:ext cx="7453380" cy="2504569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Правила поведения в школе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763688" y="476672"/>
            <a:ext cx="5637010" cy="882119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Воспитательский час</a:t>
            </a: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2050" name="Picture 2" descr="C:\Users\Ira\Desktop\0015596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281870"/>
            <a:ext cx="3563292" cy="3152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555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60648"/>
            <a:ext cx="7128791" cy="108012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Правило поведения №7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43608" y="1556792"/>
            <a:ext cx="76683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нужно вести себя с младшими?</a:t>
            </a:r>
            <a:endParaRPr lang="ru-RU" sz="36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5517232"/>
            <a:ext cx="87484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Младшим нужно помогать, не обижай их.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7" descr="5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2420888"/>
            <a:ext cx="4824537" cy="2879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21855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7603" y="188640"/>
            <a:ext cx="7128791" cy="108012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Правило поведения №8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43608" y="1196752"/>
            <a:ext cx="75608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нужно общаться</a:t>
            </a:r>
            <a:r>
              <a:rPr lang="en-US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товарищами?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5013176"/>
            <a:ext cx="874846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товарищами надо общаться речью, спокойно и доброжелательно.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Ira\Desktop\43961-Kanikuly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960"/>
          <a:stretch/>
        </p:blipFill>
        <p:spPr bwMode="auto">
          <a:xfrm>
            <a:off x="993972" y="2204864"/>
            <a:ext cx="7610475" cy="218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1855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76672"/>
            <a:ext cx="7128791" cy="108012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Правило поведения №9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470266" y="2564904"/>
            <a:ext cx="5673734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должен сделать мальчик,</a:t>
            </a:r>
          </a:p>
          <a:p>
            <a:pPr algn="ctr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рядом идёт девочка?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5013176"/>
            <a:ext cx="874846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Мальчик должен пропустить девочку вперёд.</a:t>
            </a:r>
            <a:endParaRPr lang="ru-RU" sz="105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,kbh"/>
          <p:cNvPicPr>
            <a:picLocks noChangeAspect="1" noChangeArrowheads="1"/>
          </p:cNvPicPr>
          <p:nvPr/>
        </p:nvPicPr>
        <p:blipFill>
          <a:blip r:embed="rId2" cstate="print"/>
          <a:srcRect l="67026" b="50279"/>
          <a:stretch>
            <a:fillRect/>
          </a:stretch>
        </p:blipFill>
        <p:spPr bwMode="auto">
          <a:xfrm>
            <a:off x="539552" y="1484784"/>
            <a:ext cx="2932867" cy="3312368"/>
          </a:xfrm>
          <a:prstGeom prst="rect">
            <a:avLst/>
          </a:prstGeom>
          <a:noFill/>
          <a:ln w="38100">
            <a:solidFill>
              <a:srgbClr val="5F5F5F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21855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76672"/>
            <a:ext cx="7632848" cy="108012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Правило поведения №10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34319" y="1772816"/>
            <a:ext cx="713144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Куда нужно выбрасывать мусор?</a:t>
            </a:r>
            <a:endParaRPr lang="ru-RU" sz="36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5013176"/>
            <a:ext cx="87484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Мусор нужно бросать в мусорную корзину. </a:t>
            </a:r>
            <a:endParaRPr lang="ru-RU" sz="105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1855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&amp;Kcy;&amp;acy;&amp;rcy;&amp;tcy;&amp;icy;&amp;ncy;&amp;kcy;&amp;acy; 405 &amp;icy;&amp;zcy; 55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62079" y="0"/>
            <a:ext cx="1051632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863080" y="1576833"/>
            <a:ext cx="8280920" cy="2853745"/>
          </a:xfrm>
          <a:prstGeom prst="rect">
            <a:avLst/>
          </a:prstGeom>
        </p:spPr>
        <p:txBody>
          <a:bodyPr wrap="square" lIns="82945" tIns="41473" rIns="82945" bIns="41473">
            <a:spAutoFit/>
          </a:bodyPr>
          <a:lstStyle/>
          <a:p>
            <a:pPr algn="ctr">
              <a:buFont typeface="Times New Roman" pitchFamily="16" charset="0"/>
              <a:buNone/>
              <a:defRPr/>
            </a:pPr>
            <a:r>
              <a:rPr lang="ru-RU" sz="60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MS Gothic" charset="-128"/>
              </a:rPr>
              <a:t>Выбери </a:t>
            </a:r>
          </a:p>
          <a:p>
            <a:pPr algn="ctr">
              <a:buFont typeface="Times New Roman" pitchFamily="16" charset="0"/>
              <a:buNone/>
              <a:defRPr/>
            </a:pPr>
            <a:r>
              <a:rPr lang="ru-RU" sz="60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MS Gothic" charset="-128"/>
              </a:rPr>
              <a:t>хорошие поступки </a:t>
            </a:r>
          </a:p>
          <a:p>
            <a:pPr algn="ctr">
              <a:buFont typeface="Times New Roman" pitchFamily="16" charset="0"/>
              <a:buNone/>
              <a:defRPr/>
            </a:pPr>
            <a:r>
              <a:rPr lang="ru-RU" sz="60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MS Gothic" charset="-128"/>
              </a:rPr>
              <a:t>и плохие</a:t>
            </a:r>
            <a:endParaRPr lang="ru-RU" sz="6000" b="1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ea typeface="MS Gothic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&amp;Kcy;&amp;acy;&amp;rcy;&amp;tcy;&amp;icy;&amp;ncy;&amp;kcy;&amp;acy; 405 &amp;icy;&amp;zcy; 55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62079" y="0"/>
            <a:ext cx="1051632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547664" y="1599919"/>
            <a:ext cx="7596336" cy="1007086"/>
          </a:xfrm>
          <a:prstGeom prst="rect">
            <a:avLst/>
          </a:prstGeom>
        </p:spPr>
        <p:txBody>
          <a:bodyPr wrap="square" lIns="82945" tIns="41473" rIns="82945" bIns="41473">
            <a:spAutoFit/>
          </a:bodyPr>
          <a:lstStyle/>
          <a:p>
            <a:pPr algn="ctr">
              <a:buFont typeface="Times New Roman" pitchFamily="16" charset="0"/>
              <a:buNone/>
              <a:defRPr/>
            </a:pPr>
            <a:r>
              <a:rPr lang="ru-RU" sz="60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MS Gothic" charset="-128"/>
              </a:rPr>
              <a:t>Проверь себя!</a:t>
            </a:r>
            <a:endParaRPr lang="ru-RU" sz="6000" b="1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ea typeface="MS Gothic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Прямоугольник 2"/>
          <p:cNvSpPr>
            <a:spLocks noChangeArrowheads="1"/>
          </p:cNvSpPr>
          <p:nvPr/>
        </p:nvSpPr>
        <p:spPr bwMode="auto">
          <a:xfrm>
            <a:off x="827584" y="260648"/>
            <a:ext cx="7444800" cy="637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945" tIns="41473" rIns="82945" bIns="41473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Хорошие поступки</a:t>
            </a: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988840"/>
            <a:ext cx="82809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 Если в дверях встретил взрослого, нужно пропустить его вперёд.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908720"/>
            <a:ext cx="831641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1.Со взрослыми и товарищами нужно здороваться.</a:t>
            </a: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2996952"/>
            <a:ext cx="799288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Обращаясь с просьбой к учителю или товарищами, нужно употреблять                                      « ВЕЖЛИВЫЕ» слова.</a:t>
            </a:r>
            <a:endParaRPr lang="ru-RU" sz="28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59632" y="4437112"/>
            <a:ext cx="69127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4. На уроке внимательно слушай учителя, не перебивай.</a:t>
            </a:r>
            <a:endParaRPr lang="ru-RU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71600" y="5589240"/>
            <a:ext cx="79208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5. Если хочешь ответить, не выкрикивай, а подними руку.</a:t>
            </a:r>
            <a:endParaRPr lang="ru-RU" sz="3200" dirty="0" smtClean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0"/>
            <a:ext cx="828092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6. Выходить на ПЕРЕМЕНУ можно только после разрешения учителя.</a:t>
            </a: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коридоре НЕЛЬЗЯ БЕГАТЬ,КРИЧАТЬ, ДРАТЬСЯ.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87624" y="1988840"/>
            <a:ext cx="691276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7. Младшим нужно помогать, играть с ними.</a:t>
            </a:r>
            <a:endParaRPr lang="ru-RU" sz="2800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971600" y="3068960"/>
            <a:ext cx="777686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8. С товарищами надо общаться речью, спокойно и доброжелательно.</a:t>
            </a:r>
            <a:endParaRPr lang="ru-RU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-252536" y="4221088"/>
            <a:ext cx="939653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9. Если рядом с мальчиком идёт девочка, он должен пропустить её вперёд.</a:t>
            </a:r>
            <a:endParaRPr lang="ru-RU" sz="3200" dirty="0" smtClean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5445224"/>
            <a:ext cx="828092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10. Мусор нужно бросать в специальную корзину. 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&amp;Kcy;&amp;acy;&amp;rcy;&amp;tcy;&amp;icy;&amp;ncy;&amp;kcy;&amp;acy; 405 &amp;icy;&amp;zcy; 55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51632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267744" y="2276872"/>
            <a:ext cx="486992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haroni" pitchFamily="2" charset="-79"/>
              </a:rPr>
              <a:t>Отгадайте загадки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-972616" y="2420888"/>
            <a:ext cx="93965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уроке будь старательным,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Будь спокойным и ...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436096" y="2924944"/>
            <a:ext cx="33723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внимательным</a:t>
            </a:r>
            <a:endParaRPr lang="ru-RU" sz="3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15616" y="4365104"/>
            <a:ext cx="72728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Всё пиши, не отставая,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Слушай …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436096" y="4869160"/>
            <a:ext cx="293221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перебивая</a:t>
            </a:r>
            <a:endParaRPr lang="ru-RU" sz="3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374396" y="476672"/>
            <a:ext cx="445641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Times New Roman" pitchFamily="16" charset="0"/>
              <a:buNone/>
              <a:defRPr/>
            </a:pPr>
            <a:r>
              <a:rPr lang="ru-RU" sz="4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MS Gothic" charset="-128"/>
                <a:cs typeface="Times New Roman" pitchFamily="18" charset="0"/>
              </a:rPr>
              <a:t>Добавь словечко</a:t>
            </a:r>
            <a:endParaRPr lang="ru-RU" sz="4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ea typeface="MS Gothic" charset="-128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51520" y="2708920"/>
            <a:ext cx="867645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Этикет требует от человека вести себя вежливо, уважительно к окружающим людям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5089" y="1412776"/>
            <a:ext cx="8976432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Этикет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это правила поведения  человека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среди людей</a:t>
            </a:r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221855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-612576" y="836712"/>
            <a:ext cx="93965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Говорите чётко, внятно,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Чтобы было всё ...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580112" y="1340768"/>
            <a:ext cx="19207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понятно</a:t>
            </a:r>
            <a:endParaRPr lang="ru-RU" sz="3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15616" y="3105835"/>
            <a:ext cx="72728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Если хочешь отвечать,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Надо руку …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436096" y="3573016"/>
            <a:ext cx="243419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поднимать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-612576" y="836712"/>
            <a:ext cx="93965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математике считают,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перемене ...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220072" y="1340768"/>
            <a:ext cx="225222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отдыхают</a:t>
            </a:r>
            <a:endParaRPr lang="ru-RU" sz="3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15616" y="3105835"/>
            <a:ext cx="72728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Если друг стал отвечать,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спеши …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436096" y="3573016"/>
            <a:ext cx="255319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перебивать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-612576" y="836712"/>
            <a:ext cx="93965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Прийти я вовремя не смог –</a:t>
            </a:r>
            <a:b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Давно уж начался урок.</a:t>
            </a:r>
            <a:b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Учитель строгим сразу стал –</a:t>
            </a:r>
            <a:b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 что меня он наказал?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220072" y="3861048"/>
            <a:ext cx="24205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Опоздание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BACK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19" name="Picture 3" descr="Celtic_Region_0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0" name="Picture 4" descr="dolphin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4075" y="2852738"/>
            <a:ext cx="1368425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1" name="Picture 5" descr="dolphin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475" y="3716338"/>
            <a:ext cx="1368425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2" name="Picture 6" descr="dolphin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3663" y="2708275"/>
            <a:ext cx="1368425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9" name="WordArt 7"/>
          <p:cNvSpPr>
            <a:spLocks noChangeArrowheads="1" noChangeShapeType="1" noTextEdit="1"/>
          </p:cNvSpPr>
          <p:nvPr/>
        </p:nvSpPr>
        <p:spPr bwMode="auto">
          <a:xfrm>
            <a:off x="684213" y="476250"/>
            <a:ext cx="78486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b="1" kern="10">
                <a:ln w="3175">
                  <a:solidFill>
                    <a:srgbClr val="6600CC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5400000" scaled="1"/>
                </a:gradFill>
                <a:latin typeface="Monotype Corsiva"/>
              </a:rPr>
              <a:t>Спасибо за внимание!</a:t>
            </a:r>
          </a:p>
        </p:txBody>
      </p:sp>
    </p:spTree>
  </p:cSld>
  <p:clrMapOvr>
    <a:masterClrMapping/>
  </p:clrMapOvr>
  <p:transition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60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04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04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04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0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04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04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04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0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04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04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04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0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60648"/>
            <a:ext cx="7128791" cy="108012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Правило поведения №1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72000" y="3429000"/>
            <a:ext cx="4572000" cy="18774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 встрече со взрослыми людьми всегда здоровайся первым, даже если они тебе незнакомы</a:t>
            </a:r>
            <a:r>
              <a:rPr lang="ru-RU" sz="3200" b="1" dirty="0" smtClean="0"/>
              <a:t>.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5" descr="gud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204864"/>
            <a:ext cx="4178890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1475656" y="1412776"/>
            <a:ext cx="6872459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нужно себя вести при встрече 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 взрослыми и товарищами</a:t>
            </a:r>
            <a:r>
              <a:rPr lang="ru-RU" b="1" dirty="0" smtClean="0">
                <a:solidFill>
                  <a:srgbClr val="002060"/>
                </a:solidFill>
                <a:cs typeface="Times New Roman" pitchFamily="18" charset="0"/>
              </a:rPr>
              <a:t>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1855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76672"/>
            <a:ext cx="7128791" cy="108012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Правило поведения №2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360383" y="2564904"/>
            <a:ext cx="4619150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нужно сделать,</a:t>
            </a:r>
          </a:p>
          <a:p>
            <a:pPr algn="ctr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если в дверях встретил</a:t>
            </a:r>
          </a:p>
          <a:p>
            <a:pPr algn="ctr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взрослого?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5661248"/>
            <a:ext cx="874846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Если в дверях встретил взрослого, нужно пропустить его вперёд.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4" descr="kv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12776"/>
            <a:ext cx="4104456" cy="4009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21855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76672"/>
            <a:ext cx="7128791" cy="108012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Правило поведения №3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174503" y="2564904"/>
            <a:ext cx="4990918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нужно обращаться</a:t>
            </a:r>
          </a:p>
          <a:p>
            <a:pPr algn="ctr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 учителю и товарищам?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5445224"/>
            <a:ext cx="87484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Нужно употреблять « ВЕЖЛИВЫЕ» слова.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1855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122" name="Rectangle 2"/>
          <p:cNvSpPr>
            <a:spLocks noGrp="1" noChangeArrowheads="1"/>
          </p:cNvSpPr>
          <p:nvPr>
            <p:ph type="title"/>
          </p:nvPr>
        </p:nvSpPr>
        <p:spPr>
          <a:xfrm>
            <a:off x="827584" y="260648"/>
            <a:ext cx="7524328" cy="1143000"/>
          </a:xfrm>
        </p:spPr>
        <p:txBody>
          <a:bodyPr/>
          <a:lstStyle/>
          <a:p>
            <a:pPr eaLnBrk="1" hangingPunct="1">
              <a:buNone/>
            </a:pPr>
            <a:r>
              <a:rPr lang="ru-RU" sz="6500" b="1" dirty="0" smtClean="0">
                <a:solidFill>
                  <a:srgbClr val="A50021"/>
                </a:solidFill>
                <a:effectLst/>
                <a:latin typeface="Monotype Corsiva" pitchFamily="66" charset="0"/>
              </a:rPr>
              <a:t>Словарь вежливых слов</a:t>
            </a: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 rot="1989314">
            <a:off x="539750" y="1557338"/>
            <a:ext cx="2447925" cy="754062"/>
            <a:chOff x="423" y="2840"/>
            <a:chExt cx="1542" cy="475"/>
          </a:xfrm>
        </p:grpSpPr>
        <p:sp>
          <p:nvSpPr>
            <p:cNvPr id="8227" name="Text Box 4"/>
            <p:cNvSpPr txBox="1">
              <a:spLocks noChangeArrowheads="1"/>
            </p:cNvSpPr>
            <p:nvPr/>
          </p:nvSpPr>
          <p:spPr bwMode="auto">
            <a:xfrm rot="-1245675">
              <a:off x="423" y="2932"/>
              <a:ext cx="1542" cy="383"/>
            </a:xfrm>
            <a:prstGeom prst="rect">
              <a:avLst/>
            </a:prstGeom>
            <a:solidFill>
              <a:schemeClr val="folHlink"/>
            </a:solidFill>
            <a:ln w="28575">
              <a:solidFill>
                <a:schemeClr val="bg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20000"/>
                </a:spcBef>
                <a:buClr>
                  <a:schemeClr val="hlink"/>
                </a:buClr>
                <a:buSzPct val="80000"/>
                <a:buFont typeface="Wingdings" pitchFamily="2" charset="2"/>
                <a:buNone/>
              </a:pPr>
              <a:r>
                <a:rPr lang="ru-RU" sz="3200" b="1" dirty="0">
                  <a:solidFill>
                    <a:srgbClr val="FFFF00"/>
                  </a:solidFill>
                </a:rPr>
                <a:t>Спасибо!</a:t>
              </a:r>
            </a:p>
          </p:txBody>
        </p:sp>
        <p:grpSp>
          <p:nvGrpSpPr>
            <p:cNvPr id="3" name="Group 11"/>
            <p:cNvGrpSpPr>
              <a:grpSpLocks/>
            </p:cNvGrpSpPr>
            <p:nvPr/>
          </p:nvGrpSpPr>
          <p:grpSpPr bwMode="auto">
            <a:xfrm>
              <a:off x="884" y="2840"/>
              <a:ext cx="318" cy="228"/>
              <a:chOff x="884" y="2840"/>
              <a:chExt cx="318" cy="228"/>
            </a:xfrm>
          </p:grpSpPr>
          <p:sp>
            <p:nvSpPr>
              <p:cNvPr id="8229" name="Oval 6"/>
              <p:cNvSpPr>
                <a:spLocks noChangeArrowheads="1"/>
              </p:cNvSpPr>
              <p:nvPr/>
            </p:nvSpPr>
            <p:spPr bwMode="auto">
              <a:xfrm>
                <a:off x="930" y="2840"/>
                <a:ext cx="90" cy="91"/>
              </a:xfrm>
              <a:prstGeom prst="ellipse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230" name="Line 7"/>
              <p:cNvSpPr>
                <a:spLocks noChangeShapeType="1"/>
              </p:cNvSpPr>
              <p:nvPr/>
            </p:nvSpPr>
            <p:spPr bwMode="auto">
              <a:xfrm flipH="1">
                <a:off x="884" y="2886"/>
                <a:ext cx="91" cy="182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31" name="Line 8"/>
              <p:cNvSpPr>
                <a:spLocks noChangeShapeType="1"/>
              </p:cNvSpPr>
              <p:nvPr/>
            </p:nvSpPr>
            <p:spPr bwMode="auto">
              <a:xfrm>
                <a:off x="975" y="2886"/>
                <a:ext cx="227" cy="45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4" name="Group 13"/>
          <p:cNvGrpSpPr>
            <a:grpSpLocks/>
          </p:cNvGrpSpPr>
          <p:nvPr/>
        </p:nvGrpSpPr>
        <p:grpSpPr bwMode="auto">
          <a:xfrm rot="1303129">
            <a:off x="1258888" y="4868863"/>
            <a:ext cx="2447925" cy="1225550"/>
            <a:chOff x="478" y="2840"/>
            <a:chExt cx="1542" cy="772"/>
          </a:xfrm>
        </p:grpSpPr>
        <p:sp>
          <p:nvSpPr>
            <p:cNvPr id="8222" name="Text Box 14"/>
            <p:cNvSpPr txBox="1">
              <a:spLocks noChangeArrowheads="1"/>
            </p:cNvSpPr>
            <p:nvPr/>
          </p:nvSpPr>
          <p:spPr bwMode="auto">
            <a:xfrm rot="-1245675">
              <a:off x="478" y="2922"/>
              <a:ext cx="1542" cy="690"/>
            </a:xfrm>
            <a:prstGeom prst="rect">
              <a:avLst/>
            </a:prstGeom>
            <a:solidFill>
              <a:schemeClr val="folHlink"/>
            </a:solidFill>
            <a:ln w="28575">
              <a:solidFill>
                <a:schemeClr val="bg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20000"/>
                </a:spcBef>
                <a:buClr>
                  <a:schemeClr val="hlink"/>
                </a:buClr>
                <a:buSzPct val="80000"/>
                <a:buFont typeface="Wingdings" pitchFamily="2" charset="2"/>
                <a:buNone/>
              </a:pPr>
              <a:r>
                <a:rPr lang="ru-RU" sz="3200" b="1" dirty="0">
                  <a:solidFill>
                    <a:srgbClr val="FFFF00"/>
                  </a:solidFill>
                </a:rPr>
                <a:t>Добрый день!</a:t>
              </a:r>
            </a:p>
          </p:txBody>
        </p:sp>
        <p:grpSp>
          <p:nvGrpSpPr>
            <p:cNvPr id="5" name="Group 15"/>
            <p:cNvGrpSpPr>
              <a:grpSpLocks/>
            </p:cNvGrpSpPr>
            <p:nvPr/>
          </p:nvGrpSpPr>
          <p:grpSpPr bwMode="auto">
            <a:xfrm>
              <a:off x="884" y="2840"/>
              <a:ext cx="318" cy="228"/>
              <a:chOff x="884" y="2840"/>
              <a:chExt cx="318" cy="228"/>
            </a:xfrm>
          </p:grpSpPr>
          <p:sp>
            <p:nvSpPr>
              <p:cNvPr id="8224" name="Oval 16"/>
              <p:cNvSpPr>
                <a:spLocks noChangeArrowheads="1"/>
              </p:cNvSpPr>
              <p:nvPr/>
            </p:nvSpPr>
            <p:spPr bwMode="auto">
              <a:xfrm>
                <a:off x="930" y="2840"/>
                <a:ext cx="90" cy="91"/>
              </a:xfrm>
              <a:prstGeom prst="ellipse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225" name="Line 17"/>
              <p:cNvSpPr>
                <a:spLocks noChangeShapeType="1"/>
              </p:cNvSpPr>
              <p:nvPr/>
            </p:nvSpPr>
            <p:spPr bwMode="auto">
              <a:xfrm flipH="1">
                <a:off x="884" y="2886"/>
                <a:ext cx="91" cy="182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26" name="Line 18"/>
              <p:cNvSpPr>
                <a:spLocks noChangeShapeType="1"/>
              </p:cNvSpPr>
              <p:nvPr/>
            </p:nvSpPr>
            <p:spPr bwMode="auto">
              <a:xfrm>
                <a:off x="975" y="2886"/>
                <a:ext cx="227" cy="45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684213" y="2565404"/>
            <a:ext cx="5122862" cy="825956"/>
            <a:chOff x="441" y="2840"/>
            <a:chExt cx="1542" cy="310"/>
          </a:xfrm>
        </p:grpSpPr>
        <p:sp>
          <p:nvSpPr>
            <p:cNvPr id="8217" name="Text Box 20"/>
            <p:cNvSpPr txBox="1">
              <a:spLocks noChangeArrowheads="1"/>
            </p:cNvSpPr>
            <p:nvPr/>
          </p:nvSpPr>
          <p:spPr bwMode="auto">
            <a:xfrm rot="20354325">
              <a:off x="441" y="2942"/>
              <a:ext cx="1542" cy="208"/>
            </a:xfrm>
            <a:prstGeom prst="rect">
              <a:avLst/>
            </a:prstGeom>
            <a:solidFill>
              <a:schemeClr val="folHlink"/>
            </a:solidFill>
            <a:ln w="28575">
              <a:solidFill>
                <a:schemeClr val="bg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20000"/>
                </a:spcBef>
                <a:buClr>
                  <a:schemeClr val="hlink"/>
                </a:buClr>
                <a:buSzPct val="80000"/>
                <a:buFont typeface="Wingdings" pitchFamily="2" charset="2"/>
                <a:buNone/>
              </a:pPr>
              <a:r>
                <a:rPr lang="ru-RU" sz="3000" b="1" dirty="0">
                  <a:solidFill>
                    <a:srgbClr val="FFFF00"/>
                  </a:solidFill>
                </a:rPr>
                <a:t>Прости, пожалуйста!</a:t>
              </a:r>
            </a:p>
          </p:txBody>
        </p:sp>
        <p:grpSp>
          <p:nvGrpSpPr>
            <p:cNvPr id="7" name="Group 21"/>
            <p:cNvGrpSpPr>
              <a:grpSpLocks/>
            </p:cNvGrpSpPr>
            <p:nvPr/>
          </p:nvGrpSpPr>
          <p:grpSpPr bwMode="auto">
            <a:xfrm>
              <a:off x="884" y="2840"/>
              <a:ext cx="318" cy="228"/>
              <a:chOff x="884" y="2840"/>
              <a:chExt cx="318" cy="228"/>
            </a:xfrm>
          </p:grpSpPr>
          <p:sp>
            <p:nvSpPr>
              <p:cNvPr id="8219" name="Oval 22"/>
              <p:cNvSpPr>
                <a:spLocks noChangeArrowheads="1"/>
              </p:cNvSpPr>
              <p:nvPr/>
            </p:nvSpPr>
            <p:spPr bwMode="auto">
              <a:xfrm>
                <a:off x="930" y="2840"/>
                <a:ext cx="90" cy="91"/>
              </a:xfrm>
              <a:prstGeom prst="ellipse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220" name="Line 23"/>
              <p:cNvSpPr>
                <a:spLocks noChangeShapeType="1"/>
              </p:cNvSpPr>
              <p:nvPr/>
            </p:nvSpPr>
            <p:spPr bwMode="auto">
              <a:xfrm flipH="1">
                <a:off x="884" y="2886"/>
                <a:ext cx="91" cy="182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21" name="Line 24"/>
              <p:cNvSpPr>
                <a:spLocks noChangeShapeType="1"/>
              </p:cNvSpPr>
              <p:nvPr/>
            </p:nvSpPr>
            <p:spPr bwMode="auto">
              <a:xfrm>
                <a:off x="975" y="2886"/>
                <a:ext cx="227" cy="45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8" name="Group 25"/>
          <p:cNvGrpSpPr>
            <a:grpSpLocks/>
          </p:cNvGrpSpPr>
          <p:nvPr/>
        </p:nvGrpSpPr>
        <p:grpSpPr bwMode="auto">
          <a:xfrm rot="2310791">
            <a:off x="5949052" y="1844438"/>
            <a:ext cx="3203575" cy="730538"/>
            <a:chOff x="422" y="2840"/>
            <a:chExt cx="1542" cy="412"/>
          </a:xfrm>
        </p:grpSpPr>
        <p:sp>
          <p:nvSpPr>
            <p:cNvPr id="8212" name="Text Box 26"/>
            <p:cNvSpPr txBox="1">
              <a:spLocks noChangeArrowheads="1"/>
            </p:cNvSpPr>
            <p:nvPr/>
          </p:nvSpPr>
          <p:spPr bwMode="auto">
            <a:xfrm rot="20354325">
              <a:off x="422" y="2940"/>
              <a:ext cx="1542" cy="312"/>
            </a:xfrm>
            <a:prstGeom prst="rect">
              <a:avLst/>
            </a:prstGeom>
            <a:solidFill>
              <a:schemeClr val="folHlink"/>
            </a:solidFill>
            <a:ln w="28575">
              <a:solidFill>
                <a:schemeClr val="bg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20000"/>
                </a:spcBef>
                <a:buClr>
                  <a:schemeClr val="hlink"/>
                </a:buClr>
                <a:buSzPct val="80000"/>
                <a:buFont typeface="Wingdings" pitchFamily="2" charset="2"/>
                <a:buNone/>
              </a:pPr>
              <a:r>
                <a:rPr lang="ru-RU" sz="3000" b="1" dirty="0">
                  <a:solidFill>
                    <a:srgbClr val="FFFF00"/>
                  </a:solidFill>
                </a:rPr>
                <a:t>Здравствуйте!</a:t>
              </a:r>
            </a:p>
          </p:txBody>
        </p:sp>
        <p:grpSp>
          <p:nvGrpSpPr>
            <p:cNvPr id="9" name="Group 27"/>
            <p:cNvGrpSpPr>
              <a:grpSpLocks/>
            </p:cNvGrpSpPr>
            <p:nvPr/>
          </p:nvGrpSpPr>
          <p:grpSpPr bwMode="auto">
            <a:xfrm>
              <a:off x="884" y="2840"/>
              <a:ext cx="318" cy="228"/>
              <a:chOff x="884" y="2840"/>
              <a:chExt cx="318" cy="228"/>
            </a:xfrm>
          </p:grpSpPr>
          <p:sp>
            <p:nvSpPr>
              <p:cNvPr id="8214" name="Oval 28"/>
              <p:cNvSpPr>
                <a:spLocks noChangeArrowheads="1"/>
              </p:cNvSpPr>
              <p:nvPr/>
            </p:nvSpPr>
            <p:spPr bwMode="auto">
              <a:xfrm>
                <a:off x="930" y="2840"/>
                <a:ext cx="90" cy="91"/>
              </a:xfrm>
              <a:prstGeom prst="ellipse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215" name="Line 29"/>
              <p:cNvSpPr>
                <a:spLocks noChangeShapeType="1"/>
              </p:cNvSpPr>
              <p:nvPr/>
            </p:nvSpPr>
            <p:spPr bwMode="auto">
              <a:xfrm flipH="1">
                <a:off x="884" y="2886"/>
                <a:ext cx="91" cy="182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16" name="Line 30"/>
              <p:cNvSpPr>
                <a:spLocks noChangeShapeType="1"/>
              </p:cNvSpPr>
              <p:nvPr/>
            </p:nvSpPr>
            <p:spPr bwMode="auto">
              <a:xfrm>
                <a:off x="975" y="2886"/>
                <a:ext cx="227" cy="45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10" name="Group 44"/>
          <p:cNvGrpSpPr>
            <a:grpSpLocks/>
          </p:cNvGrpSpPr>
          <p:nvPr/>
        </p:nvGrpSpPr>
        <p:grpSpPr bwMode="auto">
          <a:xfrm>
            <a:off x="4362450" y="2997200"/>
            <a:ext cx="3433763" cy="947738"/>
            <a:chOff x="2748" y="1888"/>
            <a:chExt cx="2163" cy="597"/>
          </a:xfrm>
        </p:grpSpPr>
        <p:sp>
          <p:nvSpPr>
            <p:cNvPr id="8207" name="Text Box 32"/>
            <p:cNvSpPr txBox="1">
              <a:spLocks noChangeArrowheads="1"/>
            </p:cNvSpPr>
            <p:nvPr/>
          </p:nvSpPr>
          <p:spPr bwMode="auto">
            <a:xfrm rot="-201017">
              <a:off x="2748" y="2102"/>
              <a:ext cx="2163" cy="383"/>
            </a:xfrm>
            <a:prstGeom prst="rect">
              <a:avLst/>
            </a:prstGeom>
            <a:solidFill>
              <a:schemeClr val="folHlink"/>
            </a:solidFill>
            <a:ln w="28575">
              <a:solidFill>
                <a:schemeClr val="bg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20000"/>
                </a:spcBef>
                <a:buClr>
                  <a:schemeClr val="hlink"/>
                </a:buClr>
                <a:buSzPct val="80000"/>
                <a:buFont typeface="Wingdings" pitchFamily="2" charset="2"/>
                <a:buNone/>
              </a:pPr>
              <a:r>
                <a:rPr lang="ru-RU" sz="3200" b="1" dirty="0">
                  <a:solidFill>
                    <a:srgbClr val="FFFF00"/>
                  </a:solidFill>
                </a:rPr>
                <a:t>До свидания!</a:t>
              </a:r>
            </a:p>
          </p:txBody>
        </p:sp>
        <p:grpSp>
          <p:nvGrpSpPr>
            <p:cNvPr id="11" name="Group 33"/>
            <p:cNvGrpSpPr>
              <a:grpSpLocks/>
            </p:cNvGrpSpPr>
            <p:nvPr/>
          </p:nvGrpSpPr>
          <p:grpSpPr bwMode="auto">
            <a:xfrm rot="1044658">
              <a:off x="3606" y="1888"/>
              <a:ext cx="508" cy="323"/>
              <a:chOff x="884" y="2840"/>
              <a:chExt cx="318" cy="228"/>
            </a:xfrm>
          </p:grpSpPr>
          <p:sp>
            <p:nvSpPr>
              <p:cNvPr id="8209" name="Oval 34"/>
              <p:cNvSpPr>
                <a:spLocks noChangeArrowheads="1"/>
              </p:cNvSpPr>
              <p:nvPr/>
            </p:nvSpPr>
            <p:spPr bwMode="auto">
              <a:xfrm>
                <a:off x="930" y="2840"/>
                <a:ext cx="90" cy="91"/>
              </a:xfrm>
              <a:prstGeom prst="ellipse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210" name="Line 35"/>
              <p:cNvSpPr>
                <a:spLocks noChangeShapeType="1"/>
              </p:cNvSpPr>
              <p:nvPr/>
            </p:nvSpPr>
            <p:spPr bwMode="auto">
              <a:xfrm flipH="1">
                <a:off x="884" y="2886"/>
                <a:ext cx="91" cy="182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11" name="Line 36"/>
              <p:cNvSpPr>
                <a:spLocks noChangeShapeType="1"/>
              </p:cNvSpPr>
              <p:nvPr/>
            </p:nvSpPr>
            <p:spPr bwMode="auto">
              <a:xfrm>
                <a:off x="975" y="2886"/>
                <a:ext cx="227" cy="45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12" name="Group 37"/>
          <p:cNvGrpSpPr>
            <a:grpSpLocks/>
          </p:cNvGrpSpPr>
          <p:nvPr/>
        </p:nvGrpSpPr>
        <p:grpSpPr bwMode="auto">
          <a:xfrm>
            <a:off x="4284663" y="5013325"/>
            <a:ext cx="2881312" cy="736600"/>
            <a:chOff x="492" y="2840"/>
            <a:chExt cx="1542" cy="866"/>
          </a:xfrm>
        </p:grpSpPr>
        <p:sp>
          <p:nvSpPr>
            <p:cNvPr id="8202" name="Text Box 38"/>
            <p:cNvSpPr txBox="1">
              <a:spLocks noChangeArrowheads="1"/>
            </p:cNvSpPr>
            <p:nvPr/>
          </p:nvSpPr>
          <p:spPr bwMode="auto">
            <a:xfrm rot="-1245675">
              <a:off x="492" y="2918"/>
              <a:ext cx="1542" cy="788"/>
            </a:xfrm>
            <a:prstGeom prst="rect">
              <a:avLst/>
            </a:prstGeom>
            <a:solidFill>
              <a:schemeClr val="folHlink"/>
            </a:solidFill>
            <a:ln w="28575">
              <a:solidFill>
                <a:schemeClr val="bg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20000"/>
                </a:spcBef>
                <a:buClr>
                  <a:schemeClr val="hlink"/>
                </a:buClr>
                <a:buSzPct val="80000"/>
                <a:buFont typeface="Wingdings" pitchFamily="2" charset="2"/>
                <a:buNone/>
              </a:pPr>
              <a:r>
                <a:rPr lang="ru-RU" sz="3600" b="1" dirty="0">
                  <a:solidFill>
                    <a:srgbClr val="FFFF00"/>
                  </a:solidFill>
                </a:rPr>
                <a:t>Извините</a:t>
              </a:r>
            </a:p>
          </p:txBody>
        </p:sp>
        <p:grpSp>
          <p:nvGrpSpPr>
            <p:cNvPr id="13" name="Group 39"/>
            <p:cNvGrpSpPr>
              <a:grpSpLocks/>
            </p:cNvGrpSpPr>
            <p:nvPr/>
          </p:nvGrpSpPr>
          <p:grpSpPr bwMode="auto">
            <a:xfrm>
              <a:off x="884" y="2840"/>
              <a:ext cx="318" cy="228"/>
              <a:chOff x="884" y="2840"/>
              <a:chExt cx="318" cy="228"/>
            </a:xfrm>
          </p:grpSpPr>
          <p:sp>
            <p:nvSpPr>
              <p:cNvPr id="8204" name="Oval 40"/>
              <p:cNvSpPr>
                <a:spLocks noChangeArrowheads="1"/>
              </p:cNvSpPr>
              <p:nvPr/>
            </p:nvSpPr>
            <p:spPr bwMode="auto">
              <a:xfrm>
                <a:off x="930" y="2840"/>
                <a:ext cx="90" cy="91"/>
              </a:xfrm>
              <a:prstGeom prst="ellipse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205" name="Line 41"/>
              <p:cNvSpPr>
                <a:spLocks noChangeShapeType="1"/>
              </p:cNvSpPr>
              <p:nvPr/>
            </p:nvSpPr>
            <p:spPr bwMode="auto">
              <a:xfrm flipH="1">
                <a:off x="884" y="2886"/>
                <a:ext cx="91" cy="182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06" name="Line 42"/>
              <p:cNvSpPr>
                <a:spLocks noChangeShapeType="1"/>
              </p:cNvSpPr>
              <p:nvPr/>
            </p:nvSpPr>
            <p:spPr bwMode="auto">
              <a:xfrm>
                <a:off x="975" y="2886"/>
                <a:ext cx="227" cy="45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76672"/>
            <a:ext cx="7128791" cy="108012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Правило поведения №4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860032" y="1916832"/>
            <a:ext cx="3708002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нужно вести себя</a:t>
            </a:r>
          </a:p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на уроке?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72000" y="3717032"/>
            <a:ext cx="4572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уроке нужно внимательно слушать учителя,                                     не перебивать.</a:t>
            </a:r>
            <a:endParaRPr lang="ru-RU" sz="3200" dirty="0"/>
          </a:p>
        </p:txBody>
      </p:sp>
      <p:pic>
        <p:nvPicPr>
          <p:cNvPr id="10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98"/>
          <a:stretch>
            <a:fillRect/>
          </a:stretch>
        </p:blipFill>
        <p:spPr>
          <a:xfrm>
            <a:off x="323528" y="1340768"/>
            <a:ext cx="4382763" cy="4824536"/>
          </a:xfrm>
        </p:spPr>
      </p:pic>
    </p:spTree>
    <p:extLst>
      <p:ext uri="{BB962C8B-B14F-4D97-AF65-F5344CB8AC3E}">
        <p14:creationId xmlns:p14="http://schemas.microsoft.com/office/powerpoint/2010/main" val="3221855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76672"/>
            <a:ext cx="7128791" cy="108012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Правило поведения №5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6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2" r="41837"/>
          <a:stretch>
            <a:fillRect/>
          </a:stretch>
        </p:blipFill>
        <p:spPr>
          <a:xfrm>
            <a:off x="0" y="1412776"/>
            <a:ext cx="4104456" cy="5203229"/>
          </a:xfrm>
        </p:spPr>
      </p:pic>
      <p:sp>
        <p:nvSpPr>
          <p:cNvPr id="7" name="Прямоугольник 6"/>
          <p:cNvSpPr/>
          <p:nvPr/>
        </p:nvSpPr>
        <p:spPr>
          <a:xfrm>
            <a:off x="4369478" y="1772816"/>
            <a:ext cx="4711739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нужно вести себя,</a:t>
            </a:r>
          </a:p>
          <a:p>
            <a:pPr algn="ctr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когда хочешь ответить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23928" y="3573016"/>
            <a:ext cx="55801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Если ты хочешь ответить,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не выкрикивай ,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а ПОДНИМИ РУКУ.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1855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0"/>
            <a:ext cx="7128791" cy="108012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Правило поведения №6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96580" y="1772816"/>
            <a:ext cx="3614708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нужно вести</a:t>
            </a:r>
          </a:p>
          <a:p>
            <a:pPr algn="ctr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себя на перемене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4293096"/>
            <a:ext cx="874846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Выходить на ПЕРЕМЕНУ можно только после разрешения учителя.</a:t>
            </a:r>
            <a:endParaRPr lang="ru-RU" sz="3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коридоре НЕЛЬЗЯ БЕГАТЬ,КРИЧАТЬ, ДРАТЬСЯ.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2" name="Group 13"/>
          <p:cNvGrpSpPr>
            <a:grpSpLocks/>
          </p:cNvGrpSpPr>
          <p:nvPr/>
        </p:nvGrpSpPr>
        <p:grpSpPr bwMode="auto">
          <a:xfrm>
            <a:off x="251521" y="1268760"/>
            <a:ext cx="2808312" cy="2520280"/>
            <a:chOff x="748" y="1026"/>
            <a:chExt cx="1950" cy="1860"/>
          </a:xfrm>
        </p:grpSpPr>
        <p:pic>
          <p:nvPicPr>
            <p:cNvPr id="13" name="Picture 7" descr="Копия семья000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39" y="1434"/>
              <a:ext cx="1739" cy="10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" name="Oval 8"/>
            <p:cNvSpPr>
              <a:spLocks noChangeArrowheads="1"/>
            </p:cNvSpPr>
            <p:nvPr/>
          </p:nvSpPr>
          <p:spPr bwMode="auto">
            <a:xfrm>
              <a:off x="748" y="1026"/>
              <a:ext cx="1950" cy="1860"/>
            </a:xfrm>
            <a:prstGeom prst="ellips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" name="Line 11"/>
            <p:cNvSpPr>
              <a:spLocks noChangeShapeType="1"/>
            </p:cNvSpPr>
            <p:nvPr/>
          </p:nvSpPr>
          <p:spPr bwMode="auto">
            <a:xfrm flipH="1">
              <a:off x="1111" y="1207"/>
              <a:ext cx="1179" cy="1452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6" name="Group 14"/>
          <p:cNvGrpSpPr>
            <a:grpSpLocks/>
          </p:cNvGrpSpPr>
          <p:nvPr/>
        </p:nvGrpSpPr>
        <p:grpSpPr bwMode="auto">
          <a:xfrm>
            <a:off x="6516216" y="1340768"/>
            <a:ext cx="2447553" cy="2664296"/>
            <a:chOff x="3107" y="1026"/>
            <a:chExt cx="1950" cy="1860"/>
          </a:xfrm>
        </p:grpSpPr>
        <p:pic>
          <p:nvPicPr>
            <p:cNvPr id="17" name="Picture 9" descr="2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288" y="1344"/>
              <a:ext cx="1558" cy="1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" name="Oval 10"/>
            <p:cNvSpPr>
              <a:spLocks noChangeArrowheads="1"/>
            </p:cNvSpPr>
            <p:nvPr/>
          </p:nvSpPr>
          <p:spPr bwMode="auto">
            <a:xfrm>
              <a:off x="3107" y="1026"/>
              <a:ext cx="1950" cy="1860"/>
            </a:xfrm>
            <a:prstGeom prst="ellips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" name="Line 12"/>
            <p:cNvSpPr>
              <a:spLocks noChangeShapeType="1"/>
            </p:cNvSpPr>
            <p:nvPr/>
          </p:nvSpPr>
          <p:spPr bwMode="auto">
            <a:xfrm flipH="1">
              <a:off x="3515" y="1253"/>
              <a:ext cx="1179" cy="1452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221855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389</TotalTime>
  <Words>443</Words>
  <Application>Microsoft Office PowerPoint</Application>
  <PresentationFormat>Экран (4:3)</PresentationFormat>
  <Paragraphs>94</Paragraphs>
  <Slides>23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Воздушный поток</vt:lpstr>
      <vt:lpstr>Правила поведения в школе </vt:lpstr>
      <vt:lpstr>Презентация PowerPoint</vt:lpstr>
      <vt:lpstr>Правило поведения №1</vt:lpstr>
      <vt:lpstr>Правило поведения №2</vt:lpstr>
      <vt:lpstr>Правило поведения №3</vt:lpstr>
      <vt:lpstr>Словарь вежливых слов</vt:lpstr>
      <vt:lpstr>Правило поведения №4</vt:lpstr>
      <vt:lpstr>Правило поведения №5</vt:lpstr>
      <vt:lpstr>Правило поведения №6</vt:lpstr>
      <vt:lpstr>Правило поведения №7</vt:lpstr>
      <vt:lpstr>Правило поведения №8</vt:lpstr>
      <vt:lpstr>Правило поведения №9</vt:lpstr>
      <vt:lpstr>Правило поведения №10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поведения в школе</dc:title>
  <dc:creator>Ксюшенька</dc:creator>
  <cp:lastModifiedBy>user</cp:lastModifiedBy>
  <cp:revision>37</cp:revision>
  <dcterms:created xsi:type="dcterms:W3CDTF">2011-08-09T16:51:29Z</dcterms:created>
  <dcterms:modified xsi:type="dcterms:W3CDTF">2017-09-03T12:07:58Z</dcterms:modified>
</cp:coreProperties>
</file>