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7" r:id="rId3"/>
    <p:sldId id="345" r:id="rId4"/>
    <p:sldId id="319" r:id="rId5"/>
    <p:sldId id="320" r:id="rId6"/>
    <p:sldId id="321" r:id="rId7"/>
    <p:sldId id="346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284" r:id="rId25"/>
    <p:sldId id="34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2F04"/>
    <a:srgbClr val="351413"/>
    <a:srgbClr val="212911"/>
    <a:srgbClr val="1A210D"/>
    <a:srgbClr val="460046"/>
    <a:srgbClr val="800080"/>
    <a:srgbClr val="AE5DFF"/>
    <a:srgbClr val="D4D3DF"/>
    <a:srgbClr val="DBD3E5"/>
    <a:srgbClr val="FDE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77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57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34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849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663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23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55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5462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61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304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9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1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8112" y="20394"/>
            <a:ext cx="1944000" cy="19440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10.06.2018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9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6314"/>
            <a:ext cx="9144000" cy="5141686"/>
          </a:xfrm>
          <a:prstGeom prst="rect">
            <a:avLst/>
          </a:prstGeom>
          <a:effectLst>
            <a:softEdge rad="6350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8112" y="20394"/>
            <a:ext cx="1944000" cy="19440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9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6314"/>
            <a:ext cx="9144000" cy="5141686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58038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image" Target="../media/image8.png"/><Relationship Id="rId3" Type="http://schemas.openxmlformats.org/officeDocument/2006/relationships/slide" Target="slide4.xml"/><Relationship Id="rId21" Type="http://schemas.openxmlformats.org/officeDocument/2006/relationships/slide" Target="slide19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image" Target="../media/image7.png"/><Relationship Id="rId2" Type="http://schemas.openxmlformats.org/officeDocument/2006/relationships/slide" Target="slide3.xml"/><Relationship Id="rId16" Type="http://schemas.openxmlformats.org/officeDocument/2006/relationships/slide" Target="slide17.xml"/><Relationship Id="rId20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23" Type="http://schemas.openxmlformats.org/officeDocument/2006/relationships/slide" Target="slide21.xml"/><Relationship Id="rId10" Type="http://schemas.openxmlformats.org/officeDocument/2006/relationships/slide" Target="slide11.xml"/><Relationship Id="rId19" Type="http://schemas.openxmlformats.org/officeDocument/2006/relationships/image" Target="../media/image9.png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elenaranko.ucoz.ru/" TargetMode="External"/><Relationship Id="rId3" Type="http://schemas.openxmlformats.org/officeDocument/2006/relationships/hyperlink" Target="http://glava.kbr.ru/images/2015/01/fimg1955668_Flag_Rossii.jpg" TargetMode="External"/><Relationship Id="rId7" Type="http://schemas.openxmlformats.org/officeDocument/2006/relationships/hyperlink" Target="http://s01.yapfiles.ru/files/496437/uzor.png" TargetMode="External"/><Relationship Id="rId2" Type="http://schemas.openxmlformats.org/officeDocument/2006/relationships/hyperlink" Target="http://www.careerchangeformula.com/wp-content/uploads/2011/01/Photoxpress_565984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3.proshkolu.ru/content/media/pic/std/1000000/735000/734039-8f53ddc9c9751a99.jpg" TargetMode="External"/><Relationship Id="rId5" Type="http://schemas.openxmlformats.org/officeDocument/2006/relationships/hyperlink" Target="http://sluhi.com.ua/images/news/58-12022225594794.jpg" TargetMode="External"/><Relationship Id="rId4" Type="http://schemas.openxmlformats.org/officeDocument/2006/relationships/hyperlink" Target="http://www.hereisfree.com/content1/pic/zip/201122421113324977801.jpg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39552" y="5063491"/>
            <a:ext cx="80334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200" i="1" dirty="0" smtClean="0">
                <a:latin typeface="Times New Roman" pitchFamily="18" charset="0"/>
              </a:rPr>
              <a:t>Подготовила: </a:t>
            </a:r>
            <a:r>
              <a:rPr lang="ru-RU" sz="2400" i="1" dirty="0" smtClean="0">
                <a:latin typeface="Times New Roman" pitchFamily="18" charset="0"/>
              </a:rPr>
              <a:t> </a:t>
            </a:r>
            <a:r>
              <a:rPr lang="ru-RU" sz="2200" i="1" dirty="0" smtClean="0">
                <a:latin typeface="Times New Roman" pitchFamily="18" charset="0"/>
              </a:rPr>
              <a:t>зав. библиотекой</a:t>
            </a:r>
          </a:p>
          <a:p>
            <a:pPr algn="ctr"/>
            <a:r>
              <a:rPr lang="ru-RU" sz="2200" i="1" dirty="0" smtClean="0">
                <a:latin typeface="Times New Roman" pitchFamily="18" charset="0"/>
              </a:rPr>
              <a:t>ФГКОУ СКК МВД России </a:t>
            </a:r>
            <a:r>
              <a:rPr lang="ru-RU" sz="2400" b="1" i="1" dirty="0" smtClean="0">
                <a:latin typeface="Times New Roman" pitchFamily="18" charset="0"/>
              </a:rPr>
              <a:t>Фуфлыгина Наталья Николаевна</a:t>
            </a:r>
            <a:endParaRPr lang="ru-RU" sz="2400" b="1" i="1" dirty="0">
              <a:latin typeface="Times New Roman" pitchFamily="18" charset="0"/>
            </a:endParaRPr>
          </a:p>
        </p:txBody>
      </p:sp>
      <p:pic>
        <p:nvPicPr>
          <p:cNvPr id="11" name="Рисунок 10" descr="Рисунок18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28966" y="6237312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8144" y="6237312"/>
            <a:ext cx="2700300" cy="3600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26425" y="1340314"/>
            <a:ext cx="72008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Знатоки символики России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052" y="2630552"/>
            <a:ext cx="1174526" cy="2160240"/>
          </a:xfrm>
          <a:prstGeom prst="rect">
            <a:avLst/>
          </a:prstGeom>
          <a:noFill/>
        </p:spPr>
      </p:pic>
      <p:pic>
        <p:nvPicPr>
          <p:cNvPr id="8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08187" y="2630552"/>
            <a:ext cx="1174526" cy="21602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496855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Наша страна расположена в Европе и Азии. Одна голова орла смотрит на Европу, а другая на Азию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815252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Почему орёл двуглавый?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515920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Три: две малых и одна большая. Малые – Европа и Азия, большая – символ союза наших народов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75682" y="1581470"/>
            <a:ext cx="46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Сколько корон над орлом? Что они обозначают?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496855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Это скипетр и держава. Означают сильную власть, защиту государства и его единство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83048" y="1628800"/>
            <a:ext cx="440112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 называются золотые шар и жезл и что они символизируют?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49685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Торжественная, хвалебная песнь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870337" y="1628800"/>
            <a:ext cx="349375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Что означает слово «гимн»?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Гимн России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3" y="3501008"/>
            <a:ext cx="482453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Все обязательно встают, а мужчины снимают головные уборы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49997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 нужно слушать гимн?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Гимн России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497591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 особо важных и торжественных случаях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683048" y="1628800"/>
            <a:ext cx="42571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Когда можно услышать исполнение гимна?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Гимн России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51845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>
                <a:latin typeface="Georgia" pitchFamily="18" charset="0"/>
              </a:rPr>
              <a:t>Поэт Сергей Владимирович </a:t>
            </a:r>
            <a:r>
              <a:rPr lang="ru-RU" sz="2800" i="1" dirty="0" smtClean="0">
                <a:latin typeface="Georgia" pitchFamily="18" charset="0"/>
              </a:rPr>
              <a:t>Михалков</a:t>
            </a:r>
            <a:endParaRPr lang="ru-RU" sz="2800" i="1" dirty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848303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latin typeface="Georgia" pitchFamily="18" charset="0"/>
              </a:rPr>
              <a:t>Кто написал слова гимна?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Гимн России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518523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Композитор Александр Васильевич Александров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793218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Кто автор музыки гимна?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Гимн России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Геральдика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38884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 называется наука о гербах?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52565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Прикрепленное к древку полотнище определенного цвета или нескольких цветов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Что такое флаг?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731768" y="2385784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10</a:t>
            </a:r>
          </a:p>
        </p:txBody>
      </p:sp>
      <p:sp>
        <p:nvSpPr>
          <p:cNvPr id="3" name="AutoShape 4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451848" y="2385784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4" name="AutoShape 5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172500" y="2385784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5" name="AutoShape 5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892580" y="2385784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6" name="AutoShape 5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612088" y="2385784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50</a:t>
            </a:r>
          </a:p>
        </p:txBody>
      </p:sp>
      <p:sp>
        <p:nvSpPr>
          <p:cNvPr id="7" name="AutoShape 53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731768" y="3232328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8" name="AutoShape 5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451848" y="3232328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9" name="AutoShape 55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6172500" y="3232328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10" name="AutoShape 56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6892580" y="3232328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40</a:t>
            </a:r>
          </a:p>
        </p:txBody>
      </p:sp>
      <p:sp>
        <p:nvSpPr>
          <p:cNvPr id="11" name="AutoShape 5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7612088" y="3232328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50</a:t>
            </a:r>
          </a:p>
        </p:txBody>
      </p:sp>
      <p:sp>
        <p:nvSpPr>
          <p:cNvPr id="12" name="AutoShape 58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4731768" y="407887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13" name="AutoShape 59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5451848" y="407887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14" name="AutoShape 60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6172500" y="407887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15" name="AutoShape 61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892580" y="407887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16" name="AutoShape 62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612088" y="407887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17" name="AutoShape 47"/>
          <p:cNvSpPr>
            <a:spLocks noChangeArrowheads="1"/>
          </p:cNvSpPr>
          <p:nvPr/>
        </p:nvSpPr>
        <p:spPr bwMode="auto">
          <a:xfrm>
            <a:off x="1347392" y="2385784"/>
            <a:ext cx="2951559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47"/>
          <p:cNvSpPr>
            <a:spLocks noChangeArrowheads="1"/>
          </p:cNvSpPr>
          <p:nvPr/>
        </p:nvSpPr>
        <p:spPr bwMode="auto">
          <a:xfrm>
            <a:off x="1347392" y="3232328"/>
            <a:ext cx="2951559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47"/>
          <p:cNvSpPr>
            <a:spLocks noChangeArrowheads="1"/>
          </p:cNvSpPr>
          <p:nvPr/>
        </p:nvSpPr>
        <p:spPr bwMode="auto">
          <a:xfrm>
            <a:off x="1347392" y="4078872"/>
            <a:ext cx="2951559" cy="503039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Гимн России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0352" y="6381328"/>
            <a:ext cx="1152128" cy="3008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313307" y="243096"/>
            <a:ext cx="61366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1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268760"/>
            <a:ext cx="2736304" cy="578044"/>
          </a:xfrm>
          <a:prstGeom prst="rect">
            <a:avLst/>
          </a:prstGeom>
          <a:noFill/>
        </p:spPr>
      </p:pic>
      <p:pic>
        <p:nvPicPr>
          <p:cNvPr id="23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19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3779912" y="5844868"/>
            <a:ext cx="2880320" cy="608468"/>
          </a:xfrm>
          <a:prstGeom prst="rect">
            <a:avLst/>
          </a:prstGeom>
          <a:noFill/>
        </p:spPr>
      </p:pic>
      <p:sp>
        <p:nvSpPr>
          <p:cNvPr id="30" name="AutoShape 63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4731768" y="487677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10</a:t>
            </a:r>
          </a:p>
        </p:txBody>
      </p:sp>
      <p:sp>
        <p:nvSpPr>
          <p:cNvPr id="31" name="AutoShape 64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451848" y="487677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32" name="AutoShape 65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6172500" y="487677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3" name="AutoShape 66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6964016" y="487677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40</a:t>
            </a:r>
          </a:p>
        </p:txBody>
      </p:sp>
      <p:sp>
        <p:nvSpPr>
          <p:cNvPr id="34" name="AutoShape 67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7612088" y="487677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5" name="AutoShape 47"/>
          <p:cNvSpPr>
            <a:spLocks noChangeArrowheads="1"/>
          </p:cNvSpPr>
          <p:nvPr/>
        </p:nvSpPr>
        <p:spPr bwMode="auto">
          <a:xfrm>
            <a:off x="1347392" y="4876776"/>
            <a:ext cx="2951559" cy="503039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67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1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Белый – благородство, мир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Синий – честность, верность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Красный – смелость, отвага, мощь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41044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Что обозначают цвета российского флага?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На </a:t>
            </a:r>
            <a:r>
              <a:rPr lang="ru-RU" sz="2800" i="1" dirty="0" err="1" smtClean="0">
                <a:latin typeface="Georgia" pitchFamily="18" charset="0"/>
              </a:rPr>
              <a:t>хоругвиях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520518" y="1628800"/>
            <a:ext cx="49243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На каких знаменах Древней Руси изображались лики святых?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Вексиллология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38884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 называется наука о флагах?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66920" y="1484784"/>
            <a:ext cx="6156000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Автор шаблона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Ранько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Елена Алексеевна,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лицея №21 г. Иванова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Фон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Флаг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Идея кнопки «домик»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5"/>
              </a:rPr>
              <a:t>Знак вопроса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Мудрая сова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7"/>
              </a:rPr>
              <a:t>Разделитель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476672"/>
            <a:ext cx="66247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431800" cy="358775"/>
          </a:xfrm>
          <a:prstGeom prst="actionButtonBeginning">
            <a:avLst/>
          </a:prstGeom>
          <a:gradFill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E7EC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48403" y="2243139"/>
            <a:ext cx="3749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http://elenaranko.ucoz.ru/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73847" y="4149080"/>
            <a:ext cx="4466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http://elenaranko.ucoz.ru/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0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431800" cy="358775"/>
          </a:xfrm>
          <a:prstGeom prst="actionButtonBeginning">
            <a:avLst/>
          </a:prstGeom>
          <a:gradFill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E7EC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err="1" smtClean="0">
                <a:latin typeface="Georgia" pitchFamily="18" charset="0"/>
              </a:rPr>
              <a:t>Триколор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Какое общее название имеет флаг, включающий в себя три цвета?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245507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22 августа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Когда празднуется День государственного флага  России?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245507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Стяг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 в старые времена на Руси назывался флаг?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2433041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solidFill>
                  <a:prstClr val="black"/>
                </a:solidFill>
                <a:latin typeface="Georgia" pitchFamily="18" charset="0"/>
              </a:rPr>
              <a:t>БЕСИК – </a:t>
            </a:r>
            <a:r>
              <a:rPr lang="ru-RU" sz="2800" i="1" dirty="0" err="1" smtClean="0">
                <a:solidFill>
                  <a:prstClr val="black"/>
                </a:solidFill>
                <a:latin typeface="Georgia" pitchFamily="18" charset="0"/>
              </a:rPr>
              <a:t>БЕлый</a:t>
            </a:r>
            <a:r>
              <a:rPr lang="ru-RU" sz="2800" i="1" dirty="0" smtClean="0">
                <a:solidFill>
                  <a:prstClr val="black"/>
                </a:solidFill>
                <a:latin typeface="Georgia" pitchFamily="18" charset="0"/>
              </a:rPr>
              <a:t>, </a:t>
            </a:r>
            <a:r>
              <a:rPr lang="ru-RU" sz="2800" i="1" dirty="0" err="1" smtClean="0">
                <a:solidFill>
                  <a:prstClr val="black"/>
                </a:solidFill>
                <a:latin typeface="Georgia" pitchFamily="18" charset="0"/>
              </a:rPr>
              <a:t>СИний</a:t>
            </a:r>
            <a:r>
              <a:rPr lang="ru-RU" sz="2800" i="1" dirty="0" smtClean="0">
                <a:solidFill>
                  <a:prstClr val="black"/>
                </a:solidFill>
                <a:latin typeface="Georgia" pitchFamily="18" charset="0"/>
              </a:rPr>
              <a:t>, Красный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  <a:latin typeface="Georgia" pitchFamily="18" charset="0"/>
              </a:rPr>
              <a:t>Как моряки называли флаг России?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217965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rgbClr val="8064A2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rgbClr val="8064A2">
                      <a:lumMod val="60000"/>
                      <a:lumOff val="4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rgbClr val="8064A2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rgbClr val="8064A2">
                      <a:lumMod val="60000"/>
                      <a:lumOff val="4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33944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525658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Построение первого русского парусника – 1668 год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С каким событием связано появление красивого трехцветного полотнища?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2477109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48245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Это отличительный знак, эмблема государства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Что такое герб?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53285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Святой Георгий Победоносец, олицетворение победы добра над злом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43204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Кто изображен на щите на груди орла?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6288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450</Words>
  <Application>Microsoft Office PowerPoint</Application>
  <PresentationFormat>Экран (4:3)</PresentationFormat>
  <Paragraphs>143</Paragraphs>
  <Slides>24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Знатоки символики России</dc:title>
  <cp:lastModifiedBy>Мама</cp:lastModifiedBy>
  <cp:revision>24</cp:revision>
  <dcterms:created xsi:type="dcterms:W3CDTF">2014-01-06T16:00:12Z</dcterms:created>
  <dcterms:modified xsi:type="dcterms:W3CDTF">2018-06-10T17:34:40Z</dcterms:modified>
</cp:coreProperties>
</file>