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15" r:id="rId4"/>
    <p:sldId id="312" r:id="rId5"/>
    <p:sldId id="313" r:id="rId6"/>
    <p:sldId id="311" r:id="rId7"/>
    <p:sldId id="296" r:id="rId8"/>
    <p:sldId id="291" r:id="rId9"/>
    <p:sldId id="289" r:id="rId10"/>
    <p:sldId id="299" r:id="rId11"/>
    <p:sldId id="287" r:id="rId12"/>
    <p:sldId id="300" r:id="rId13"/>
    <p:sldId id="302" r:id="rId14"/>
    <p:sldId id="301" r:id="rId15"/>
    <p:sldId id="290" r:id="rId16"/>
    <p:sldId id="310" r:id="rId17"/>
    <p:sldId id="274" r:id="rId18"/>
    <p:sldId id="316" r:id="rId19"/>
    <p:sldId id="257" r:id="rId20"/>
    <p:sldId id="258" r:id="rId21"/>
    <p:sldId id="259" r:id="rId22"/>
    <p:sldId id="266" r:id="rId23"/>
    <p:sldId id="267" r:id="rId24"/>
    <p:sldId id="263" r:id="rId25"/>
    <p:sldId id="264" r:id="rId26"/>
    <p:sldId id="265" r:id="rId27"/>
    <p:sldId id="268" r:id="rId28"/>
    <p:sldId id="273" r:id="rId29"/>
    <p:sldId id="262" r:id="rId30"/>
    <p:sldId id="269" r:id="rId31"/>
    <p:sldId id="270" r:id="rId32"/>
    <p:sldId id="271" r:id="rId33"/>
    <p:sldId id="275" r:id="rId34"/>
    <p:sldId id="31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>
      <p:cViewPr>
        <p:scale>
          <a:sx n="95" d="100"/>
          <a:sy n="95" d="100"/>
        </p:scale>
        <p:origin x="-300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E6A81-4AE9-405F-8771-3E0BFDF17F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904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34FD8-6202-4EC7-AF2D-DAEF93797C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453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E9DC2-4081-4D78-B670-645A0B2E3DB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7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A0A04-8ED0-4D74-8053-3EB123BBAA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310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C454E-AE8F-4047-AB7A-8489F69CCF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063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9E45C-19B3-46BC-B214-8E7F1476C0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83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4DC1E-1490-4A85-9D90-928378AACB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14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4E761-14BB-4D05-8662-EC20B2F74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4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F0B59-BA9E-4EDF-AF5D-7919D00C3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3677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29253-11A1-405B-9013-C4B2C3A695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64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C18EC-8253-465F-BAE9-85B6D1A14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75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E6A81-4AE9-405F-8771-3E0BFDF17F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78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34FD8-6202-4EC7-AF2D-DAEF93797C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372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E9DC2-4081-4D78-B670-645A0B2E3DB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432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A0A04-8ED0-4D74-8053-3EB123BBAA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924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C454E-AE8F-4047-AB7A-8489F69CCF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42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9E45C-19B3-46BC-B214-8E7F1476C0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20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4DC1E-1490-4A85-9D90-928378AACB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93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4E761-14BB-4D05-8662-EC20B2F74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8219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F0B59-BA9E-4EDF-AF5D-7919D00C3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475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29253-11A1-405B-9013-C4B2C3A695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256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C18EC-8253-465F-BAE9-85B6D1A14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5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D8479C-D8C2-4FEC-AE74-243DA1C92B9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23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D8479C-D8C2-4FEC-AE74-243DA1C92B9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2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drosov.com/kindercorner/kbgfriends/bukutun03.JPG" TargetMode="Externa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4" descr="С 30 декабря все школы Вологодской области уйдут на зимние каникулы —  Администрация Тотемского райо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С 30 декабря все школы Вологодской области уйдут на зимние каникулы —  Администрация Тотемского район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С 30 декабря все школы Вологодской области уйдут на зимние каникулы —  Администрация Тотемского район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С 30 декабря все школы Вологодской области уйдут на зимние каникулы —  Администрация Тотемского район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6" name="Picture 14" descr="Зимние каникулы – МАОУ &amp;quot;ШКОЛА №16 Г. БЛАГОВЕЩЕНСКА&amp;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64675"/>
            <a:ext cx="8149149" cy="611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тб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165304"/>
            <a:ext cx="609600" cy="609600"/>
          </a:xfrm>
        </p:spPr>
      </p:pic>
      <p:sp>
        <p:nvSpPr>
          <p:cNvPr id="3" name="Прямоугольник 2"/>
          <p:cNvSpPr/>
          <p:nvPr/>
        </p:nvSpPr>
        <p:spPr>
          <a:xfrm>
            <a:off x="5652120" y="5594936"/>
            <a:ext cx="28083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Выполнила : Воспитатель Шигина И.В.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17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altLang="ru-RU" sz="3200" b="1" dirty="0" err="1" smtClean="0">
                <a:latin typeface="Cambria" panose="02040503050406030204" pitchFamily="18" charset="0"/>
              </a:rPr>
              <a:t>Пра</a:t>
            </a:r>
            <a:r>
              <a:rPr lang="ru-RU" altLang="ru-RU" sz="3200" b="1" dirty="0" err="1" smtClean="0">
                <a:latin typeface="Calibri"/>
              </a:rPr>
              <a:t>́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вила</a:t>
            </a:r>
            <a:r>
              <a:rPr lang="ru-RU" altLang="ru-RU" sz="3200" b="1" dirty="0" smtClean="0">
                <a:latin typeface="Cambria" panose="02040503050406030204" pitchFamily="18" charset="0"/>
              </a:rPr>
              <a:t> 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поведе</a:t>
            </a:r>
            <a:r>
              <a:rPr lang="ru-RU" altLang="ru-RU" sz="3200" b="1" dirty="0" err="1" smtClean="0">
                <a:latin typeface="Calibri"/>
              </a:rPr>
              <a:t>́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ния</a:t>
            </a:r>
            <a:r>
              <a:rPr lang="ru-RU" altLang="ru-RU" sz="3200" b="1" dirty="0" smtClean="0">
                <a:latin typeface="Cambria" panose="02040503050406030204" pitchFamily="18" charset="0"/>
              </a:rPr>
              <a:t> на 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го</a:t>
            </a:r>
            <a:r>
              <a:rPr lang="ru-RU" altLang="ru-RU" sz="3200" b="1" dirty="0" err="1" smtClean="0">
                <a:latin typeface="Calibri"/>
              </a:rPr>
              <a:t>́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рке</a:t>
            </a:r>
            <a:r>
              <a:rPr lang="ru-RU" altLang="ru-RU" sz="3200" b="1" dirty="0" smtClean="0">
                <a:latin typeface="Cambria" panose="02040503050406030204" pitchFamily="18" charset="0"/>
              </a:rPr>
              <a:t> и на катке</a:t>
            </a:r>
            <a:r>
              <a:rPr lang="ru-RU" altLang="ru-RU" sz="3200" b="1" dirty="0" smtClean="0">
                <a:latin typeface="Calibri"/>
              </a:rPr>
              <a:t>́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364" y="1081937"/>
            <a:ext cx="37005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Cambria" panose="02040503050406030204" pitchFamily="18" charset="0"/>
              </a:rPr>
              <a:t>На санках, а на лыжах и коньках кататься нужно только в специально отведенных </a:t>
            </a:r>
            <a:r>
              <a:rPr lang="ru-RU" altLang="ru-RU" sz="2400" dirty="0" smtClean="0">
                <a:latin typeface="Cambria" panose="02040503050406030204" pitchFamily="18" charset="0"/>
              </a:rPr>
              <a:t>местах.</a:t>
            </a:r>
            <a:endParaRPr lang="ru-RU" altLang="ru-RU" sz="2400" dirty="0">
              <a:latin typeface="Cambria" panose="02040503050406030204" pitchFamily="18" charset="0"/>
            </a:endParaRPr>
          </a:p>
        </p:txBody>
      </p:sp>
      <p:pic>
        <p:nvPicPr>
          <p:cNvPr id="5" name="Picture 10" descr="Как сделать горку из снега во дворе своими руками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177" y="1196752"/>
            <a:ext cx="4418534" cy="198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Каток Искра, каток, Сельскохозяйственная ул., 26, стр. 6, Москва, Россия —  Яндекс.Карты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44"/>
          <a:stretch/>
        </p:blipFill>
        <p:spPr bwMode="auto">
          <a:xfrm>
            <a:off x="4401209" y="3502940"/>
            <a:ext cx="445971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5" y="3501008"/>
            <a:ext cx="4293704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Бегать, прыгать, толкаться, баловаться, кататься на высокой скорости, играть в хоккей, совершать любые действия, которые мешают остальным посетителям</a:t>
            </a:r>
            <a:endParaRPr lang="ru-RU" altLang="ru-RU" sz="20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Выходить на лед с 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животными</a:t>
            </a:r>
          </a:p>
          <a:p>
            <a:pPr lvl="0" algn="ctr"/>
            <a:r>
              <a:rPr lang="ru-RU" alt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Будьте </a:t>
            </a:r>
            <a: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внимательными и аккуратными катаясь на </a:t>
            </a:r>
            <a:r>
              <a:rPr lang="ru-RU" alt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коньках!</a:t>
            </a:r>
            <a:endParaRPr lang="ru-RU" sz="2400" b="1" dirty="0">
              <a:solidFill>
                <a:srgbClr val="7030A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2651597"/>
            <a:ext cx="439248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 время нахождения на катке </a:t>
            </a:r>
            <a:r>
              <a:rPr lang="ru-RU" altLang="ru-RU" sz="31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ЗАПРЕЩАЕТСЯ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84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4824536" cy="2232248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Встре</a:t>
            </a:r>
            <a:r>
              <a:rPr lang="ru-RU" sz="3200" b="1" dirty="0" err="1" smtClean="0">
                <a:solidFill>
                  <a:srgbClr val="002060"/>
                </a:solidFill>
                <a:latin typeface="Calibri"/>
              </a:rPr>
              <a:t>́</a:t>
            </a:r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ча</a:t>
            </a:r>
            <a: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с </a:t>
            </a:r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незнако</a:t>
            </a:r>
            <a:r>
              <a:rPr lang="ru-RU" sz="3200" b="1" dirty="0" err="1" smtClean="0">
                <a:solidFill>
                  <a:srgbClr val="002060"/>
                </a:solidFill>
                <a:latin typeface="Calibri"/>
              </a:rPr>
              <a:t>́</a:t>
            </a:r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мым</a:t>
            </a:r>
            <a: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челове</a:t>
            </a:r>
            <a:r>
              <a:rPr lang="ru-RU" sz="3200" b="1" dirty="0" err="1" smtClean="0">
                <a:solidFill>
                  <a:srgbClr val="002060"/>
                </a:solidFill>
                <a:latin typeface="Calibri"/>
              </a:rPr>
              <a:t>́</a:t>
            </a:r>
            <a:r>
              <a:rPr lang="ru-RU" sz="3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ком</a:t>
            </a:r>
            <a: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</a:rPr>
              <a:t> Если </a:t>
            </a:r>
            <a:r>
              <a:rPr lang="ru-RU" sz="2400" dirty="0">
                <a:latin typeface="Cambria" panose="02040503050406030204" pitchFamily="18" charset="0"/>
              </a:rPr>
              <a:t>кто-то неизвестный</a:t>
            </a:r>
            <a:br>
              <a:rPr lang="ru-RU" sz="2400" dirty="0">
                <a:latin typeface="Cambria" panose="02040503050406030204" pitchFamily="18" charset="0"/>
              </a:rPr>
            </a:br>
            <a:r>
              <a:rPr lang="ru-RU" sz="2400" dirty="0">
                <a:latin typeface="Cambria" panose="02040503050406030204" pitchFamily="18" charset="0"/>
              </a:rPr>
              <a:t>Приглашает погостить,</a:t>
            </a:r>
            <a:br>
              <a:rPr lang="ru-RU" sz="2400" dirty="0">
                <a:latin typeface="Cambria" panose="02040503050406030204" pitchFamily="18" charset="0"/>
              </a:rPr>
            </a:br>
            <a:r>
              <a:rPr lang="ru-RU" sz="2400" dirty="0">
                <a:latin typeface="Cambria" panose="02040503050406030204" pitchFamily="18" charset="0"/>
              </a:rPr>
              <a:t>Вы ему ответьте честно:</a:t>
            </a:r>
            <a:br>
              <a:rPr lang="ru-RU" sz="2400" dirty="0">
                <a:latin typeface="Cambria" panose="02040503050406030204" pitchFamily="18" charset="0"/>
              </a:rPr>
            </a:br>
            <a:r>
              <a:rPr lang="ru-RU" sz="2400" dirty="0">
                <a:latin typeface="Cambria" panose="02040503050406030204" pitchFamily="18" charset="0"/>
              </a:rPr>
              <a:t> </a:t>
            </a:r>
            <a:r>
              <a:rPr lang="ru-RU" sz="2400" dirty="0" smtClean="0">
                <a:latin typeface="Cambria" panose="02040503050406030204" pitchFamily="18" charset="0"/>
              </a:rPr>
              <a:t> </a:t>
            </a:r>
            <a:r>
              <a:rPr lang="ru-RU" sz="2400" dirty="0">
                <a:latin typeface="Cambria" panose="02040503050406030204" pitchFamily="18" charset="0"/>
              </a:rPr>
              <a:t>Мне к чужим нельзя ходить!</a:t>
            </a:r>
          </a:p>
        </p:txBody>
      </p:sp>
      <p:pic>
        <p:nvPicPr>
          <p:cNvPr id="3074" name="Picture 2" descr="Ребенок и чужие взрослые. Вежливость и осторожн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3255163" cy="244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11 жизненно важных правил для ребёнка по &amp;quot;общению&amp;quot; с незнакомцами |  verona-mama | Яндекс Дзе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156488" cy="266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онспект занятия по основам безопасности и жизнедеятельности в средней  групп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7"/>
          <a:stretch/>
        </p:blipFill>
        <p:spPr bwMode="auto">
          <a:xfrm>
            <a:off x="5479442" y="440444"/>
            <a:ext cx="3557054" cy="338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39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94421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  <a:t>Животные на улице</a:t>
            </a:r>
            <a:b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</a:rPr>
              <a:t>Нельзя́ </a:t>
            </a:r>
            <a:r>
              <a:rPr lang="ru-RU" sz="2400" dirty="0" err="1" smtClean="0">
                <a:latin typeface="Cambria" panose="02040503050406030204" pitchFamily="18" charset="0"/>
              </a:rPr>
              <a:t>подходи́ть</a:t>
            </a:r>
            <a:r>
              <a:rPr lang="ru-RU" sz="2400" dirty="0" smtClean="0">
                <a:latin typeface="Cambria" panose="02040503050406030204" pitchFamily="18" charset="0"/>
              </a:rPr>
              <a:t>, а тем более </a:t>
            </a:r>
            <a:r>
              <a:rPr lang="ru-RU" sz="2400" dirty="0" err="1" smtClean="0">
                <a:latin typeface="Cambria" panose="02040503050406030204" pitchFamily="18" charset="0"/>
              </a:rPr>
              <a:t>гла́дить</a:t>
            </a:r>
            <a:r>
              <a:rPr lang="ru-RU" sz="2400" dirty="0">
                <a:latin typeface="Cambria" panose="02040503050406030204" pitchFamily="18" charset="0"/>
              </a:rPr>
              <a:t> </a:t>
            </a:r>
            <a:r>
              <a:rPr lang="ru-RU" sz="2400" dirty="0" smtClean="0">
                <a:latin typeface="Cambria" panose="02040503050406030204" pitchFamily="18" charset="0"/>
              </a:rPr>
              <a:t>и </a:t>
            </a:r>
            <a:r>
              <a:rPr lang="ru-RU" sz="2400" dirty="0" err="1" smtClean="0">
                <a:latin typeface="Cambria" panose="02040503050406030204" pitchFamily="18" charset="0"/>
              </a:rPr>
              <a:t>дразни́ть</a:t>
            </a:r>
            <a:r>
              <a:rPr lang="ru-RU" sz="2400" dirty="0" smtClean="0">
                <a:latin typeface="Cambria" panose="02040503050406030204" pitchFamily="18" charset="0"/>
              </a:rPr>
              <a:t> </a:t>
            </a:r>
            <a:r>
              <a:rPr lang="ru-RU" sz="2400" dirty="0" err="1" smtClean="0">
                <a:latin typeface="Cambria" panose="02040503050406030204" pitchFamily="18" charset="0"/>
              </a:rPr>
              <a:t>бездо́мных</a:t>
            </a:r>
            <a:r>
              <a:rPr lang="ru-RU" sz="2400" dirty="0" smtClean="0">
                <a:latin typeface="Cambria" panose="02040503050406030204" pitchFamily="18" charset="0"/>
              </a:rPr>
              <a:t> собак.</a:t>
            </a: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87" y="1988840"/>
            <a:ext cx="3168352" cy="229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Как вести себя при встрече с собакой на улице — Администрация города  Радужный ХМА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93" y="4437112"/>
            <a:ext cx="4005538" cy="229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Будьте осторожны рядом с собаками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601"/>
            <a:ext cx="2841763" cy="229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0466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!</a:t>
            </a:r>
            <a:endParaRPr lang="ru-RU" sz="2800" dirty="0"/>
          </a:p>
        </p:txBody>
      </p:sp>
      <p:pic>
        <p:nvPicPr>
          <p:cNvPr id="9" name="Picture 2" descr="http://48romashka.ucoz.ru/kartinki/risunok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37112"/>
            <a:ext cx="2880320" cy="204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24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562074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latin typeface="Cambria" panose="02040503050406030204" pitchFamily="18" charset="0"/>
              </a:rPr>
              <a:t>Не </a:t>
            </a:r>
            <a:r>
              <a:rPr lang="ru-RU" altLang="ru-RU" b="1" dirty="0" smtClean="0">
                <a:latin typeface="Cambria" panose="02040503050406030204" pitchFamily="18" charset="0"/>
              </a:rPr>
              <a:t>запускай </a:t>
            </a:r>
            <a:r>
              <a:rPr lang="ru-RU" altLang="ru-RU" b="1" dirty="0">
                <a:latin typeface="Cambria" panose="02040503050406030204" pitchFamily="18" charset="0"/>
              </a:rPr>
              <a:t>салюты 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4" name="Рисунок 3" descr="http://detsadmickeymouse.ru/PTISI/f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2988"/>
            <a:ext cx="5756275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7" y="3105835"/>
            <a:ext cx="261956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7030A0"/>
                </a:solidFill>
                <a:latin typeface="Cambria" panose="02040503050406030204" pitchFamily="18" charset="0"/>
              </a:rPr>
              <a:t>Нельзя самостоятельно запускать салюты, фейерверки. Это должны делать </a:t>
            </a:r>
            <a:r>
              <a:rPr lang="ru-RU" altLang="ru-RU" sz="2400" b="1" dirty="0" smtClean="0">
                <a:solidFill>
                  <a:srgbClr val="7030A0"/>
                </a:solidFill>
                <a:latin typeface="Cambria" panose="02040503050406030204" pitchFamily="18" charset="0"/>
              </a:rPr>
              <a:t>взрослые.</a:t>
            </a:r>
            <a:endParaRPr lang="ru-RU" sz="2400" b="1" dirty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  <p:pic>
        <p:nvPicPr>
          <p:cNvPr id="31746" name="Picture 2" descr="Салюты и фейерверки лучшего качества!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93" y="1270400"/>
            <a:ext cx="2652796" cy="176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1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52400" y="304800"/>
            <a:ext cx="8763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8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Правила 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пожа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рной</a:t>
            </a:r>
            <a:r>
              <a:rPr lang="ru-RU" altLang="ru-RU" sz="28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безопа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сности</a:t>
            </a:r>
            <a:r>
              <a:rPr lang="ru-RU" altLang="ru-RU" sz="28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во время 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нового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дних</a:t>
            </a:r>
            <a:r>
              <a:rPr lang="ru-RU" altLang="ru-RU" sz="2800" dirty="0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пра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altLang="ru-RU" sz="2800" dirty="0" err="1" smtClean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здников</a:t>
            </a:r>
            <a:endParaRPr lang="ru-RU" altLang="ru-RU" sz="2800" dirty="0">
              <a:solidFill>
                <a:schemeClr val="accent4">
                  <a:lumMod val="50000"/>
                </a:schemeClr>
              </a:solidFill>
              <a:latin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3995936" y="1556792"/>
            <a:ext cx="47525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400" b="0" dirty="0">
                <a:solidFill>
                  <a:srgbClr val="000000"/>
                </a:solidFill>
                <a:latin typeface="Cambria" panose="02040503050406030204" pitchFamily="18" charset="0"/>
                <a:cs typeface="Times New Roman" pitchFamily="18" charset="0"/>
              </a:rPr>
              <a:t>Не обкладывайте подставку ёлки ватой.</a:t>
            </a:r>
            <a:endParaRPr lang="ru-RU" altLang="ru-RU" sz="2400" b="0" dirty="0">
              <a:latin typeface="Cambria" panose="02040503050406030204" pitchFamily="18" charset="0"/>
            </a:endParaRPr>
          </a:p>
        </p:txBody>
      </p:sp>
      <p:pic>
        <p:nvPicPr>
          <p:cNvPr id="23556" name="Picture 6" descr="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33" y="1017792"/>
            <a:ext cx="2414751" cy="2885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2492896"/>
            <a:ext cx="47977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mbria" panose="02040503050406030204" pitchFamily="18" charset="0"/>
                <a:cs typeface="Times New Roman" pitchFamily="18" charset="0"/>
              </a:rPr>
              <a:t>В помещении не разрешается зажигать бенгальские огни, применять хлопушки и восковые свечи. </a:t>
            </a:r>
            <a:endParaRPr lang="ru-RU" altLang="ru-RU" sz="2400" dirty="0" smtClean="0">
              <a:solidFill>
                <a:srgbClr val="00000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2400" dirty="0">
              <a:solidFill>
                <a:srgbClr val="00000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Times New Roman" pitchFamily="18" charset="0"/>
              </a:rPr>
              <a:t>Помните</a:t>
            </a:r>
            <a:r>
              <a:rPr lang="ru-RU" altLang="ru-RU" sz="2400" b="1" dirty="0">
                <a:solidFill>
                  <a:srgbClr val="C00000"/>
                </a:solidFill>
                <a:latin typeface="Cambria" panose="02040503050406030204" pitchFamily="18" charset="0"/>
                <a:cs typeface="Times New Roman" pitchFamily="18" charset="0"/>
              </a:rPr>
              <a:t>, открытый огонь всегда опасен!</a:t>
            </a:r>
            <a:endParaRPr lang="ru-RU" altLang="ru-RU" sz="2400" b="1" dirty="0">
              <a:solidFill>
                <a:srgbClr val="C00000"/>
              </a:solidFill>
              <a:latin typeface="Cambria" panose="02040503050406030204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i-main-pic" descr="Картинка 8 из 10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782" y="3903009"/>
            <a:ext cx="2042877" cy="262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19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67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anose="02040503050406030204" pitchFamily="18" charset="0"/>
              </a:rPr>
              <a:t>Запо</a:t>
            </a:r>
            <a:r>
              <a:rPr lang="ru-RU" sz="67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́</a:t>
            </a:r>
            <a:r>
              <a:rPr lang="ru-RU" sz="67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anose="02040503050406030204" pitchFamily="18" charset="0"/>
              </a:rPr>
              <a:t>мни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34818" name="Picture 2" descr="Безопасные зимние каникул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08720"/>
            <a:ext cx="4792605" cy="338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903713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Тест «Готовы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ли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вы 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безопасно отдохнуть в зимние каникулы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?»</a:t>
            </a:r>
            <a:endParaRPr lang="ru-RU" sz="3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1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zk-kros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794022"/>
            <a:ext cx="7504832" cy="51845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9792" y="188640"/>
            <a:ext cx="432048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Физкультминутка!</a:t>
            </a:r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2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1. </a:t>
            </a:r>
            <a:r>
              <a:rPr lang="ru-RU" b="1" dirty="0" smtClean="0">
                <a:latin typeface="Cambria" panose="02040503050406030204" pitchFamily="18" charset="0"/>
              </a:rPr>
              <a:t>По вечерам мне можно гулять до: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19 часов вечера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22 часов вечера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20 часов вечера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9218" name="Picture 2" descr="https://www.colourbox.com/preview/3024082-christmas-cartoon-snowman-on-a-night-winter-forest-glade-with-hou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0512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30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 </a:t>
            </a:r>
            <a:r>
              <a:rPr lang="ru-RU" b="1" dirty="0" smtClean="0">
                <a:latin typeface="Cambria" panose="02040503050406030204" pitchFamily="18" charset="0"/>
              </a:rPr>
              <a:t>На прогулку буду одеваться: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как подруга скажет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по погоде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что в шкафу найду 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3074" name="Picture 2" descr="https://ds02.infourok.ru/uploads/ex/075e/0001c895-e964fc9b/hello_html_3101385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1" t="54125" r="4409" b="7738"/>
          <a:stretch/>
        </p:blipFill>
        <p:spPr bwMode="auto">
          <a:xfrm>
            <a:off x="5652121" y="1387581"/>
            <a:ext cx="2948672" cy="43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58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mbria" panose="02040503050406030204" pitchFamily="18" charset="0"/>
              </a:rPr>
              <a:t>3. Буду кататься с горки: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которая заканчивается во дворе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которая безопасная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которая выезжает на дорогу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026" name="Picture 2" descr="http://ds2mr.ru/images/8363803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89040"/>
            <a:ext cx="4740821" cy="264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11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ергей\Desktop\Игры и забавы\zima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92163"/>
            <a:ext cx="4191000" cy="588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 descr="C:\Users\Сергей\Desktop\Игры и забавы\zima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728663"/>
            <a:ext cx="4260850" cy="594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200400" y="152400"/>
            <a:ext cx="2951163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7030A0"/>
                </a:solidFill>
                <a:latin typeface="Cambria" panose="02040503050406030204" pitchFamily="18" charset="0"/>
                <a:cs typeface="Times New Roman" pitchFamily="18" charset="0"/>
              </a:rPr>
              <a:t>ЗИ</a:t>
            </a:r>
            <a:r>
              <a:rPr lang="ru-RU" altLang="ru-RU" sz="2400" b="1" dirty="0" smtClean="0">
                <a:solidFill>
                  <a:srgbClr val="7030A0"/>
                </a:solidFill>
                <a:latin typeface="Calibri"/>
                <a:cs typeface="Times New Roman" pitchFamily="18" charset="0"/>
              </a:rPr>
              <a:t>́́</a:t>
            </a:r>
            <a:r>
              <a:rPr lang="ru-RU" altLang="ru-RU" sz="2400" b="1" dirty="0" smtClean="0">
                <a:solidFill>
                  <a:srgbClr val="7030A0"/>
                </a:solidFill>
                <a:latin typeface="Cambria" panose="02040503050406030204" pitchFamily="18" charset="0"/>
                <a:cs typeface="Times New Roman" pitchFamily="18" charset="0"/>
              </a:rPr>
              <a:t>МНИЕ ЗАБАВЫ</a:t>
            </a:r>
            <a:endParaRPr lang="ru-RU" altLang="ru-RU" sz="2400" b="1" dirty="0" smtClean="0">
              <a:solidFill>
                <a:srgbClr val="7030A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58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mbria" panose="02040503050406030204" pitchFamily="18" charset="0"/>
              </a:rPr>
              <a:t>4. Скатившись с горки: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буду ждать, когда скатится мой друг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отойду в сторону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пойду по горке навстречу другу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8194" name="Picture 2" descr="http://www.transopttorg.ru/sanoxusi/83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53123"/>
            <a:ext cx="3659560" cy="273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8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mbria" panose="02040503050406030204" pitchFamily="18" charset="0"/>
              </a:rPr>
              <a:t>5</a:t>
            </a:r>
            <a:r>
              <a:rPr lang="ru-RU" b="1" dirty="0" smtClean="0">
                <a:latin typeface="Cambria" panose="02040503050406030204" pitchFamily="18" charset="0"/>
              </a:rPr>
              <a:t>. Дорогу буду: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перебегать бегом, чтобы не мешать машинам</a:t>
            </a:r>
          </a:p>
          <a:p>
            <a:r>
              <a:rPr lang="ru-RU" dirty="0">
                <a:latin typeface="Cambria" panose="02040503050406030204" pitchFamily="18" charset="0"/>
              </a:rPr>
              <a:t>Б</a:t>
            </a:r>
            <a:r>
              <a:rPr lang="ru-RU" dirty="0" smtClean="0">
                <a:latin typeface="Cambria" panose="02040503050406030204" pitchFamily="18" charset="0"/>
              </a:rPr>
              <a:t>) спокойным шагом переходить по пешеходному переходу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обходить подальше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2290" name="Picture 2" descr="http://mbdou17.edummr.ru/wp-content/uploads/2015/05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45" y="4437112"/>
            <a:ext cx="52387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30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6. Если увижу дом, с крыши которого свисают сосульки или сползает пласт снега: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буду сбивать сосульки снежками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обойду подальше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скажу жильцам, чтобы уезжали из этого дома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3314" name="Picture 2" descr="http://jkg-portal.com.ua/upload/images/f/5/burulki-01-tgif17012012151252_w25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2597274" cy="259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26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7</a:t>
            </a:r>
            <a:r>
              <a:rPr lang="ru-RU" b="1" dirty="0" smtClean="0">
                <a:latin typeface="Cambria" panose="02040503050406030204" pitchFamily="18" charset="0"/>
              </a:rPr>
              <a:t>. Когда приду  с друзьями на каток, то чтобы было весело: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А) будем беситься и толкаться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Б) станем играть в безопасные игры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В) будем сбивать с ног других посетителей катка</a:t>
            </a:r>
            <a:endParaRPr lang="ru-RU" sz="2800" dirty="0">
              <a:latin typeface="Cambria" panose="020405030504060302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7" t="36542" r="30706" b="3763"/>
          <a:stretch/>
        </p:blipFill>
        <p:spPr bwMode="auto">
          <a:xfrm>
            <a:off x="4499992" y="3284984"/>
            <a:ext cx="2520280" cy="343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4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8</a:t>
            </a:r>
            <a:r>
              <a:rPr lang="ru-RU" b="1" dirty="0" smtClean="0">
                <a:latin typeface="Cambria" panose="02040503050406030204" pitchFamily="18" charset="0"/>
              </a:rPr>
              <a:t>. Моё любимое место прогулки: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Cambria" panose="02040503050406030204" pitchFamily="18" charset="0"/>
              </a:rPr>
              <a:t>А) пустыри, стройки, заброшенные здания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Б) во дворе, чтобы родители из окна видели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В) подальше от дома, где я ещё никогда не был, ведь там много неизведанного </a:t>
            </a:r>
            <a:endParaRPr lang="ru-RU" sz="2800" dirty="0">
              <a:latin typeface="Cambria" panose="02040503050406030204" pitchFamily="18" charset="0"/>
            </a:endParaRPr>
          </a:p>
        </p:txBody>
      </p:sp>
      <p:pic>
        <p:nvPicPr>
          <p:cNvPr id="2052" name="Picture 4" descr="http://www.dou75.ru/45/images/stories/news_2015/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4029075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31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9</a:t>
            </a:r>
            <a:r>
              <a:rPr lang="ru-RU" b="1" dirty="0" smtClean="0">
                <a:latin typeface="Cambria" panose="02040503050406030204" pitchFamily="18" charset="0"/>
              </a:rPr>
              <a:t>. Если на улице встречу бездомную собаку, то: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поглажу и поведу её к себе домой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покормлю, но трогать не буду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буду играть с ней на улице, ведь ей одиноко и скучно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5362" name="Picture 2" descr="http://48romashka.ucoz.ru/kartinki/risunok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5024"/>
            <a:ext cx="3908698" cy="277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32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10. Я заметил, что незнакомый человек за мной следит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забегу в подъезд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пойду в людное место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побегу от него и буду звать на помощь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7410" name="Picture 2" descr="https://www.2mm.ru/uploads/img_cache/6b8/6b8cdb3e85084ba2b348c03676c201dd_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4307632" cy="323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08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11. Если я замечу, что мой друг обморозился, то: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буду сильно тереть его щёки варежкой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отведу в теплое место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разотру его лицо снегом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5" t="34198" r="6871" b="7347"/>
          <a:stretch/>
        </p:blipFill>
        <p:spPr bwMode="auto">
          <a:xfrm>
            <a:off x="5868144" y="2852936"/>
            <a:ext cx="2788468" cy="334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92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12. Фейерверки, бенгальские огни и салюты:</a:t>
            </a:r>
            <a:endParaRPr lang="ru-RU" b="1" dirty="0">
              <a:latin typeface="Cambria" panose="02040503050406030204" pitchFamily="18" charset="0"/>
            </a:endParaRPr>
          </a:p>
        </p:txBody>
      </p:sp>
      <p:pic>
        <p:nvPicPr>
          <p:cNvPr id="6146" name="Picture 2" descr="http://playground.cdn.netcor.pro/upload/photo/30-10-15/30_10_04_05_4NFM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7" t="15428" r="14228" b="45204"/>
          <a:stretch/>
        </p:blipFill>
        <p:spPr bwMode="auto">
          <a:xfrm>
            <a:off x="4644008" y="3617337"/>
            <a:ext cx="4176464" cy="291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z="2800" dirty="0" smtClean="0">
                <a:latin typeface="Cambria" panose="02040503050406030204" pitchFamily="18" charset="0"/>
              </a:rPr>
              <a:t>А) буду запускать один, чтобы не заругали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Б) буду смотреть, как запускают мои родители на безопасном расстоянии</a:t>
            </a:r>
          </a:p>
          <a:p>
            <a:r>
              <a:rPr lang="ru-RU" sz="2800" dirty="0" smtClean="0">
                <a:latin typeface="Cambria" panose="02040503050406030204" pitchFamily="18" charset="0"/>
              </a:rPr>
              <a:t>В) спрячемся с друзьями за дом и запустим, чтобы никто не видел</a:t>
            </a:r>
            <a:endParaRPr lang="ru-RU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78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13. Если в доме случится пожар: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я спрячусь в дальнюю комнату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сообщу взрослым и позвоню 01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буду тушить сам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" t="8157" r="54157" b="23279"/>
          <a:stretch/>
        </p:blipFill>
        <p:spPr bwMode="auto">
          <a:xfrm>
            <a:off x="5220072" y="3212976"/>
            <a:ext cx="3385996" cy="330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Сергей\Desktop\Игры и забавы\zima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3588"/>
            <a:ext cx="4267200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Users\Сергей\Desktop\Игры и забавы\zima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771525"/>
            <a:ext cx="4264025" cy="590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3200400" y="152400"/>
            <a:ext cx="2951163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ЗИ</a:t>
            </a:r>
            <a:r>
              <a:rPr lang="ru-RU" altLang="ru-RU" sz="2400" b="1" dirty="0" smtClean="0">
                <a:solidFill>
                  <a:srgbClr val="7030A0"/>
                </a:solidFill>
                <a:latin typeface="Calibri"/>
                <a:cs typeface="Times New Roman" pitchFamily="18" charset="0"/>
              </a:rPr>
              <a:t>́́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МНИЕ ЗАБАВЫ</a:t>
            </a:r>
            <a:endParaRPr lang="ru-RU" altLang="ru-RU" sz="24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mbria" panose="02040503050406030204" pitchFamily="18" charset="0"/>
              </a:rPr>
              <a:t>14. </a:t>
            </a:r>
            <a:r>
              <a:rPr lang="ru-RU" b="1" dirty="0" err="1" smtClean="0">
                <a:latin typeface="Cambria" panose="02040503050406030204" pitchFamily="18" charset="0"/>
              </a:rPr>
              <a:t>Открыва́ть</a:t>
            </a:r>
            <a:r>
              <a:rPr lang="ru-RU" b="1" dirty="0" smtClean="0">
                <a:latin typeface="Cambria" panose="02040503050406030204" pitchFamily="18" charset="0"/>
              </a:rPr>
              <a:t> дверь надо: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всем, кто </a:t>
            </a:r>
            <a:r>
              <a:rPr lang="ru-RU" dirty="0" err="1" smtClean="0">
                <a:latin typeface="Cambria" panose="02040503050406030204" pitchFamily="18" charset="0"/>
              </a:rPr>
              <a:t>звони́т</a:t>
            </a:r>
            <a:r>
              <a:rPr lang="ru-RU" dirty="0" smtClean="0">
                <a:latin typeface="Cambria" panose="02040503050406030204" pitchFamily="18" charset="0"/>
              </a:rPr>
              <a:t>, невежливо не открывать, если кто-то пришёл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только знакомым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тем, кто правильно назовёт моё имя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360" y="3861048"/>
            <a:ext cx="2736304" cy="273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49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15. </a:t>
            </a:r>
            <a:r>
              <a:rPr lang="ru-RU" b="1" dirty="0" err="1" smtClean="0">
                <a:latin typeface="Cambria" panose="02040503050406030204" pitchFamily="18" charset="0"/>
              </a:rPr>
              <a:t>Попо́льзовавшись</a:t>
            </a:r>
            <a:r>
              <a:rPr lang="ru-RU" b="1" dirty="0" smtClean="0">
                <a:latin typeface="Cambria" panose="02040503050406030204" pitchFamily="18" charset="0"/>
              </a:rPr>
              <a:t> </a:t>
            </a:r>
            <a:r>
              <a:rPr lang="ru-RU" b="1" dirty="0" err="1" smtClean="0">
                <a:latin typeface="Cambria" panose="02040503050406030204" pitchFamily="18" charset="0"/>
              </a:rPr>
              <a:t>ко́люще-ре́жущими</a:t>
            </a:r>
            <a:r>
              <a:rPr lang="ru-RU" b="1" dirty="0" smtClean="0">
                <a:latin typeface="Cambria" panose="02040503050406030204" pitchFamily="18" charset="0"/>
              </a:rPr>
              <a:t> </a:t>
            </a:r>
            <a:r>
              <a:rPr lang="ru-RU" b="1" dirty="0" err="1" smtClean="0">
                <a:latin typeface="Cambria" panose="02040503050406030204" pitchFamily="18" charset="0"/>
              </a:rPr>
              <a:t>предме́тами</a:t>
            </a:r>
            <a:r>
              <a:rPr lang="ru-RU" b="1" dirty="0" smtClean="0">
                <a:latin typeface="Cambria" panose="02040503050406030204" pitchFamily="18" charset="0"/>
              </a:rPr>
              <a:t>, я: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А) оставлю,  где резал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Б) положу на место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В) спрячу под покрывало, чтобы никто не порезался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0" t="30238" r="26831" b="6871"/>
          <a:stretch/>
        </p:blipFill>
        <p:spPr bwMode="auto">
          <a:xfrm>
            <a:off x="4283968" y="3481660"/>
            <a:ext cx="2980928" cy="29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77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2770" name="Picture 2" descr="Зимние каникул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1470"/>
            <a:ext cx="856895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35996" y="404664"/>
            <a:ext cx="414046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4521" y="359658"/>
            <a:ext cx="386195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50800"/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Century" panose="02040604050505020304" pitchFamily="18" charset="0"/>
              </a:rPr>
              <a:t>МОЛОДЦЫ, </a:t>
            </a:r>
          </a:p>
          <a:p>
            <a:pPr algn="ctr"/>
            <a:r>
              <a:rPr lang="ru-RU" sz="2800" b="1" cap="none" spc="0" dirty="0" smtClean="0">
                <a:ln w="50800"/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Century" panose="02040604050505020304" pitchFamily="18" charset="0"/>
              </a:rPr>
              <a:t>ВЫ СПРА</a:t>
            </a:r>
            <a:r>
              <a:rPr lang="ru-RU" sz="2800" b="1" cap="none" spc="0" dirty="0" smtClean="0">
                <a:ln w="50800"/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Calibri"/>
              </a:rPr>
              <a:t>́</a:t>
            </a:r>
            <a:r>
              <a:rPr lang="ru-RU" sz="2800" b="1" cap="none" spc="0" dirty="0" smtClean="0">
                <a:ln w="50800"/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Century" panose="02040604050505020304" pitchFamily="18" charset="0"/>
              </a:rPr>
              <a:t>ВИЛИСЬ!)</a:t>
            </a:r>
            <a:endParaRPr lang="ru-RU" sz="2800" b="1" cap="none" spc="0" dirty="0">
              <a:ln w="50800"/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4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4176464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  <a:t>ПРА́ВИЛА</a:t>
            </a:r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  <a:t>  </a:t>
            </a: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  <a:t>БЕЗОПА́СНОГО</a:t>
            </a:r>
            <a:b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  <a:t>ПОВЕДЕ́НИЯ</a:t>
            </a:r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  <a:t> </a:t>
            </a:r>
            <a:b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ВО</a:t>
            </a:r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  </a:t>
            </a: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ВРЕМЯ</a:t>
            </a:r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/>
            </a:r>
            <a:b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</a:b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ЗИ́МНИХ   КАНИ́КУЛ </a:t>
            </a:r>
            <a:b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</a:b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 И   НОВОГО́ДНИХ </a:t>
            </a:r>
            <a:b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</a:b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4F81BD">
                    <a:lumMod val="75000"/>
                  </a:srgbClr>
                </a:solidFill>
                <a:latin typeface="Century" panose="02040604050505020304" pitchFamily="18" charset="0"/>
              </a:rPr>
              <a:t>ПРА́ЗДНИКОВ</a:t>
            </a:r>
            <a: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  <a:t/>
            </a:r>
            <a:br>
              <a:rPr lang="ru-RU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</a:br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  <a:t/>
            </a:r>
            <a:b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+mn-cs"/>
              </a:rPr>
            </a:br>
            <a:r>
              <a:rPr lang="ru-RU" sz="66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66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t="8677" r="4546" b="2811"/>
          <a:stretch/>
        </p:blipFill>
        <p:spPr>
          <a:xfrm>
            <a:off x="6804248" y="2852936"/>
            <a:ext cx="2131770" cy="27635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t="8677" r="4546" b="2811"/>
          <a:stretch/>
        </p:blipFill>
        <p:spPr>
          <a:xfrm flipH="1">
            <a:off x="251520" y="2830249"/>
            <a:ext cx="2312640" cy="276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Советы Снеговика</a:t>
            </a:r>
            <a:endParaRPr lang="ru-RU" sz="3200" dirty="0">
              <a:solidFill>
                <a:srgbClr val="7030A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92696"/>
            <a:ext cx="3384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после плотного завтрака или обеда можно выходить на улицу в сильный мороз.</a:t>
            </a:r>
            <a:endParaRPr lang="ru-RU" sz="2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t="8677" r="4546" b="2811"/>
          <a:stretch/>
        </p:blipFill>
        <p:spPr>
          <a:xfrm>
            <a:off x="3748081" y="3312966"/>
            <a:ext cx="1647837" cy="213623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9512" y="2204864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сильные морозы — нужно постоянно двигаться. Нельзя стоять на одном месте, тем более прислоняться или садиться на  металлические предметы. </a:t>
            </a:r>
            <a:endParaRPr lang="ru-RU" sz="2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154" y="4451633"/>
            <a:ext cx="4069810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сильные </a:t>
            </a:r>
            <a:r>
              <a:rPr lang="ru-RU" sz="20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морозы — нужно тепло одеваться. Чтобы руки оставались теплыми, носите варежки, а не перчатки, обувайте теплую </a:t>
            </a:r>
            <a:r>
              <a:rPr lang="ru-RU" sz="20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обувь</a:t>
            </a:r>
            <a:r>
              <a:rPr lang="ru-RU" sz="20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на голове должен </a:t>
            </a:r>
            <a:r>
              <a:rPr lang="ru-RU" sz="20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тёплая шапка. </a:t>
            </a:r>
            <a:endParaRPr lang="ru-RU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F:\2 кл 2020-2021\фото 2 кл 2020-2021 уч год\фото 2 кл\IMG-20210210-WA00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8"/>
          <a:stretch/>
        </p:blipFill>
        <p:spPr bwMode="auto">
          <a:xfrm>
            <a:off x="5580112" y="4381081"/>
            <a:ext cx="3240360" cy="220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2 кл 2020-2021\фото 2 кл 2020-2021 уч год\фото 2 кл\IMG-20210302-WA00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8" t="10999" r="6728" b="13644"/>
          <a:stretch/>
        </p:blipFill>
        <p:spPr bwMode="auto">
          <a:xfrm>
            <a:off x="5561529" y="2152431"/>
            <a:ext cx="3047972" cy="204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2 кл 2020-2021\фото 2 кл 2020-2021 уч год\фото 2 кл\20201119_1405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0406"/>
            <a:ext cx="2300276" cy="172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2 кл 2020-2021\фото 2 кл 2020-2021 уч год\фото 2 кл\20200923_16412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7" t="30694" r="49365" b="6700"/>
          <a:stretch/>
        </p:blipFill>
        <p:spPr bwMode="auto">
          <a:xfrm>
            <a:off x="4572000" y="300545"/>
            <a:ext cx="1461893" cy="168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42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200" dirty="0">
                <a:solidFill>
                  <a:srgbClr val="8064A2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8064A2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dirty="0" err="1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Переохлажде́ние</a:t>
            </a:r>
            <a:r>
              <a:rPr lang="ru-RU" altLang="ru-RU" sz="4000" b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и </a:t>
            </a:r>
            <a:r>
              <a:rPr lang="ru-RU" altLang="ja-JP" sz="40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altLang="ja-JP" sz="4000" b="1" dirty="0" err="1">
                <a:latin typeface="Cambria" panose="02040503050406030204" pitchFamily="18" charset="0"/>
                <a:cs typeface="Arial" panose="020B0604020202020204" pitchFamily="34" charset="0"/>
              </a:rPr>
              <a:t>о</a:t>
            </a:r>
            <a:r>
              <a:rPr lang="ru-RU" altLang="ja-JP" sz="4000" b="1" dirty="0" err="1" smtClean="0">
                <a:latin typeface="Cambria" panose="02040503050406030204" pitchFamily="18" charset="0"/>
                <a:cs typeface="Arial" panose="020B0604020202020204" pitchFamily="34" charset="0"/>
              </a:rPr>
              <a:t>бмороже́ние</a:t>
            </a:r>
            <a:r>
              <a:rPr lang="ru-RU" altLang="ja-JP" sz="40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            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90614"/>
            <a:ext cx="5180136" cy="272641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Пришла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Треща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щи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плет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уши,щёки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нос.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Оде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нься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чше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потепле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чень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alibri"/>
                <a:cs typeface="Times New Roman" pitchFamily="18" charset="0"/>
              </a:rPr>
              <a:t>́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льно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замёрз.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58144_html_1f67a9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0699" y="1052736"/>
            <a:ext cx="1238944" cy="1902186"/>
          </a:xfrm>
          <a:prstGeom prst="rect">
            <a:avLst/>
          </a:prstGeom>
        </p:spPr>
      </p:pic>
      <p:pic>
        <p:nvPicPr>
          <p:cNvPr id="5" name="Picture 2" descr="Moro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1789578" cy="19428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2 кл 2020-2021\фото 2 кл 2020-2021 уч год\фото 2 кл\IMG-20210210-WA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09" y="4221088"/>
            <a:ext cx="3002601" cy="225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3429001"/>
            <a:ext cx="799288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000" b="1" dirty="0" smtClean="0">
                <a:latin typeface="Century" panose="02040604050505020304" pitchFamily="18" charset="0"/>
                <a:cs typeface="Times New Roman" panose="02020603050405020304" pitchFamily="18" charset="0"/>
              </a:rPr>
              <a:t>Первая помощь при переохлаждении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ja-JP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Доставить </a:t>
            </a:r>
            <a:r>
              <a:rPr lang="ru-RU" altLang="ja-JP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пострадавшего в помещение и постараться согреть..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59787" y="4144144"/>
            <a:ext cx="2887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altLang="ja-JP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тёплое сладкое питьё или пищу с большим содержанием сахара.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5144418"/>
            <a:ext cx="36287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обморожении лица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5587577"/>
            <a:ext cx="4860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Уши, щеки и нос можно согревать теплыми ладонями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,ни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коем случае не растирать!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" t="3700" r="7261" b="7222"/>
          <a:stretch/>
        </p:blipFill>
        <p:spPr>
          <a:xfrm>
            <a:off x="7131541" y="3850557"/>
            <a:ext cx="1871158" cy="12938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001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724435"/>
          </a:xfrm>
        </p:spPr>
        <p:txBody>
          <a:bodyPr>
            <a:normAutofit/>
          </a:bodyPr>
          <a:lstStyle/>
          <a:p>
            <a:r>
              <a:rPr lang="ru-RU" altLang="ru-RU" sz="3200" b="1" dirty="0" err="1" smtClean="0">
                <a:latin typeface="Cambria" panose="02040503050406030204" pitchFamily="18" charset="0"/>
              </a:rPr>
              <a:t>Береги́сь</a:t>
            </a:r>
            <a:r>
              <a:rPr lang="ru-RU" altLang="ru-RU" sz="3200" b="1" dirty="0" smtClean="0">
                <a:latin typeface="Cambria" panose="02040503050406030204" pitchFamily="18" charset="0"/>
              </a:rPr>
              <a:t> </a:t>
            </a:r>
            <a:r>
              <a:rPr lang="ru-RU" altLang="ru-RU" sz="3200" b="1" dirty="0" err="1" smtClean="0">
                <a:latin typeface="Cambria" panose="02040503050406030204" pitchFamily="18" charset="0"/>
              </a:rPr>
              <a:t>сосу́лек</a:t>
            </a:r>
            <a:r>
              <a:rPr lang="ru-RU" altLang="ru-RU" sz="3200" b="1" dirty="0" smtClean="0">
                <a:latin typeface="Cambria" panose="02040503050406030204" pitchFamily="18" charset="0"/>
              </a:rPr>
              <a:t> !</a:t>
            </a:r>
            <a:endParaRPr lang="ru-RU" sz="3200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1729" y="6297307"/>
            <a:ext cx="3056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Сосу</a:t>
            </a:r>
            <a:r>
              <a:rPr lang="ru-RU" altLang="ru-RU" sz="2000" b="1" dirty="0" err="1" smtClean="0">
                <a:latin typeface="Calibri"/>
                <a:cs typeface="Times New Roman" pitchFamily="18" charset="0"/>
              </a:rPr>
              <a:t>́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льки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есть нельзя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!</a:t>
            </a:r>
            <a:endParaRPr lang="ru-RU" alt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729" y="3429000"/>
            <a:ext cx="2949207" cy="296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3" descr="http://detsadmickeymouse.ru/PTISI/ff3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328755"/>
            <a:ext cx="5259704" cy="496855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761622" y="1412776"/>
            <a:ext cx="3130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/>
              <a:t>Нужно ходить </a:t>
            </a:r>
            <a:r>
              <a:rPr lang="ru-RU" altLang="ru-RU" dirty="0" err="1" smtClean="0"/>
              <a:t>посереди</a:t>
            </a:r>
            <a:r>
              <a:rPr lang="ru-RU" altLang="ru-RU" dirty="0" err="1" smtClean="0">
                <a:latin typeface="Calibri"/>
              </a:rPr>
              <a:t>́</a:t>
            </a:r>
            <a:r>
              <a:rPr lang="ru-RU" altLang="ru-RU" dirty="0" err="1" smtClean="0"/>
              <a:t>не</a:t>
            </a:r>
            <a:r>
              <a:rPr lang="ru-RU" altLang="ru-RU" dirty="0" smtClean="0"/>
              <a:t> </a:t>
            </a:r>
            <a:r>
              <a:rPr lang="ru-RU" altLang="ru-RU" dirty="0"/>
              <a:t>тротуара, подальше от крыш домов. </a:t>
            </a:r>
            <a:endParaRPr lang="ru-RU" altLang="ru-RU" dirty="0" smtClean="0"/>
          </a:p>
          <a:p>
            <a:r>
              <a:rPr lang="ru-RU" altLang="ru-RU" dirty="0" smtClean="0"/>
              <a:t>Ведь </a:t>
            </a:r>
            <a:r>
              <a:rPr lang="ru-RU" altLang="ru-RU" dirty="0"/>
              <a:t>с крыши дома может упасть большая глыба снега вместе с </a:t>
            </a:r>
            <a:r>
              <a:rPr lang="ru-RU" altLang="ru-RU" dirty="0" smtClean="0"/>
              <a:t>сосульками.</a:t>
            </a:r>
            <a:endParaRPr lang="ru-RU" alt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09600" y="548680"/>
            <a:ext cx="8229600" cy="1021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dirty="0" smtClean="0">
                <a:solidFill>
                  <a:srgbClr val="8064A2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8064A2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8064A2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1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Александр\Рабочий стол\108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r="25566"/>
          <a:stretch/>
        </p:blipFill>
        <p:spPr bwMode="auto">
          <a:xfrm>
            <a:off x="767254" y="4356627"/>
            <a:ext cx="1232819" cy="163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 rotWithShape="1">
          <a:blip r:embed="rId3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8" t="3636" r="1192" b="3162"/>
          <a:stretch/>
        </p:blipFill>
        <p:spPr bwMode="auto">
          <a:xfrm>
            <a:off x="6391628" y="4293096"/>
            <a:ext cx="2576698" cy="166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496" y="836712"/>
            <a:ext cx="8856984" cy="50405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600" b="1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непро́чный</a:t>
            </a:r>
            <a:r>
              <a:rPr lang="ru-RU" sz="3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u-RU" sz="3600" b="1" dirty="0">
                <a:solidFill>
                  <a:prstClr val="black"/>
                </a:solidFill>
                <a:latin typeface="Cambria" panose="02040503050406030204" pitchFamily="18" charset="0"/>
              </a:rPr>
              <a:t>и </a:t>
            </a:r>
            <a:r>
              <a:rPr lang="ru-RU" sz="3600" b="1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то́нкий</a:t>
            </a:r>
            <a:r>
              <a:rPr lang="ru-RU" sz="3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лёд на реке.</a:t>
            </a:r>
            <a:r>
              <a:rPr lang="ru-RU" sz="3600" b="1" dirty="0" smtClean="0">
                <a:solidFill>
                  <a:prstClr val="black"/>
                </a:solidFill>
              </a:rPr>
              <a:t/>
            </a:r>
            <a:br>
              <a:rPr lang="ru-RU" sz="3600" b="1" dirty="0" smtClean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/>
            </a:r>
            <a:br>
              <a:rPr lang="ru-RU" sz="3600" b="1" dirty="0">
                <a:solidFill>
                  <a:prstClr val="black"/>
                </a:solidFill>
              </a:rPr>
            </a:br>
            <a:endParaRPr lang="ru-RU" sz="3600" dirty="0" smtClean="0"/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 rotWithShape="1"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35960" r="9211" b="1692"/>
          <a:stretch/>
        </p:blipFill>
        <p:spPr bwMode="auto">
          <a:xfrm>
            <a:off x="6532639" y="2110843"/>
            <a:ext cx="2301851" cy="167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7" y="3161850"/>
            <a:ext cx="41764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2000" dirty="0">
                <a:latin typeface="Cambria" panose="02040503050406030204" pitchFamily="18" charset="0"/>
              </a:rPr>
              <a:t>На  льду  водоёмов  под  снегом  могут  быть  </a:t>
            </a:r>
          </a:p>
          <a:p>
            <a:pPr algn="ctr">
              <a:spcBef>
                <a:spcPct val="0"/>
              </a:spcBef>
            </a:pPr>
            <a:r>
              <a:rPr lang="ru-RU" altLang="ru-RU" sz="2000" dirty="0">
                <a:latin typeface="Cambria" panose="02040503050406030204" pitchFamily="18" charset="0"/>
              </a:rPr>
              <a:t>глубокие   трещины   и   разломы</a:t>
            </a:r>
            <a:r>
              <a:rPr lang="ru-RU" alt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0073" y="2194509"/>
            <a:ext cx="43001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altLang="ru-RU" sz="2000" dirty="0">
                <a:latin typeface="Cambria" panose="02040503050406030204" pitchFamily="18" charset="0"/>
              </a:rPr>
              <a:t>Нельзя ходить  рядом  с  трещинами</a:t>
            </a:r>
            <a:endParaRPr lang="ru-RU" sz="2000" dirty="0">
              <a:latin typeface="Cambria" panose="02040503050406030204" pitchFamily="18" charset="0"/>
            </a:endParaRPr>
          </a:p>
        </p:txBody>
      </p:sp>
      <p:pic>
        <p:nvPicPr>
          <p:cNvPr id="10243" name="Picture 10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t="3662" r="1193" b="2469"/>
          <a:stretch>
            <a:fillRect/>
          </a:stretch>
        </p:blipFill>
        <p:spPr bwMode="auto">
          <a:xfrm>
            <a:off x="2977838" y="4437112"/>
            <a:ext cx="2817198" cy="1637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effe52b2227b1454da753c4755634cb6"/>
          <p:cNvPicPr>
            <a:picLocks noGrp="1"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11582" y="2091997"/>
            <a:ext cx="1788491" cy="174814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412777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Меры 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безопа</a:t>
            </a:r>
            <a:r>
              <a:rPr lang="ru-RU" b="1" dirty="0" err="1">
                <a:solidFill>
                  <a:srgbClr val="C00000"/>
                </a:solidFill>
                <a:cs typeface="Arial" pitchFamily="34" charset="0"/>
              </a:rPr>
              <a:t>́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сности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и 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пра</a:t>
            </a:r>
            <a:r>
              <a:rPr lang="ru-RU" b="1" dirty="0" err="1">
                <a:solidFill>
                  <a:srgbClr val="C00000"/>
                </a:solidFill>
                <a:cs typeface="Arial" pitchFamily="34" charset="0"/>
              </a:rPr>
              <a:t>́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вила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поведе</a:t>
            </a:r>
            <a:r>
              <a:rPr lang="ru-RU" b="1" dirty="0" err="1">
                <a:solidFill>
                  <a:srgbClr val="C00000"/>
                </a:solidFill>
                <a:cs typeface="Arial" pitchFamily="34" charset="0"/>
              </a:rPr>
              <a:t>́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ния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на льду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88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2950" y="233988"/>
            <a:ext cx="6603086" cy="850106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latin typeface="Cambria" panose="02040503050406030204" pitchFamily="18" charset="0"/>
              </a:rPr>
              <a:t>Безопа</a:t>
            </a:r>
            <a:r>
              <a:rPr lang="ru-RU" sz="3200" b="1" dirty="0" err="1" smtClean="0">
                <a:latin typeface="Calibri"/>
              </a:rPr>
              <a:t>́</a:t>
            </a:r>
            <a:r>
              <a:rPr lang="ru-RU" sz="3200" b="1" dirty="0" err="1" smtClean="0">
                <a:latin typeface="Cambria" panose="02040503050406030204" pitchFamily="18" charset="0"/>
              </a:rPr>
              <a:t>сность</a:t>
            </a:r>
            <a:r>
              <a:rPr lang="ru-RU" sz="3200" b="1" dirty="0" smtClean="0">
                <a:latin typeface="Cambria" panose="02040503050406030204" pitchFamily="18" charset="0"/>
              </a:rPr>
              <a:t> </a:t>
            </a:r>
            <a:r>
              <a:rPr lang="ru-RU" sz="3200" b="1" dirty="0">
                <a:latin typeface="Cambria" panose="02040503050406030204" pitchFamily="18" charset="0"/>
              </a:rPr>
              <a:t>на </a:t>
            </a:r>
            <a:r>
              <a:rPr lang="ru-RU" sz="3200" b="1" dirty="0" smtClean="0">
                <a:latin typeface="Cambria" panose="02040503050406030204" pitchFamily="18" charset="0"/>
              </a:rPr>
              <a:t>дороге.</a:t>
            </a:r>
            <a:endParaRPr lang="ru-RU" sz="3200" dirty="0">
              <a:latin typeface="Cambria" panose="02040503050406030204" pitchFamily="18" charset="0"/>
            </a:endParaRPr>
          </a:p>
        </p:txBody>
      </p:sp>
      <p:pic>
        <p:nvPicPr>
          <p:cNvPr id="5" name="Picture 2" descr="http://www.orsksvetofor.ru/wp-content/uploads/2014/01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8" y="4527391"/>
            <a:ext cx="2441166" cy="2146081"/>
          </a:xfrm>
          <a:prstGeom prst="rect">
            <a:avLst/>
          </a:prstGeom>
          <a:noFill/>
          <a:ln w="38100">
            <a:solidFill>
              <a:srgbClr val="00206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к сделать зимнюю горку для детей на дач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Как сделать зимнюю горку для детей на дач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35430" y="1699647"/>
            <a:ext cx="61647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/>
              <a:t> </a:t>
            </a:r>
            <a:r>
              <a:rPr lang="ru-RU" sz="2000" dirty="0">
                <a:latin typeface="Cambria" panose="02040503050406030204" pitchFamily="18" charset="0"/>
              </a:rPr>
              <a:t>П</a:t>
            </a:r>
            <a:r>
              <a:rPr lang="ru-RU" sz="2000" dirty="0" smtClean="0">
                <a:latin typeface="Cambria" panose="02040503050406030204" pitchFamily="18" charset="0"/>
              </a:rPr>
              <a:t>ереходить </a:t>
            </a:r>
            <a:r>
              <a:rPr lang="ru-RU" sz="2000" dirty="0">
                <a:latin typeface="Cambria" panose="02040503050406030204" pitchFamily="18" charset="0"/>
              </a:rPr>
              <a:t>дорогу </a:t>
            </a:r>
            <a:r>
              <a:rPr lang="ru-RU" sz="2000" dirty="0" smtClean="0">
                <a:latin typeface="Cambria" panose="02040503050406030204" pitchFamily="18" charset="0"/>
              </a:rPr>
              <a:t>по пешеходному переходу (зебре),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latin typeface="Cambria" panose="02040503050406030204" pitchFamily="18" charset="0"/>
              </a:rPr>
              <a:t>П</a:t>
            </a:r>
            <a:r>
              <a:rPr lang="ru-RU" sz="2000" dirty="0" smtClean="0">
                <a:latin typeface="Cambria" panose="02040503050406030204" pitchFamily="18" charset="0"/>
              </a:rPr>
              <a:t>режде </a:t>
            </a:r>
            <a:r>
              <a:rPr lang="ru-RU" sz="2000" dirty="0">
                <a:latin typeface="Cambria" panose="02040503050406030204" pitchFamily="18" charset="0"/>
              </a:rPr>
              <a:t>чем переходить дорогу нужно посмотреть по сторонам и убедиться</a:t>
            </a:r>
            <a:r>
              <a:rPr lang="ru-RU" sz="2000" dirty="0" smtClean="0">
                <a:latin typeface="Cambria" panose="02040503050406030204" pitchFamily="18" charset="0"/>
              </a:rPr>
              <a:t>,</a:t>
            </a:r>
          </a:p>
          <a:p>
            <a:r>
              <a:rPr lang="ru-RU" sz="2000" dirty="0" smtClean="0">
                <a:latin typeface="Cambria" panose="02040503050406030204" pitchFamily="18" charset="0"/>
              </a:rPr>
              <a:t> что нет машин.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Cambria" panose="02040503050406030204" pitchFamily="18" charset="0"/>
              </a:rPr>
              <a:t> Переходите </a:t>
            </a:r>
            <a:r>
              <a:rPr lang="ru-RU" sz="2000" dirty="0">
                <a:latin typeface="Cambria" panose="02040503050406030204" pitchFamily="18" charset="0"/>
              </a:rPr>
              <a:t>дорогу только</a:t>
            </a:r>
          </a:p>
          <a:p>
            <a:r>
              <a:rPr lang="ru-RU" sz="2000" dirty="0">
                <a:latin typeface="Cambria" panose="02040503050406030204" pitchFamily="18" charset="0"/>
              </a:rPr>
              <a:t> на зелёный сигнал </a:t>
            </a:r>
            <a:r>
              <a:rPr lang="ru-RU" sz="2000" dirty="0" smtClean="0">
                <a:latin typeface="Cambria" panose="02040503050406030204" pitchFamily="18" charset="0"/>
              </a:rPr>
              <a:t>светофора.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prstClr val="black"/>
                </a:solidFill>
                <a:latin typeface="Cambria" panose="02040503050406030204" pitchFamily="18" charset="0"/>
              </a:rPr>
              <a:t>Не играйте вблизи проезжей </a:t>
            </a:r>
            <a:r>
              <a:rPr lang="ru-RU" sz="2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части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altLang="ru-RU" sz="2000" dirty="0">
                <a:latin typeface="Cambria" panose="02040503050406030204" pitchFamily="18" charset="0"/>
              </a:rPr>
              <a:t>Не катайся на санках и лыжах  вблизи дорог.</a:t>
            </a:r>
            <a:endParaRPr lang="ru-RU" sz="2000" dirty="0">
              <a:latin typeface="Cambria" panose="02040503050406030204" pitchFamily="18" charset="0"/>
            </a:endParaRPr>
          </a:p>
          <a:p>
            <a:pPr lvl="0"/>
            <a:endParaRPr lang="ru-RU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3090" name="Picture 18" descr="Правила поведения пешеходов на дороге | Разно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3"/>
          <a:stretch/>
        </p:blipFill>
        <p:spPr bwMode="auto">
          <a:xfrm>
            <a:off x="4901210" y="4509120"/>
            <a:ext cx="4031292" cy="218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616780" y="1441726"/>
            <a:ext cx="320837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Гололёд!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/>
          </a:p>
        </p:txBody>
      </p:sp>
      <p:pic>
        <p:nvPicPr>
          <p:cNvPr id="20" name="Рисунок 15" descr="рассказ по картинк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" t="8601" r="2469" b="1949"/>
          <a:stretch>
            <a:fillRect/>
          </a:stretch>
        </p:blipFill>
        <p:spPr bwMode="auto">
          <a:xfrm>
            <a:off x="5292080" y="2103687"/>
            <a:ext cx="3409130" cy="2085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0" descr="ПДД зимой для школьнико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8" r="11332"/>
          <a:stretch/>
        </p:blipFill>
        <p:spPr bwMode="auto">
          <a:xfrm>
            <a:off x="2771800" y="4527391"/>
            <a:ext cx="1999529" cy="217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975" y="976372"/>
            <a:ext cx="69541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Cambria" panose="02040503050406030204" pitchFamily="18" charset="0"/>
              </a:rPr>
              <a:t>Пра</a:t>
            </a:r>
            <a:r>
              <a:rPr lang="ru-RU" sz="2800" b="1" dirty="0" err="1" smtClean="0">
                <a:latin typeface="Calibri"/>
              </a:rPr>
              <a:t>́</a:t>
            </a:r>
            <a:r>
              <a:rPr lang="ru-RU" sz="2800" b="1" dirty="0" err="1" smtClean="0">
                <a:latin typeface="Cambria" panose="02040503050406030204" pitchFamily="18" charset="0"/>
              </a:rPr>
              <a:t>вила</a:t>
            </a:r>
            <a:r>
              <a:rPr lang="ru-RU" sz="2800" b="1" dirty="0" smtClean="0">
                <a:latin typeface="Cambria" panose="02040503050406030204" pitchFamily="18" charset="0"/>
              </a:rPr>
              <a:t> </a:t>
            </a:r>
            <a:r>
              <a:rPr lang="ru-RU" sz="2800" b="1" dirty="0" err="1" smtClean="0">
                <a:latin typeface="Cambria" panose="02040503050406030204" pitchFamily="18" charset="0"/>
              </a:rPr>
              <a:t>поведе</a:t>
            </a:r>
            <a:r>
              <a:rPr lang="ru-RU" sz="2800" b="1" dirty="0" err="1" smtClean="0">
                <a:latin typeface="Calibri"/>
              </a:rPr>
              <a:t>́</a:t>
            </a:r>
            <a:r>
              <a:rPr lang="ru-RU" sz="2800" b="1" dirty="0" err="1" smtClean="0">
                <a:latin typeface="Cambria" panose="02040503050406030204" pitchFamily="18" charset="0"/>
              </a:rPr>
              <a:t>ния</a:t>
            </a:r>
            <a:r>
              <a:rPr lang="ru-RU" sz="2800" b="1" dirty="0" smtClean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на </a:t>
            </a:r>
            <a:r>
              <a:rPr lang="ru-RU" sz="2800" b="1" dirty="0" err="1" smtClean="0">
                <a:latin typeface="Cambria" panose="02040503050406030204" pitchFamily="18" charset="0"/>
              </a:rPr>
              <a:t>зи</a:t>
            </a:r>
            <a:r>
              <a:rPr lang="ru-RU" sz="2800" b="1" dirty="0" err="1" smtClean="0">
                <a:latin typeface="Calibri"/>
              </a:rPr>
              <a:t>́</a:t>
            </a:r>
            <a:r>
              <a:rPr lang="ru-RU" sz="2800" b="1" dirty="0" err="1" smtClean="0">
                <a:latin typeface="Cambria" panose="02040503050406030204" pitchFamily="18" charset="0"/>
              </a:rPr>
              <a:t>мней</a:t>
            </a:r>
            <a:r>
              <a:rPr lang="ru-RU" sz="2800" b="1" dirty="0" smtClean="0">
                <a:latin typeface="Cambria" panose="02040503050406030204" pitchFamily="18" charset="0"/>
              </a:rPr>
              <a:t>  </a:t>
            </a:r>
            <a:r>
              <a:rPr lang="ru-RU" sz="2800" b="1" dirty="0" err="1" smtClean="0">
                <a:latin typeface="Cambria" panose="02040503050406030204" pitchFamily="18" charset="0"/>
              </a:rPr>
              <a:t>доро</a:t>
            </a:r>
            <a:r>
              <a:rPr lang="ru-RU" sz="2800" b="1" dirty="0" err="1" smtClean="0">
                <a:latin typeface="Calibri"/>
              </a:rPr>
              <a:t>́</a:t>
            </a:r>
            <a:r>
              <a:rPr lang="ru-RU" sz="2800" b="1" dirty="0" err="1" smtClean="0">
                <a:latin typeface="Cambria" panose="02040503050406030204" pitchFamily="18" charset="0"/>
              </a:rPr>
              <a:t>ге</a:t>
            </a:r>
            <a:endParaRPr lang="ru-RU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1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822</Words>
  <Application>Microsoft Office PowerPoint</Application>
  <PresentationFormat>Экран (4:3)</PresentationFormat>
  <Paragraphs>118</Paragraphs>
  <Slides>32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Тема Office</vt:lpstr>
      <vt:lpstr>Оформление по умолчанию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ПРА́ВИЛА  БЕЗОПА́СНОГО ПОВЕДЕ́НИЯ  ВО  ВРЕМЯ ЗИ́МНИХ   КАНИ́КУЛ   И   НОВОГО́ДНИХ  ПРА́ЗДНИКОВ   </vt:lpstr>
      <vt:lpstr>Презентация PowerPoint</vt:lpstr>
      <vt:lpstr> Переохлажде́ние и  обмороже́ние                </vt:lpstr>
      <vt:lpstr>Береги́сь сосу́лек !</vt:lpstr>
      <vt:lpstr>непро́чный и то́нкий лёд на реке.  </vt:lpstr>
      <vt:lpstr>Безопа́сность на дороге.</vt:lpstr>
      <vt:lpstr>Пра́вила поведе́ния на го́рке и на катке́</vt:lpstr>
      <vt:lpstr>Встре́ча с незнако́мым челове́ком    Если кто-то неизвестный Приглашает погостить, Вы ему ответьте честно:   Мне к чужим нельзя ходить!</vt:lpstr>
      <vt:lpstr>Животные на улице Нельзя́ подходи́ть, а тем более гла́дить и дразни́ть бездо́мных собак.</vt:lpstr>
      <vt:lpstr>Не запускай салюты </vt:lpstr>
      <vt:lpstr>Презентация PowerPoint</vt:lpstr>
      <vt:lpstr>Запо́мни </vt:lpstr>
      <vt:lpstr>Презентация PowerPoint</vt:lpstr>
      <vt:lpstr>1. По вечерам мне можно гулять до:</vt:lpstr>
      <vt:lpstr>2. На прогулку буду одеваться:</vt:lpstr>
      <vt:lpstr>3. Буду кататься с горки:</vt:lpstr>
      <vt:lpstr>4. Скатившись с горки:</vt:lpstr>
      <vt:lpstr>5. Дорогу буду: </vt:lpstr>
      <vt:lpstr>6. Если увижу дом, с крыши которого свисают сосульки или сползает пласт снега:</vt:lpstr>
      <vt:lpstr>7. Когда приду  с друзьями на каток, то чтобы было весело: </vt:lpstr>
      <vt:lpstr>8. Моё любимое место прогулки:</vt:lpstr>
      <vt:lpstr>9. Если на улице встречу бездомную собаку, то:</vt:lpstr>
      <vt:lpstr>10. Я заметил, что незнакомый человек за мной следит</vt:lpstr>
      <vt:lpstr>11. Если я замечу, что мой друг обморозился, то:</vt:lpstr>
      <vt:lpstr>12. Фейерверки, бенгальские огни и салюты:</vt:lpstr>
      <vt:lpstr>13. Если в доме случится пожар:</vt:lpstr>
      <vt:lpstr>14. Открыва́ть дверь надо:</vt:lpstr>
      <vt:lpstr>15. Попо́льзовавшись ко́люще-ре́жущими предме́тами, я: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 ли я безопасно отдохнуть в зимние каникулы?</dc:title>
  <dc:creator>Шигина Ирина Владимировна</dc:creator>
  <cp:lastModifiedBy>User52</cp:lastModifiedBy>
  <cp:revision>55</cp:revision>
  <dcterms:created xsi:type="dcterms:W3CDTF">2016-12-25T08:33:46Z</dcterms:created>
  <dcterms:modified xsi:type="dcterms:W3CDTF">2022-03-19T20:16:55Z</dcterms:modified>
</cp:coreProperties>
</file>