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72" r:id="rId1"/>
  </p:sldMasterIdLst>
  <p:notesMasterIdLst>
    <p:notesMasterId r:id="rId78"/>
  </p:notesMasterIdLst>
  <p:sldIdLst>
    <p:sldId id="313" r:id="rId2"/>
    <p:sldId id="1711" r:id="rId3"/>
    <p:sldId id="1712" r:id="rId4"/>
    <p:sldId id="1713" r:id="rId5"/>
    <p:sldId id="1714" r:id="rId6"/>
    <p:sldId id="1715" r:id="rId7"/>
    <p:sldId id="1716" r:id="rId8"/>
    <p:sldId id="1717" r:id="rId9"/>
    <p:sldId id="1718" r:id="rId10"/>
    <p:sldId id="1719" r:id="rId11"/>
    <p:sldId id="1724" r:id="rId12"/>
    <p:sldId id="1720" r:id="rId13"/>
    <p:sldId id="1721" r:id="rId14"/>
    <p:sldId id="1725" r:id="rId15"/>
    <p:sldId id="1722" r:id="rId16"/>
    <p:sldId id="1726" r:id="rId17"/>
    <p:sldId id="1728" r:id="rId18"/>
    <p:sldId id="1729" r:id="rId19"/>
    <p:sldId id="1730" r:id="rId20"/>
    <p:sldId id="1731" r:id="rId21"/>
    <p:sldId id="1649" r:id="rId22"/>
    <p:sldId id="1650" r:id="rId23"/>
    <p:sldId id="1699" r:id="rId24"/>
    <p:sldId id="1700" r:id="rId25"/>
    <p:sldId id="1701" r:id="rId26"/>
    <p:sldId id="1732" r:id="rId27"/>
    <p:sldId id="1733" r:id="rId28"/>
    <p:sldId id="1734" r:id="rId29"/>
    <p:sldId id="1696" r:id="rId30"/>
    <p:sldId id="1697" r:id="rId31"/>
    <p:sldId id="1698" r:id="rId32"/>
    <p:sldId id="1687" r:id="rId33"/>
    <p:sldId id="1688" r:id="rId34"/>
    <p:sldId id="1689" r:id="rId35"/>
    <p:sldId id="1684" r:id="rId36"/>
    <p:sldId id="1685" r:id="rId37"/>
    <p:sldId id="1686" r:id="rId38"/>
    <p:sldId id="1681" r:id="rId39"/>
    <p:sldId id="1682" r:id="rId40"/>
    <p:sldId id="1683" r:id="rId41"/>
    <p:sldId id="1651" r:id="rId42"/>
    <p:sldId id="1652" r:id="rId43"/>
    <p:sldId id="1653" r:id="rId44"/>
    <p:sldId id="1657" r:id="rId45"/>
    <p:sldId id="1658" r:id="rId46"/>
    <p:sldId id="1659" r:id="rId47"/>
    <p:sldId id="1663" r:id="rId48"/>
    <p:sldId id="1664" r:id="rId49"/>
    <p:sldId id="1665" r:id="rId50"/>
    <p:sldId id="1666" r:id="rId51"/>
    <p:sldId id="1667" r:id="rId52"/>
    <p:sldId id="1668" r:id="rId53"/>
    <p:sldId id="1669" r:id="rId54"/>
    <p:sldId id="1670" r:id="rId55"/>
    <p:sldId id="1671" r:id="rId56"/>
    <p:sldId id="1672" r:id="rId57"/>
    <p:sldId id="1673" r:id="rId58"/>
    <p:sldId id="1674" r:id="rId59"/>
    <p:sldId id="1678" r:id="rId60"/>
    <p:sldId id="1679" r:id="rId61"/>
    <p:sldId id="1680" r:id="rId62"/>
    <p:sldId id="1690" r:id="rId63"/>
    <p:sldId id="1691" r:id="rId64"/>
    <p:sldId id="1692" r:id="rId65"/>
    <p:sldId id="1693" r:id="rId66"/>
    <p:sldId id="1694" r:id="rId67"/>
    <p:sldId id="1695" r:id="rId68"/>
    <p:sldId id="1660" r:id="rId69"/>
    <p:sldId id="1661" r:id="rId70"/>
    <p:sldId id="1662" r:id="rId71"/>
    <p:sldId id="1675" r:id="rId72"/>
    <p:sldId id="1676" r:id="rId73"/>
    <p:sldId id="1677" r:id="rId74"/>
    <p:sldId id="1654" r:id="rId75"/>
    <p:sldId id="1655" r:id="rId76"/>
    <p:sldId id="1656" r:id="rId77"/>
  </p:sldIdLst>
  <p:sldSz cx="9144000" cy="5143500" type="screen16x9"/>
  <p:notesSz cx="6858000" cy="9947275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Open Sans" panose="020B0606030504020204" pitchFamily="34" charset="0"/>
      <p:regular r:id="rId83"/>
      <p:bold r:id="rId84"/>
      <p:italic r:id="rId85"/>
      <p:boldItalic r:id="rId86"/>
    </p:embeddedFont>
    <p:embeddedFont>
      <p:font typeface="Roboto Slab" pitchFamily="2" charset="0"/>
      <p:regular r:id="rId87"/>
      <p:bold r:id="rId88"/>
    </p:embeddedFont>
    <p:embeddedFont>
      <p:font typeface="Tahoma" panose="020B0604030504040204" pitchFamily="34" charset="0"/>
      <p:regular r:id="rId89"/>
      <p:bold r:id="rId9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4422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71" userDrawn="1">
          <p15:clr>
            <a:srgbClr val="A4A3A4"/>
          </p15:clr>
        </p15:guide>
        <p15:guide id="6" pos="3651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01" userDrawn="1">
          <p15:clr>
            <a:srgbClr val="A4A3A4"/>
          </p15:clr>
        </p15:guide>
        <p15:guide id="9" pos="2086" userDrawn="1">
          <p15:clr>
            <a:srgbClr val="A4A3A4"/>
          </p15:clr>
        </p15:guide>
        <p15:guide id="10" pos="2721" userDrawn="1">
          <p15:clr>
            <a:srgbClr val="A4A3A4"/>
          </p15:clr>
        </p15:guide>
        <p15:guide id="13" orient="horz" pos="463" userDrawn="1">
          <p15:clr>
            <a:srgbClr val="A4A3A4"/>
          </p15:clr>
        </p15:guide>
        <p15:guide id="14" pos="2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2A6"/>
    <a:srgbClr val="456FD7"/>
    <a:srgbClr val="F34F0D"/>
    <a:srgbClr val="E3E3E3"/>
    <a:srgbClr val="E4E4E4"/>
    <a:srgbClr val="FFC000"/>
    <a:srgbClr val="B090C8"/>
    <a:srgbClr val="08B581"/>
    <a:srgbClr val="777232"/>
    <a:srgbClr val="050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63" autoAdjust="0"/>
    <p:restoredTop sz="95380" autoAdjust="0"/>
  </p:normalViewPr>
  <p:slideViewPr>
    <p:cSldViewPr snapToGrid="0">
      <p:cViewPr>
        <p:scale>
          <a:sx n="100" d="100"/>
          <a:sy n="100" d="100"/>
        </p:scale>
        <p:origin x="882" y="396"/>
      </p:cViewPr>
      <p:guideLst>
        <p:guide orient="horz" pos="259"/>
        <p:guide pos="4422"/>
        <p:guide pos="5534"/>
        <p:guide orient="horz" pos="3003"/>
        <p:guide pos="2971"/>
        <p:guide pos="3651"/>
        <p:guide pos="1837"/>
        <p:guide pos="3901"/>
        <p:guide pos="2086"/>
        <p:guide pos="2721"/>
        <p:guide orient="horz" pos="46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196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7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3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528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067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99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520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84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13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243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2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536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844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34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12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71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06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44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32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39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59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06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86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99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131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88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54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947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85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86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0006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04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5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402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159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48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0582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576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25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131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818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885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64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24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4574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926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854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011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373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0280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9908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817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0932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97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899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2316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8208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0015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36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0330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30037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4042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72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59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777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5079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3784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898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36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9641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614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7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50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0056-3C8D-45B2-B120-ABFEE66A46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85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56559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5911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9326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37082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03293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218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61580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500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56624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8526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18420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8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6.png"/><Relationship Id="rId5" Type="http://schemas.openxmlformats.org/officeDocument/2006/relationships/slide" Target="slide21.xml"/><Relationship Id="rId10" Type="http://schemas.openxmlformats.org/officeDocument/2006/relationships/slide" Target="slide19.xml"/><Relationship Id="rId4" Type="http://schemas.openxmlformats.org/officeDocument/2006/relationships/slide" Target="slide2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1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4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slide" Target="slide17.xml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slide" Target="slide18.xml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7.xml"/><Relationship Id="rId18" Type="http://schemas.openxmlformats.org/officeDocument/2006/relationships/slide" Target="slide68.xml"/><Relationship Id="rId3" Type="http://schemas.openxmlformats.org/officeDocument/2006/relationships/slide" Target="slide53.xml"/><Relationship Id="rId21" Type="http://schemas.openxmlformats.org/officeDocument/2006/relationships/slide" Target="slide65.xml"/><Relationship Id="rId7" Type="http://schemas.openxmlformats.org/officeDocument/2006/relationships/slide" Target="slide29.xml"/><Relationship Id="rId12" Type="http://schemas.openxmlformats.org/officeDocument/2006/relationships/slide" Target="slide44.xml"/><Relationship Id="rId17" Type="http://schemas.openxmlformats.org/officeDocument/2006/relationships/slide" Target="slide62.xml"/><Relationship Id="rId2" Type="http://schemas.openxmlformats.org/officeDocument/2006/relationships/notesSlide" Target="../notesSlides/notesSlide21.xml"/><Relationship Id="rId16" Type="http://schemas.openxmlformats.org/officeDocument/2006/relationships/slide" Target="slide59.xml"/><Relationship Id="rId20" Type="http://schemas.openxmlformats.org/officeDocument/2006/relationships/slide" Target="slide7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11" Type="http://schemas.openxmlformats.org/officeDocument/2006/relationships/slide" Target="slide41.xml"/><Relationship Id="rId5" Type="http://schemas.openxmlformats.org/officeDocument/2006/relationships/slide" Target="slide23.xml"/><Relationship Id="rId15" Type="http://schemas.openxmlformats.org/officeDocument/2006/relationships/slide" Target="slide56.xml"/><Relationship Id="rId10" Type="http://schemas.openxmlformats.org/officeDocument/2006/relationships/slide" Target="slide38.xml"/><Relationship Id="rId19" Type="http://schemas.openxmlformats.org/officeDocument/2006/relationships/slide" Target="slide71.xml"/><Relationship Id="rId4" Type="http://schemas.openxmlformats.org/officeDocument/2006/relationships/image" Target="../media/image7.png"/><Relationship Id="rId9" Type="http://schemas.openxmlformats.org/officeDocument/2006/relationships/slide" Target="slide35.xml"/><Relationship Id="rId14" Type="http://schemas.openxmlformats.org/officeDocument/2006/relationships/slide" Target="slide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slide" Target="slide2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slide" Target="slide36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1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slide" Target="slide43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slide" Target="slide45.xml"/><Relationship Id="rId4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6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slide" Target="slide48.xml"/><Relationship Id="rId4" Type="http://schemas.openxmlformats.org/officeDocument/2006/relationships/slide" Target="slide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slide" Target="slide51.xml"/><Relationship Id="rId4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slide" Target="slide55.xml"/><Relationship Id="rId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slide" Target="slide57.xml"/><Relationship Id="rId4" Type="http://schemas.openxmlformats.org/officeDocument/2006/relationships/slide" Target="slide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slide" Target="slide60.xml"/><Relationship Id="rId4" Type="http://schemas.openxmlformats.org/officeDocument/2006/relationships/slide" Target="slide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slide" Target="slide7.xml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slide" Target="slide64.xml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8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8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slide" Target="slide67.xml"/><Relationship Id="rId4" Type="http://schemas.openxmlformats.org/officeDocument/2006/relationships/slide" Target="slide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2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2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9.xml"/><Relationship Id="rId5" Type="http://schemas.openxmlformats.org/officeDocument/2006/relationships/slide" Target="slide70.xml"/><Relationship Id="rId4" Type="http://schemas.openxmlformats.org/officeDocument/2006/relationships/image" Target="../media/image6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72.xml"/><Relationship Id="rId4" Type="http://schemas.openxmlformats.org/officeDocument/2006/relationships/slide" Target="slide7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slide" Target="slide75.xml"/><Relationship Id="rId4" Type="http://schemas.openxmlformats.org/officeDocument/2006/relationships/slide" Target="slide7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9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9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0" Type="http://schemas.openxmlformats.org/officeDocument/2006/relationships/image" Target="../media/image31.svg"/><Relationship Id="rId4" Type="http://schemas.openxmlformats.org/officeDocument/2006/relationships/slide" Target="slide1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3" name="Скругленный прямоугольник 18">
            <a:hlinkClick r:id="rId4" action="ppaction://hlinksldjump"/>
            <a:extLst>
              <a:ext uri="{FF2B5EF4-FFF2-40B4-BE49-F238E27FC236}">
                <a16:creationId xmlns:a16="http://schemas.microsoft.com/office/drawing/2014/main" id="{0AB9DF18-90D7-45CC-B56C-5EE9D0CE2AB2}"/>
              </a:ext>
            </a:extLst>
          </p:cNvPr>
          <p:cNvSpPr/>
          <p:nvPr/>
        </p:nvSpPr>
        <p:spPr>
          <a:xfrm>
            <a:off x="859827" y="2938560"/>
            <a:ext cx="2958707" cy="67460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190500" dir="5400000" sx="90000" sy="90000" algn="t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b="1">
                <a:solidFill>
                  <a:schemeClr val="tx1"/>
                </a:solidFill>
                <a:latin typeface="+mj-lt"/>
              </a:rPr>
              <a:t>Начать игру</a:t>
            </a:r>
          </a:p>
        </p:txBody>
      </p:sp>
      <p:sp>
        <p:nvSpPr>
          <p:cNvPr id="4" name="TextBox 3">
            <a:hlinkClick r:id="rId5" action="ppaction://hlinksldjump"/>
            <a:extLst>
              <a:ext uri="{FF2B5EF4-FFF2-40B4-BE49-F238E27FC236}">
                <a16:creationId xmlns:a16="http://schemas.microsoft.com/office/drawing/2014/main" id="{41458B32-A903-4353-A5A8-15DFF1EF561B}"/>
              </a:ext>
            </a:extLst>
          </p:cNvPr>
          <p:cNvSpPr txBox="1"/>
          <p:nvPr/>
        </p:nvSpPr>
        <p:spPr>
          <a:xfrm>
            <a:off x="358775" y="4428709"/>
            <a:ext cx="396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600" b="1">
                <a:solidFill>
                  <a:schemeClr val="bg1"/>
                </a:solidFill>
                <a:latin typeface="Roboto Slab"/>
              </a:rPr>
              <a:t>Правила игры</a:t>
            </a:r>
          </a:p>
        </p:txBody>
      </p:sp>
      <p:pic>
        <p:nvPicPr>
          <p:cNvPr id="12" name="Рисунок 11" descr="Изображение выглядит как рисунок&#10;&#10;Автоматически созданное описание">
            <a:hlinkClick r:id="rId6" action="ppaction://hlinksldjump"/>
            <a:extLst>
              <a:ext uri="{FF2B5EF4-FFF2-40B4-BE49-F238E27FC236}">
                <a16:creationId xmlns:a16="http://schemas.microsoft.com/office/drawing/2014/main" id="{28075A83-B8E1-463F-916D-EA939F91ED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22" t="840" r="24935" b="-840"/>
          <a:stretch/>
        </p:blipFill>
        <p:spPr>
          <a:xfrm>
            <a:off x="1361059" y="441895"/>
            <a:ext cx="1931542" cy="144487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исунок&#10;&#10;Автоматически созданное описание">
            <a:hlinkClick r:id="rId8" action="ppaction://hlinksldjump"/>
            <a:extLst>
              <a:ext uri="{FF2B5EF4-FFF2-40B4-BE49-F238E27FC236}">
                <a16:creationId xmlns:a16="http://schemas.microsoft.com/office/drawing/2014/main" id="{A91236E2-3579-43DF-9737-02F9B02DB5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23" r="19101"/>
          <a:stretch/>
        </p:blipFill>
        <p:spPr>
          <a:xfrm>
            <a:off x="395288" y="1257441"/>
            <a:ext cx="1931542" cy="144487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&#10;&#10;Автоматически созданное описание">
            <a:hlinkClick r:id="rId10" action="ppaction://hlinksldjump"/>
            <a:extLst>
              <a:ext uri="{FF2B5EF4-FFF2-40B4-BE49-F238E27FC236}">
                <a16:creationId xmlns:a16="http://schemas.microsoft.com/office/drawing/2014/main" id="{6E024FA5-4767-4B68-9A1F-1FAD092EE2D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386" r="13096"/>
          <a:stretch/>
        </p:blipFill>
        <p:spPr>
          <a:xfrm>
            <a:off x="2410565" y="1257441"/>
            <a:ext cx="193154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Флаг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58775" y="1445368"/>
            <a:ext cx="439642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Российский флаг родился вместе с первыми российскими военными кораблями и до XIX века оставался принадлежностью главным образом флотской культуры.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Начало применения российского бело-сине-красного флага на суше связано с географическими открытиями русских мореплавателей.</a:t>
            </a:r>
          </a:p>
        </p:txBody>
      </p:sp>
      <p:pic>
        <p:nvPicPr>
          <p:cNvPr id="19" name="Picture 6" descr="Картинки по запросу Петр первый">
            <a:extLst>
              <a:ext uri="{FF2B5EF4-FFF2-40B4-BE49-F238E27FC236}">
                <a16:creationId xmlns:a16="http://schemas.microsoft.com/office/drawing/2014/main" id="{F15BCD10-D10B-4E32-8A89-205DEAE61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8840" y="978343"/>
            <a:ext cx="3986329" cy="301611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13692435-E29B-45C9-8543-EBB5D7B0FB78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1652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Флаг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58775" y="1602254"/>
            <a:ext cx="4544821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До XIX века русские моряки водружали на берегу присоединённой земли памятный крест.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Но в 1806 году появилась новая традиция. Русская экспедиция обследовала побережье Южного Сахалина и подняла на берегу два флага. Андреевский флаг отмечал заслугу военного флота, государственный бело-сине-красный флаг – новое владение России.</a:t>
            </a:r>
          </a:p>
        </p:txBody>
      </p:sp>
      <p:pic>
        <p:nvPicPr>
          <p:cNvPr id="2" name="Содержимое 4" descr="flag-nay.jpg">
            <a:extLst>
              <a:ext uri="{FF2B5EF4-FFF2-40B4-BE49-F238E27FC236}">
                <a16:creationId xmlns:a16="http://schemas.microsoft.com/office/drawing/2014/main" id="{549B6C49-09AB-41E3-8E10-0C6422D1E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004" y="1156802"/>
            <a:ext cx="3774182" cy="251612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A211F2DB-634E-4CFE-9694-5FFE38D8D1F5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7830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6" descr="557.jpg">
            <a:extLst>
              <a:ext uri="{FF2B5EF4-FFF2-40B4-BE49-F238E27FC236}">
                <a16:creationId xmlns:a16="http://schemas.microsoft.com/office/drawing/2014/main" id="{11F3D149-8815-430E-8B7A-305C979F6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74"/>
          <a:stretch/>
        </p:blipFill>
        <p:spPr>
          <a:xfrm>
            <a:off x="4918839" y="978342"/>
            <a:ext cx="3986329" cy="301611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Флаг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238831" y="1732347"/>
            <a:ext cx="4560065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На бортах ботика Петра I были нанесены белые, синие и красные полосы.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А в 1693 году отряд малых судов Петра совершил поход на Соловецкие острова уже под флагом из равных горизонтальных белой, синей и красной полос.</a:t>
            </a:r>
          </a:p>
        </p:txBody>
      </p:sp>
      <p:sp>
        <p:nvSpPr>
          <p:cNvPr id="2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E1FF61BE-B67A-4CFD-9B55-03561FB98B7D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4345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Флаг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4024193" y="1925419"/>
            <a:ext cx="456006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Распространение государственного бело-сине-красного флага было заторможено в 1858 году, когда Гербовое отделение Департамента герольдии Правительствующего Сената выступило с инициативой изменения российского государственного флага.</a:t>
            </a:r>
          </a:p>
        </p:txBody>
      </p:sp>
      <p:pic>
        <p:nvPicPr>
          <p:cNvPr id="6" name="Picture 4" descr="https://upload.wikimedia.org/wikipedia/commons/thumb/6/6d/Alexander%27s_II_Order%28Ukase%29_11_june_1858_-_flag.jpg/800px-Alexander%27s_II_Order%28Ukase%29_11_june_1858_-_flag.jpg">
            <a:extLst>
              <a:ext uri="{FF2B5EF4-FFF2-40B4-BE49-F238E27FC236}">
                <a16:creationId xmlns:a16="http://schemas.microsoft.com/office/drawing/2014/main" id="{47FF219E-9CF0-455A-B38F-C3B4EF1DE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038" y="864157"/>
            <a:ext cx="2927487" cy="37639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1BDD176-D93E-4BC9-A606-6E4DD0BA3B20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399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Флаг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4F22E-51E4-4D30-B3E7-B760EC8629E0}"/>
              </a:ext>
            </a:extLst>
          </p:cNvPr>
          <p:cNvSpPr txBox="1"/>
          <p:nvPr/>
        </p:nvSpPr>
        <p:spPr>
          <a:xfrm>
            <a:off x="4332726" y="1602254"/>
            <a:ext cx="456006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В течение почти полутора столетий флаг нашей страны многократно изменялся.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В ноябре 1990 года правительственная комиссия по разработке новой государственной символики решила проблему флага быстро и почти без разногласий: Россия имела бело-сине-красный флаг с более чем 300-летней историей, и этот флаг должен был вернуться.</a:t>
            </a:r>
          </a:p>
        </p:txBody>
      </p:sp>
      <p:pic>
        <p:nvPicPr>
          <p:cNvPr id="12" name="Содержимое 4" descr="post-164-0-56162000-1503411735_thumb.jpg">
            <a:extLst>
              <a:ext uri="{FF2B5EF4-FFF2-40B4-BE49-F238E27FC236}">
                <a16:creationId xmlns:a16="http://schemas.microsoft.com/office/drawing/2014/main" id="{A2C10886-FE3A-4D4C-8B86-7E2BC6ED5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37"/>
          <a:stretch/>
        </p:blipFill>
        <p:spPr>
          <a:xfrm>
            <a:off x="251209" y="815612"/>
            <a:ext cx="3567165" cy="399818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4A63EA9D-2B79-425D-986B-1E9930EA980D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24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Флаг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4F22E-51E4-4D30-B3E7-B760EC8629E0}"/>
              </a:ext>
            </a:extLst>
          </p:cNvPr>
          <p:cNvSpPr txBox="1"/>
          <p:nvPr/>
        </p:nvSpPr>
        <p:spPr>
          <a:xfrm>
            <a:off x="238831" y="1171364"/>
            <a:ext cx="4560065" cy="2800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25 декабря 2000 года, накануне нового века и нового тысячелетия, принят Федеральный конституционный закон «О Государственном флаге Российской Федерации». Он определяет правовое положение и правила использования флага России.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Например, в законе сказано, что Флаг Российской Федерации может быть поднят во время торжественных мероприятий, проводимых предприятиями, учреждениями и организациями,  а также во время семейных торжеств. Не запрещается вывешивать флаг России у себя на балконе или на даче.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CA0D789-3D05-4040-BA7E-20957D9FE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8840" y="1078014"/>
            <a:ext cx="3986329" cy="29874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BD7648B3-AC04-49B1-A51C-F6679BED309E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5125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6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Флаг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58775" y="923652"/>
            <a:ext cx="75870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>
                <a:solidFill>
                  <a:prstClr val="black"/>
                </a:solidFill>
              </a:rPr>
              <a:t>При одновременном подъёме флага Российской Федерации и флагов субъектов Российской Федерации его следует размещать: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6E6866-3E43-4BA2-A5E2-B352BD567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0731" y="1854425"/>
            <a:ext cx="1220312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8478CF-FC2F-40B1-B3C4-240CFBFDC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49610" y="1859646"/>
            <a:ext cx="1973271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6E5F51-09B1-441B-9822-C553133640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996098" y="1854425"/>
            <a:ext cx="2726230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6" name="TextBox 735">
            <a:extLst>
              <a:ext uri="{FF2B5EF4-FFF2-40B4-BE49-F238E27FC236}">
                <a16:creationId xmlns:a16="http://schemas.microsoft.com/office/drawing/2014/main" id="{5661A185-FBAE-449E-9AC0-438D412B56EF}"/>
              </a:ext>
            </a:extLst>
          </p:cNvPr>
          <p:cNvSpPr txBox="1"/>
          <p:nvPr/>
        </p:nvSpPr>
        <p:spPr>
          <a:xfrm>
            <a:off x="207913" y="2935586"/>
            <a:ext cx="17059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С левой стороны,</a:t>
            </a:r>
          </a:p>
          <a:p>
            <a:pPr algn="ctr" defTabSz="914377"/>
            <a:r>
              <a:rPr lang="ru-RU" sz="1200">
                <a:solidFill>
                  <a:prstClr val="black"/>
                </a:solidFill>
              </a:rPr>
              <a:t>если флага два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E3FC68F9-D0A5-49F0-886F-2E382D64B9EA}"/>
              </a:ext>
            </a:extLst>
          </p:cNvPr>
          <p:cNvSpPr txBox="1"/>
          <p:nvPr/>
        </p:nvSpPr>
        <p:spPr>
          <a:xfrm>
            <a:off x="2721105" y="2935586"/>
            <a:ext cx="26302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По центру, если флагов</a:t>
            </a:r>
          </a:p>
          <a:p>
            <a:pPr algn="ctr" defTabSz="914377"/>
            <a:r>
              <a:rPr lang="ru-RU" sz="1200">
                <a:solidFill>
                  <a:prstClr val="black"/>
                </a:solidFill>
              </a:rPr>
              <a:t>нечётное количество</a:t>
            </a:r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95BF0D60-533D-4934-A881-4F6B05E2C53D}"/>
              </a:ext>
            </a:extLst>
          </p:cNvPr>
          <p:cNvSpPr txBox="1"/>
          <p:nvPr/>
        </p:nvSpPr>
        <p:spPr>
          <a:xfrm>
            <a:off x="6349734" y="2935586"/>
            <a:ext cx="2018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Левее центра, если флагов</a:t>
            </a:r>
          </a:p>
          <a:p>
            <a:pPr algn="ctr" defTabSz="914377"/>
            <a:r>
              <a:rPr lang="ru-RU" sz="1200">
                <a:solidFill>
                  <a:prstClr val="black"/>
                </a:solidFill>
              </a:rPr>
              <a:t>чётное количество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4A874E-0A11-4762-B4B0-327AED463BE2}"/>
              </a:ext>
            </a:extLst>
          </p:cNvPr>
          <p:cNvSpPr txBox="1"/>
          <p:nvPr/>
        </p:nvSpPr>
        <p:spPr>
          <a:xfrm>
            <a:off x="358775" y="3648436"/>
            <a:ext cx="75870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>
                <a:solidFill>
                  <a:prstClr val="black"/>
                </a:solidFill>
              </a:rPr>
              <a:t>При этом флаг Российской Федерации не может быть меньше или располагаться ниже, чем флаг субъекта Российской Федерации.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3272A-7AEC-4BA6-B016-7DA83C612644}"/>
              </a:ext>
            </a:extLst>
          </p:cNvPr>
          <p:cNvSpPr txBox="1"/>
          <p:nvPr/>
        </p:nvSpPr>
        <p:spPr>
          <a:xfrm>
            <a:off x="358775" y="4299596"/>
            <a:ext cx="64866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>
                <a:solidFill>
                  <a:prstClr val="black"/>
                </a:solidFill>
              </a:rPr>
              <a:t>Флаг Российской Федерации не может быть использован как геральдическая основа для флагов субъектов Российской Федерации.</a:t>
            </a:r>
          </a:p>
        </p:txBody>
      </p:sp>
      <p:sp>
        <p:nvSpPr>
          <p:cNvPr id="7" name="Скругленный прямоугольник 10">
            <a:hlinkClick r:id="rId10" action="ppaction://hlinksldjump"/>
            <a:extLst>
              <a:ext uri="{FF2B5EF4-FFF2-40B4-BE49-F238E27FC236}">
                <a16:creationId xmlns:a16="http://schemas.microsoft.com/office/drawing/2014/main" id="{386F67EF-4993-47C9-9E4C-4FA045BA3121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480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Флаг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10412" y="890736"/>
            <a:ext cx="85231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Изображение Государственного флага Российской Федерации может быть использовано в качестве элемента или геральдической основы государственных наград Российской Федерации, а также геральдических знаков – эмблем и флагов федеральных органов исполнительной власти.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5941B8-95EF-435D-9E97-DD332C18B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57954" y="2031831"/>
            <a:ext cx="1271446" cy="12835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62D4F6-E754-482B-A790-AC10F45FA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24153" y="1949485"/>
            <a:ext cx="1370194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D8C96B-01A8-43FF-BC29-8063A5A47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776993" y="1975209"/>
            <a:ext cx="1187989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DFB01B-EB68-4549-9051-F172722710F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90372" y="1975209"/>
            <a:ext cx="684705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B5D57D-59F0-4743-89CF-7147656D8FAB}"/>
              </a:ext>
            </a:extLst>
          </p:cNvPr>
          <p:cNvSpPr txBox="1"/>
          <p:nvPr/>
        </p:nvSpPr>
        <p:spPr>
          <a:xfrm>
            <a:off x="73920" y="3601297"/>
            <a:ext cx="17176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Медаль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«Золотая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звезда»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EE4E17-9CA3-44BB-83B9-3B7F57B9548C}"/>
              </a:ext>
            </a:extLst>
          </p:cNvPr>
          <p:cNvSpPr txBox="1"/>
          <p:nvPr/>
        </p:nvSpPr>
        <p:spPr>
          <a:xfrm>
            <a:off x="2469785" y="3601297"/>
            <a:ext cx="1797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Федеральная служба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охраны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E952F6-74ED-40F1-BCE6-6F31735BF38C}"/>
              </a:ext>
            </a:extLst>
          </p:cNvPr>
          <p:cNvSpPr txBox="1"/>
          <p:nvPr/>
        </p:nvSpPr>
        <p:spPr>
          <a:xfrm>
            <a:off x="4910623" y="3601297"/>
            <a:ext cx="1797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Пенсионный фонд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Российской Федерации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E3CDE-8219-47F9-9222-F4D0087B7E7E}"/>
              </a:ext>
            </a:extLst>
          </p:cNvPr>
          <p:cNvSpPr txBox="1"/>
          <p:nvPr/>
        </p:nvSpPr>
        <p:spPr>
          <a:xfrm>
            <a:off x="7264592" y="3601297"/>
            <a:ext cx="18581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Министерство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сельского хозяйства</a:t>
            </a:r>
          </a:p>
        </p:txBody>
      </p:sp>
      <p:sp>
        <p:nvSpPr>
          <p:cNvPr id="4" name="Скругленный прямоугольник 10">
            <a:hlinkClick r:id="rId11" action="ppaction://hlinksldjump"/>
            <a:extLst>
              <a:ext uri="{FF2B5EF4-FFF2-40B4-BE49-F238E27FC236}">
                <a16:creationId xmlns:a16="http://schemas.microsoft.com/office/drawing/2014/main" id="{488F977A-6770-48F0-9DFD-B8D12DDD7796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99164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Флаг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id="{322F18A8-3DC1-4246-B0B8-2A652CC1FB38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 главное меню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10412" y="1207775"/>
            <a:ext cx="85231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Российский флаг не может быть использован как элемент или фон логотипов коммерческих организаций: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60BA52-53D7-439C-9CEC-C9A6BF1E4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7100" y="2120907"/>
            <a:ext cx="3768585" cy="1332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19AE4F-1A16-4A9E-8BE5-49AC42C35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459" y="2120970"/>
            <a:ext cx="3768232" cy="1331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71845-03C2-450A-9AC4-8FF15C298814}"/>
              </a:ext>
            </a:extLst>
          </p:cNvPr>
          <p:cNvSpPr txBox="1"/>
          <p:nvPr/>
        </p:nvSpPr>
        <p:spPr>
          <a:xfrm>
            <a:off x="358775" y="1003958"/>
            <a:ext cx="4033838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Россия — священная наша держава,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Россия — любимая наша страна.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Могучая воля, великая слава —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Твоё достоянье на все времена!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Славься, Отечество наше свободное,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Братских народов союз вековой,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Предками данная мудрость народная!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Славься, страна! Мы гордимся тобой!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От южных морей до полярного края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Раскинулись наши леса и поля.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Одна ты на свете! Одна ты такая —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Хранимая Богом родная земля!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65064-8DE8-40C5-ACAB-2CAA7D65F86E}"/>
              </a:ext>
            </a:extLst>
          </p:cNvPr>
          <p:cNvSpPr txBox="1"/>
          <p:nvPr/>
        </p:nvSpPr>
        <p:spPr>
          <a:xfrm>
            <a:off x="4968081" y="1003958"/>
            <a:ext cx="4033837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Славься, Отечество наше свободное,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Братских народов союз вековой,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Предками данная мудрость народная!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Славься, страна! Мы гордимся тобой!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Широкий простор для мечты и для жизни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Грядущие нам открывают года.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Нам силу даёт наша верность Отчизне.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Так было, так есть и так будет всегда!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Славься, Отечество наше свободное,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Братских народов союз вековой,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Предками данная мудрость народная!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Славься, страна! Мы гордимся тобой!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084527" y="107151"/>
            <a:ext cx="9749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Гимн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F64487-BDCE-46FA-AD61-FC038BA21D52}"/>
              </a:ext>
            </a:extLst>
          </p:cNvPr>
          <p:cNvSpPr txBox="1"/>
          <p:nvPr/>
        </p:nvSpPr>
        <p:spPr>
          <a:xfrm>
            <a:off x="358775" y="4349980"/>
            <a:ext cx="565322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606778"/>
                </a:solidFill>
                <a:effectLst/>
                <a:latin typeface="Tahoma" panose="020B0604030504040204" pitchFamily="34" charset="0"/>
              </a:rPr>
              <a:t>Музыка А</a:t>
            </a:r>
            <a:r>
              <a:rPr lang="ru-RU" dirty="0">
                <a:solidFill>
                  <a:srgbClr val="606778"/>
                </a:solidFill>
                <a:latin typeface="Tahoma" panose="020B0604030504040204" pitchFamily="34" charset="0"/>
              </a:rPr>
              <a:t>лександра </a:t>
            </a:r>
            <a:r>
              <a:rPr lang="ru-RU" b="0" i="0" dirty="0">
                <a:solidFill>
                  <a:srgbClr val="606778"/>
                </a:solidFill>
                <a:effectLst/>
                <a:latin typeface="Tahoma" panose="020B0604030504040204" pitchFamily="34" charset="0"/>
              </a:rPr>
              <a:t>Александрова</a:t>
            </a:r>
            <a:r>
              <a:rPr lang="ru-RU" dirty="0">
                <a:solidFill>
                  <a:srgbClr val="606778"/>
                </a:solidFill>
                <a:latin typeface="Tahoma" panose="020B0604030504040204" pitchFamily="34" charset="0"/>
              </a:rPr>
              <a:t>              </a:t>
            </a:r>
            <a:r>
              <a:rPr lang="ru-RU" b="0" i="0" dirty="0">
                <a:solidFill>
                  <a:srgbClr val="606778"/>
                </a:solidFill>
                <a:effectLst/>
                <a:latin typeface="Tahoma" panose="020B0604030504040204" pitchFamily="34" charset="0"/>
              </a:rPr>
              <a:t>Слова Сергея Михалкова </a:t>
            </a:r>
            <a:endParaRPr lang="ru-RU" dirty="0"/>
          </a:p>
        </p:txBody>
      </p:sp>
      <p:sp>
        <p:nvSpPr>
          <p:cNvPr id="3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id="{7F001517-92EA-4C32-8CDB-3EDE7E8C2065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1916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71845-03C2-450A-9AC4-8FF15C298814}"/>
              </a:ext>
            </a:extLst>
          </p:cNvPr>
          <p:cNvSpPr txBox="1"/>
          <p:nvPr/>
        </p:nvSpPr>
        <p:spPr>
          <a:xfrm>
            <a:off x="358775" y="889278"/>
            <a:ext cx="4631770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Согласно Федеральному конституционному закону «О Государственном гербе Российской Федерации», герб России представляет собой: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 «...четырёхугольный, с закруглёнными нижними углами, заострённый в оконечности красный геральдический щит с золотым двуглавым орлом, поднявшим вверх распущенные крылья.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Орёл увенчан двумя малыми коронами и — над ними — одной большой короной, соединёнными лентой. В правой лапе орла — скипетр, в левой — держава. На груди орла, в красном щите, — серебряный всадник в синем плаще на серебряном коне, поражающий серебряным копьём чёрного опрокинутого навзничь и попранного конём дракона».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53456" y="107151"/>
            <a:ext cx="837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Герб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id="{322F18A8-3DC1-4246-B0B8-2A652CC1FB38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1028" name="Picture 4" descr="Герб России — Википедия">
            <a:extLst>
              <a:ext uri="{FF2B5EF4-FFF2-40B4-BE49-F238E27FC236}">
                <a16:creationId xmlns:a16="http://schemas.microsoft.com/office/drawing/2014/main" id="{53BFA7A5-A2C8-467B-8884-29146CB9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1127196"/>
            <a:ext cx="2277967" cy="26993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71845-03C2-450A-9AC4-8FF15C298814}"/>
              </a:ext>
            </a:extLst>
          </p:cNvPr>
          <p:cNvSpPr txBox="1"/>
          <p:nvPr/>
        </p:nvSpPr>
        <p:spPr>
          <a:xfrm>
            <a:off x="358775" y="1128193"/>
            <a:ext cx="80321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Государственный гимн Российской Федерации должен исполняться в точном соответствии с утверждёнными музыкальной редакцией и текстом.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084527" y="107151"/>
            <a:ext cx="9749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Гимн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5323A-3868-45FE-8D0E-5CBDF5C65DDF}"/>
              </a:ext>
            </a:extLst>
          </p:cNvPr>
          <p:cNvSpPr txBox="1"/>
          <p:nvPr/>
        </p:nvSpPr>
        <p:spPr>
          <a:xfrm>
            <a:off x="358775" y="3692286"/>
            <a:ext cx="85231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При официальном исполнении Государственного гимна Российской Федерации присутствующие выслушивают его стоя, мужчины – без головных уборов.</a:t>
            </a:r>
          </a:p>
        </p:txBody>
      </p:sp>
      <p:pic>
        <p:nvPicPr>
          <p:cNvPr id="3" name="anthem-instrumental">
            <a:hlinkClick r:id="" action="ppaction://media"/>
            <a:extLst>
              <a:ext uri="{FF2B5EF4-FFF2-40B4-BE49-F238E27FC236}">
                <a16:creationId xmlns:a16="http://schemas.microsoft.com/office/drawing/2014/main" id="{8F2663CC-E682-4C7D-BCBD-2C061BD89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7760" y="2222271"/>
            <a:ext cx="609600" cy="609600"/>
          </a:xfrm>
          <a:prstGeom prst="rect">
            <a:avLst/>
          </a:prstGeom>
        </p:spPr>
      </p:pic>
      <p:pic>
        <p:nvPicPr>
          <p:cNvPr id="4" name="anthem-choir">
            <a:hlinkClick r:id="" action="ppaction://media"/>
            <a:extLst>
              <a:ext uri="{FF2B5EF4-FFF2-40B4-BE49-F238E27FC236}">
                <a16:creationId xmlns:a16="http://schemas.microsoft.com/office/drawing/2014/main" id="{03699D8D-CE8A-4C51-ABF5-BCD279FF3A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9400" y="2222271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EC8A17-9AD8-4FD0-A518-F18FD9DA65CC}"/>
              </a:ext>
            </a:extLst>
          </p:cNvPr>
          <p:cNvSpPr txBox="1"/>
          <p:nvPr/>
        </p:nvSpPr>
        <p:spPr>
          <a:xfrm>
            <a:off x="2397363" y="2342405"/>
            <a:ext cx="17176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Хор с симфоническим оркестром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30B865-0C28-4439-893D-CAC62E42708D}"/>
              </a:ext>
            </a:extLst>
          </p:cNvPr>
          <p:cNvSpPr txBox="1"/>
          <p:nvPr/>
        </p:nvSpPr>
        <p:spPr>
          <a:xfrm>
            <a:off x="5795963" y="2342405"/>
            <a:ext cx="17176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Инструментальный вариант</a:t>
            </a:r>
          </a:p>
        </p:txBody>
      </p:sp>
      <p:sp>
        <p:nvSpPr>
          <p:cNvPr id="7" name="Скругленный прямоугольник 10">
            <a:hlinkClick r:id="rId9" action="ppaction://hlinksldjump"/>
            <a:extLst>
              <a:ext uri="{FF2B5EF4-FFF2-40B4-BE49-F238E27FC236}">
                <a16:creationId xmlns:a16="http://schemas.microsoft.com/office/drawing/2014/main" id="{354E19C6-970E-4FB1-A130-10630FAB23A6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 главное меню</a:t>
            </a:r>
          </a:p>
        </p:txBody>
      </p:sp>
    </p:spTree>
    <p:extLst>
      <p:ext uri="{BB962C8B-B14F-4D97-AF65-F5344CB8AC3E}">
        <p14:creationId xmlns:p14="http://schemas.microsoft.com/office/powerpoint/2010/main" val="7779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71845-03C2-450A-9AC4-8FF15C298814}"/>
              </a:ext>
            </a:extLst>
          </p:cNvPr>
          <p:cNvSpPr txBox="1"/>
          <p:nvPr/>
        </p:nvSpPr>
        <p:spPr>
          <a:xfrm>
            <a:off x="358775" y="889278"/>
            <a:ext cx="4033838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В игре участвуют две команды. Задача каждой команды – ответить на большее количество вопросов.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Игровое поле разбито на 20 ячеек с вопросами разного цвета.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Белый цвет – простые вопросы.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Синий цвет – вопросы средней сложности.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Красный цвет – сложные вопросы.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Команды по очереди выбирают ячейку на игровом поле. После этого команда сможет перейти к вопросу.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За каждый правильный ответ за белый сектор команда получает 1 балл, за синий сектор – 2 балла, за красный сектор – 3 балла.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65064-8DE8-40C5-ACAB-2CAA7D65F86E}"/>
              </a:ext>
            </a:extLst>
          </p:cNvPr>
          <p:cNvSpPr txBox="1"/>
          <p:nvPr/>
        </p:nvSpPr>
        <p:spPr>
          <a:xfrm>
            <a:off x="4751388" y="889278"/>
            <a:ext cx="4033837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Ячейки можно выбирать в произвольном порядке.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Правильный ответ позволяет сделать ещё один ход. В случае неверного ответа ход переходит к другой команде.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Команда, начинающая игру первой, определяется по жребию.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Игру выигрывает та команда,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которая верно ответит на большее количество вопросов.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3445730" y="107151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Правила игры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id="{322F18A8-3DC1-4246-B0B8-2A652CC1FB38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 главное меню</a:t>
            </a:r>
          </a:p>
        </p:txBody>
      </p:sp>
    </p:spTree>
    <p:extLst>
      <p:ext uri="{BB962C8B-B14F-4D97-AF65-F5344CB8AC3E}">
        <p14:creationId xmlns:p14="http://schemas.microsoft.com/office/powerpoint/2010/main" val="17002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Овал 9">
            <a:hlinkClick r:id="rId3" action="ppaction://hlinksldjump"/>
            <a:extLst>
              <a:ext uri="{FF2B5EF4-FFF2-40B4-BE49-F238E27FC236}">
                <a16:creationId xmlns:a16="http://schemas.microsoft.com/office/drawing/2014/main" id="{7650CD33-9AF5-47A5-989F-A51D4948ECD0}"/>
              </a:ext>
            </a:extLst>
          </p:cNvPr>
          <p:cNvSpPr/>
          <p:nvPr/>
        </p:nvSpPr>
        <p:spPr>
          <a:xfrm>
            <a:off x="3154602" y="2323555"/>
            <a:ext cx="846000" cy="846000"/>
          </a:xfrm>
          <a:prstGeom prst="ellipse">
            <a:avLst/>
          </a:prstGeom>
          <a:solidFill>
            <a:srgbClr val="456FD7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11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85121D-179B-48FD-961B-B50DF4669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Овал 14">
            <a:hlinkClick r:id="rId5" action="ppaction://hlinksldjump"/>
            <a:extLst>
              <a:ext uri="{FF2B5EF4-FFF2-40B4-BE49-F238E27FC236}">
                <a16:creationId xmlns:a16="http://schemas.microsoft.com/office/drawing/2014/main" id="{63483898-FCBE-4AD0-AA7B-318077F3D2CB}"/>
              </a:ext>
            </a:extLst>
          </p:cNvPr>
          <p:cNvSpPr/>
          <p:nvPr/>
        </p:nvSpPr>
        <p:spPr>
          <a:xfrm>
            <a:off x="532399" y="1232101"/>
            <a:ext cx="846000" cy="846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6" name="Овал 15">
            <a:hlinkClick r:id="rId6" action="ppaction://hlinksldjump"/>
            <a:extLst>
              <a:ext uri="{FF2B5EF4-FFF2-40B4-BE49-F238E27FC236}">
                <a16:creationId xmlns:a16="http://schemas.microsoft.com/office/drawing/2014/main" id="{8BD07B3B-FB03-44C7-A3DA-A46E02A0D76D}"/>
              </a:ext>
            </a:extLst>
          </p:cNvPr>
          <p:cNvSpPr/>
          <p:nvPr/>
        </p:nvSpPr>
        <p:spPr>
          <a:xfrm>
            <a:off x="1596933" y="1232101"/>
            <a:ext cx="846000" cy="846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7" name="Овал 16">
            <a:hlinkClick r:id="rId7" action="ppaction://hlinksldjump"/>
            <a:extLst>
              <a:ext uri="{FF2B5EF4-FFF2-40B4-BE49-F238E27FC236}">
                <a16:creationId xmlns:a16="http://schemas.microsoft.com/office/drawing/2014/main" id="{2AF654D0-EB8B-4688-A6DB-64D28BE749F2}"/>
              </a:ext>
            </a:extLst>
          </p:cNvPr>
          <p:cNvSpPr/>
          <p:nvPr/>
        </p:nvSpPr>
        <p:spPr>
          <a:xfrm>
            <a:off x="2661467" y="1232101"/>
            <a:ext cx="846000" cy="846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8" name="Овал 17">
            <a:hlinkClick r:id="rId8" action="ppaction://hlinksldjump"/>
            <a:extLst>
              <a:ext uri="{FF2B5EF4-FFF2-40B4-BE49-F238E27FC236}">
                <a16:creationId xmlns:a16="http://schemas.microsoft.com/office/drawing/2014/main" id="{6EF84A6D-58DF-4829-81AF-C30070FF729C}"/>
              </a:ext>
            </a:extLst>
          </p:cNvPr>
          <p:cNvSpPr/>
          <p:nvPr/>
        </p:nvSpPr>
        <p:spPr>
          <a:xfrm>
            <a:off x="3726001" y="1232101"/>
            <a:ext cx="846000" cy="846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9" name="Овал 18">
            <a:hlinkClick r:id="rId9" action="ppaction://hlinksldjump"/>
            <a:extLst>
              <a:ext uri="{FF2B5EF4-FFF2-40B4-BE49-F238E27FC236}">
                <a16:creationId xmlns:a16="http://schemas.microsoft.com/office/drawing/2014/main" id="{6CCAACB8-3B3D-4498-B189-CEBA76FBFF39}"/>
              </a:ext>
            </a:extLst>
          </p:cNvPr>
          <p:cNvSpPr/>
          <p:nvPr/>
        </p:nvSpPr>
        <p:spPr>
          <a:xfrm>
            <a:off x="4790535" y="1232101"/>
            <a:ext cx="846000" cy="846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20" name="Овал 19">
            <a:hlinkClick r:id="rId10" action="ppaction://hlinksldjump"/>
            <a:extLst>
              <a:ext uri="{FF2B5EF4-FFF2-40B4-BE49-F238E27FC236}">
                <a16:creationId xmlns:a16="http://schemas.microsoft.com/office/drawing/2014/main" id="{33A011DE-371B-418A-80BE-5A9EAA4FE066}"/>
              </a:ext>
            </a:extLst>
          </p:cNvPr>
          <p:cNvSpPr/>
          <p:nvPr/>
        </p:nvSpPr>
        <p:spPr>
          <a:xfrm>
            <a:off x="5855069" y="1232101"/>
            <a:ext cx="846000" cy="846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solidFill>
                  <a:schemeClr val="tx1"/>
                </a:solidFill>
                <a:latin typeface="+mj-lt"/>
              </a:rPr>
              <a:t>6</a:t>
            </a:r>
          </a:p>
        </p:txBody>
      </p:sp>
      <p:sp>
        <p:nvSpPr>
          <p:cNvPr id="21" name="Овал 20">
            <a:hlinkClick r:id="rId11" action="ppaction://hlinksldjump"/>
            <a:extLst>
              <a:ext uri="{FF2B5EF4-FFF2-40B4-BE49-F238E27FC236}">
                <a16:creationId xmlns:a16="http://schemas.microsoft.com/office/drawing/2014/main" id="{3E778EF7-CC97-4158-AB48-D031C2EF1FAF}"/>
              </a:ext>
            </a:extLst>
          </p:cNvPr>
          <p:cNvSpPr/>
          <p:nvPr/>
        </p:nvSpPr>
        <p:spPr>
          <a:xfrm>
            <a:off x="6919601" y="1232101"/>
            <a:ext cx="846000" cy="846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solidFill>
                  <a:schemeClr val="tx1"/>
                </a:solidFill>
                <a:latin typeface="+mj-lt"/>
              </a:rPr>
              <a:t>7</a:t>
            </a:r>
          </a:p>
        </p:txBody>
      </p:sp>
      <p:sp>
        <p:nvSpPr>
          <p:cNvPr id="22" name="Овал 21">
            <a:hlinkClick r:id="rId12" action="ppaction://hlinksldjump"/>
            <a:extLst>
              <a:ext uri="{FF2B5EF4-FFF2-40B4-BE49-F238E27FC236}">
                <a16:creationId xmlns:a16="http://schemas.microsoft.com/office/drawing/2014/main" id="{EFBD911F-BCFC-4468-90EE-C1B5D62BEA74}"/>
              </a:ext>
            </a:extLst>
          </p:cNvPr>
          <p:cNvSpPr/>
          <p:nvPr/>
        </p:nvSpPr>
        <p:spPr>
          <a:xfrm>
            <a:off x="7939225" y="1232101"/>
            <a:ext cx="846000" cy="846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solidFill>
                  <a:schemeClr val="tx1"/>
                </a:solidFill>
                <a:latin typeface="+mj-lt"/>
              </a:rPr>
              <a:t>8</a:t>
            </a:r>
          </a:p>
        </p:txBody>
      </p:sp>
      <p:sp>
        <p:nvSpPr>
          <p:cNvPr id="23" name="Овал 22">
            <a:hlinkClick r:id="rId13" action="ppaction://hlinksldjump"/>
            <a:extLst>
              <a:ext uri="{FF2B5EF4-FFF2-40B4-BE49-F238E27FC236}">
                <a16:creationId xmlns:a16="http://schemas.microsoft.com/office/drawing/2014/main" id="{87E6F873-D9CD-4BD3-9EE2-0662AA3D83E9}"/>
              </a:ext>
            </a:extLst>
          </p:cNvPr>
          <p:cNvSpPr/>
          <p:nvPr/>
        </p:nvSpPr>
        <p:spPr>
          <a:xfrm>
            <a:off x="1019994" y="2323555"/>
            <a:ext cx="846000" cy="846000"/>
          </a:xfrm>
          <a:prstGeom prst="ellipse">
            <a:avLst/>
          </a:prstGeom>
          <a:solidFill>
            <a:srgbClr val="456FD7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9</a:t>
            </a:r>
          </a:p>
        </p:txBody>
      </p:sp>
      <p:sp>
        <p:nvSpPr>
          <p:cNvPr id="24" name="Овал 23">
            <a:hlinkClick r:id="rId14" action="ppaction://hlinksldjump"/>
            <a:extLst>
              <a:ext uri="{FF2B5EF4-FFF2-40B4-BE49-F238E27FC236}">
                <a16:creationId xmlns:a16="http://schemas.microsoft.com/office/drawing/2014/main" id="{F6A4E150-5C96-4164-86F4-CC1FEFB24DEB}"/>
              </a:ext>
            </a:extLst>
          </p:cNvPr>
          <p:cNvSpPr/>
          <p:nvPr/>
        </p:nvSpPr>
        <p:spPr>
          <a:xfrm>
            <a:off x="2084528" y="2323555"/>
            <a:ext cx="846000" cy="846000"/>
          </a:xfrm>
          <a:prstGeom prst="ellipse">
            <a:avLst/>
          </a:prstGeom>
          <a:solidFill>
            <a:srgbClr val="456FD7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10</a:t>
            </a:r>
          </a:p>
        </p:txBody>
      </p:sp>
      <p:sp>
        <p:nvSpPr>
          <p:cNvPr id="25" name="Овал 24">
            <a:hlinkClick r:id="rId15" action="ppaction://hlinksldjump"/>
            <a:extLst>
              <a:ext uri="{FF2B5EF4-FFF2-40B4-BE49-F238E27FC236}">
                <a16:creationId xmlns:a16="http://schemas.microsoft.com/office/drawing/2014/main" id="{5A328367-EE5E-45C8-B14A-2651999437C1}"/>
              </a:ext>
            </a:extLst>
          </p:cNvPr>
          <p:cNvSpPr/>
          <p:nvPr/>
        </p:nvSpPr>
        <p:spPr>
          <a:xfrm>
            <a:off x="4219134" y="2323555"/>
            <a:ext cx="846000" cy="846000"/>
          </a:xfrm>
          <a:prstGeom prst="ellipse">
            <a:avLst/>
          </a:prstGeom>
          <a:solidFill>
            <a:srgbClr val="456FD7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12</a:t>
            </a:r>
          </a:p>
        </p:txBody>
      </p:sp>
      <p:sp>
        <p:nvSpPr>
          <p:cNvPr id="26" name="Овал 25">
            <a:hlinkClick r:id="rId16" action="ppaction://hlinksldjump"/>
            <a:extLst>
              <a:ext uri="{FF2B5EF4-FFF2-40B4-BE49-F238E27FC236}">
                <a16:creationId xmlns:a16="http://schemas.microsoft.com/office/drawing/2014/main" id="{6EDAC6E6-E370-4D06-BB8C-12EFE3CCCB6A}"/>
              </a:ext>
            </a:extLst>
          </p:cNvPr>
          <p:cNvSpPr/>
          <p:nvPr/>
        </p:nvSpPr>
        <p:spPr>
          <a:xfrm>
            <a:off x="5280899" y="2323555"/>
            <a:ext cx="846000" cy="846000"/>
          </a:xfrm>
          <a:prstGeom prst="ellipse">
            <a:avLst/>
          </a:prstGeom>
          <a:solidFill>
            <a:srgbClr val="456FD7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13</a:t>
            </a:r>
          </a:p>
        </p:txBody>
      </p:sp>
      <p:sp>
        <p:nvSpPr>
          <p:cNvPr id="27" name="Овал 26">
            <a:hlinkClick r:id="rId17" action="ppaction://hlinksldjump"/>
            <a:extLst>
              <a:ext uri="{FF2B5EF4-FFF2-40B4-BE49-F238E27FC236}">
                <a16:creationId xmlns:a16="http://schemas.microsoft.com/office/drawing/2014/main" id="{A935DBF2-1854-4FC8-893A-DC1B15746E64}"/>
              </a:ext>
            </a:extLst>
          </p:cNvPr>
          <p:cNvSpPr/>
          <p:nvPr/>
        </p:nvSpPr>
        <p:spPr>
          <a:xfrm>
            <a:off x="6342664" y="2334985"/>
            <a:ext cx="846000" cy="846000"/>
          </a:xfrm>
          <a:prstGeom prst="ellipse">
            <a:avLst/>
          </a:prstGeom>
          <a:solidFill>
            <a:srgbClr val="456FD7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14</a:t>
            </a:r>
          </a:p>
        </p:txBody>
      </p:sp>
      <p:sp>
        <p:nvSpPr>
          <p:cNvPr id="28" name="Овал 27">
            <a:hlinkClick r:id="rId18" action="ppaction://hlinksldjump"/>
            <a:extLst>
              <a:ext uri="{FF2B5EF4-FFF2-40B4-BE49-F238E27FC236}">
                <a16:creationId xmlns:a16="http://schemas.microsoft.com/office/drawing/2014/main" id="{C1C54DB0-4BE0-40B6-AB00-9D01AD30D510}"/>
              </a:ext>
            </a:extLst>
          </p:cNvPr>
          <p:cNvSpPr/>
          <p:nvPr/>
        </p:nvSpPr>
        <p:spPr>
          <a:xfrm>
            <a:off x="3154602" y="3415009"/>
            <a:ext cx="846000" cy="846000"/>
          </a:xfrm>
          <a:prstGeom prst="ellipse">
            <a:avLst/>
          </a:prstGeom>
          <a:solidFill>
            <a:srgbClr val="C00000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16</a:t>
            </a:r>
          </a:p>
        </p:txBody>
      </p:sp>
      <p:sp>
        <p:nvSpPr>
          <p:cNvPr id="29" name="Овал 28">
            <a:hlinkClick r:id="rId19" action="ppaction://hlinksldjump"/>
            <a:extLst>
              <a:ext uri="{FF2B5EF4-FFF2-40B4-BE49-F238E27FC236}">
                <a16:creationId xmlns:a16="http://schemas.microsoft.com/office/drawing/2014/main" id="{B77CEFD7-D414-4972-B10C-7A5F8D75AD0E}"/>
              </a:ext>
            </a:extLst>
          </p:cNvPr>
          <p:cNvSpPr/>
          <p:nvPr/>
        </p:nvSpPr>
        <p:spPr>
          <a:xfrm>
            <a:off x="4219134" y="3415009"/>
            <a:ext cx="846000" cy="846000"/>
          </a:xfrm>
          <a:prstGeom prst="ellipse">
            <a:avLst/>
          </a:prstGeom>
          <a:solidFill>
            <a:srgbClr val="C00000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17</a:t>
            </a:r>
          </a:p>
        </p:txBody>
      </p:sp>
      <p:sp>
        <p:nvSpPr>
          <p:cNvPr id="30" name="Овал 29">
            <a:hlinkClick r:id="rId20" action="ppaction://hlinksldjump"/>
            <a:extLst>
              <a:ext uri="{FF2B5EF4-FFF2-40B4-BE49-F238E27FC236}">
                <a16:creationId xmlns:a16="http://schemas.microsoft.com/office/drawing/2014/main" id="{79B11776-4BBD-4FC0-922F-2218515CA98A}"/>
              </a:ext>
            </a:extLst>
          </p:cNvPr>
          <p:cNvSpPr/>
          <p:nvPr/>
        </p:nvSpPr>
        <p:spPr>
          <a:xfrm>
            <a:off x="5280899" y="3415009"/>
            <a:ext cx="846000" cy="846000"/>
          </a:xfrm>
          <a:prstGeom prst="ellipse">
            <a:avLst/>
          </a:prstGeom>
          <a:solidFill>
            <a:srgbClr val="C00000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18</a:t>
            </a:r>
          </a:p>
        </p:txBody>
      </p:sp>
      <p:sp>
        <p:nvSpPr>
          <p:cNvPr id="33" name="Овал 32">
            <a:hlinkClick r:id="rId21" action="ppaction://hlinksldjump"/>
            <a:extLst>
              <a:ext uri="{FF2B5EF4-FFF2-40B4-BE49-F238E27FC236}">
                <a16:creationId xmlns:a16="http://schemas.microsoft.com/office/drawing/2014/main" id="{97096141-AF82-4151-ADFA-9D5E03E9905B}"/>
              </a:ext>
            </a:extLst>
          </p:cNvPr>
          <p:cNvSpPr/>
          <p:nvPr/>
        </p:nvSpPr>
        <p:spPr>
          <a:xfrm>
            <a:off x="7404429" y="2323555"/>
            <a:ext cx="846000" cy="846000"/>
          </a:xfrm>
          <a:prstGeom prst="ellipse">
            <a:avLst/>
          </a:prstGeom>
          <a:solidFill>
            <a:srgbClr val="456FD7"/>
          </a:soli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15</a:t>
            </a:r>
          </a:p>
        </p:txBody>
      </p:sp>
      <p:sp>
        <p:nvSpPr>
          <p:cNvPr id="13" name="TextBox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275D56-9BC3-4B69-9267-140EFD46A93D}"/>
              </a:ext>
            </a:extLst>
          </p:cNvPr>
          <p:cNvSpPr txBox="1"/>
          <p:nvPr/>
        </p:nvSpPr>
        <p:spPr>
          <a:xfrm>
            <a:off x="3307073" y="107151"/>
            <a:ext cx="2529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chemeClr val="bg1"/>
                </a:solidFill>
                <a:latin typeface="+mj-lt"/>
              </a:rPr>
              <a:t>Завершить игру</a:t>
            </a:r>
          </a:p>
        </p:txBody>
      </p:sp>
    </p:spTree>
    <p:extLst>
      <p:ext uri="{BB962C8B-B14F-4D97-AF65-F5344CB8AC3E}">
        <p14:creationId xmlns:p14="http://schemas.microsoft.com/office/powerpoint/2010/main" val="19391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2:3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5:6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3337746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3:2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1:2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5" y="1902334"/>
            <a:ext cx="5597408" cy="54188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Сколько составляет отношение ширины флага к его длине?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10883" t="25089" r="18379" b="4173"/>
          <a:stretch/>
        </p:blipFill>
        <p:spPr bwMode="auto">
          <a:xfrm>
            <a:off x="6372000" y="1179695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97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224628" y="1926744"/>
            <a:ext cx="5919372" cy="107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2:3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Отношение ширины флага к его длине составляет 2:3.</a:t>
            </a:r>
          </a:p>
        </p:txBody>
      </p:sp>
      <p:sp>
        <p:nvSpPr>
          <p:cNvPr id="6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id="{6327666F-AED8-4F18-A35C-394E0C9062BB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4B17FC4-F5E5-4BB7-B4C6-DC0E78B0C9A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/>
          <a:srcRect l="10883" t="25089" r="18379" b="4173"/>
          <a:stretch/>
        </p:blipFill>
        <p:spPr bwMode="auto">
          <a:xfrm>
            <a:off x="437851" y="1331619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41B175-BCF6-4301-8085-C0C805083258}"/>
              </a:ext>
            </a:extLst>
          </p:cNvPr>
          <p:cNvSpPr/>
          <p:nvPr/>
        </p:nvSpPr>
        <p:spPr>
          <a:xfrm flipH="1">
            <a:off x="3224628" y="1926744"/>
            <a:ext cx="5919372" cy="107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2:3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Отношение ширины флага к его длине составляет 2:3.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123BE0C-B3E8-4BF8-B1B3-3285DFAFE02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0883" t="25089" r="18379" b="4173"/>
          <a:stretch/>
        </p:blipFill>
        <p:spPr bwMode="auto">
          <a:xfrm>
            <a:off x="437851" y="1331619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8912623A-1BF8-4F88-8B48-23A3F3FA3536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6557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64174" y="2734010"/>
            <a:ext cx="2568575" cy="814028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Белый, лазоревый, алый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5" name="Скругленный 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255969" y="3821025"/>
            <a:ext cx="2568575" cy="814028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Белый, розовый, небесный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6" name="Скругленный 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255969" y="2734010"/>
            <a:ext cx="2568575" cy="814028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Серебристый, синий, багровый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64174" y="3821026"/>
            <a:ext cx="2568575" cy="814028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Белый, синий, красный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4" y="1322474"/>
            <a:ext cx="5597408" cy="54188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Какие цвета представлены на Государственном флаге Российской Федерации?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517282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916238" y="1691730"/>
            <a:ext cx="5919372" cy="15617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Белый, синий, красный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Флаг России представляет собой прямоугольное полотнище из трёх равновеликих горизонтальных полос: верхней — белого, средней — синего и нижней — красного цвета.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2498" y="1342185"/>
            <a:ext cx="2260800" cy="2260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72015A24-2CCF-435E-BA4D-7C0D8248CA8C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58346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A4815A-2C22-48EB-B198-8BBD39F275E0}"/>
              </a:ext>
            </a:extLst>
          </p:cNvPr>
          <p:cNvSpPr/>
          <p:nvPr/>
        </p:nvSpPr>
        <p:spPr>
          <a:xfrm flipH="1">
            <a:off x="2916238" y="1691730"/>
            <a:ext cx="5919372" cy="15617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Белый, синий, красный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Флаг России представляет собой прямоугольное полотнище из трёх равновеликих горизонтальных полос: верхней — белого, средней — синего и нижней — красного цвета.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45A46D6-F4A3-422C-8F94-3F7A21A1275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2498" y="1342185"/>
            <a:ext cx="2260800" cy="2260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3A9F7831-1D98-435F-A487-5DEB1D37DEBE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5495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Язык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4094318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Герб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3337746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Флаг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Гимн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4" y="1805753"/>
            <a:ext cx="5597408" cy="26116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Что не относится к государственной символике?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20466" r="7413"/>
          <a:stretch/>
        </p:blipFill>
        <p:spPr bwMode="auto">
          <a:xfrm>
            <a:off x="6517282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9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53456" y="107151"/>
            <a:ext cx="837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Герб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8BAE39-07D1-409D-8CC7-5948E522F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6530" y="879917"/>
            <a:ext cx="2293395" cy="2513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58775" y="3774086"/>
            <a:ext cx="834144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Широко распространено изображение Евгения </a:t>
            </a:r>
            <a:r>
              <a:rPr lang="ru-RU" sz="1400" dirty="0" err="1">
                <a:solidFill>
                  <a:prstClr val="black"/>
                </a:solidFill>
              </a:rPr>
              <a:t>Ухналёва</a:t>
            </a:r>
            <a:r>
              <a:rPr lang="ru-RU" sz="1400" dirty="0">
                <a:solidFill>
                  <a:prstClr val="black"/>
                </a:solidFill>
              </a:rPr>
              <a:t>. И хотя эта иллюстрация прилагается к закону, она не является обязательным эталоном. Каждый художник может создавать собственный рисунок по официальному описанию.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5DAB539-4354-46D1-963E-344AB9302C2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3381" t="3380" r="11262"/>
          <a:stretch/>
        </p:blipFill>
        <p:spPr bwMode="auto">
          <a:xfrm>
            <a:off x="1892656" y="823522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E6029-1D26-47D6-B0E6-0C4A3704CEA8}"/>
              </a:ext>
            </a:extLst>
          </p:cNvPr>
          <p:cNvSpPr txBox="1"/>
          <p:nvPr/>
        </p:nvSpPr>
        <p:spPr>
          <a:xfrm>
            <a:off x="1977660" y="3233669"/>
            <a:ext cx="2090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400" b="1">
                <a:solidFill>
                  <a:prstClr val="black"/>
                </a:solidFill>
              </a:rPr>
              <a:t>Евгений </a:t>
            </a:r>
            <a:r>
              <a:rPr lang="ru-RU" sz="1400" b="1" err="1">
                <a:solidFill>
                  <a:prstClr val="black"/>
                </a:solidFill>
              </a:rPr>
              <a:t>Ухналёв</a:t>
            </a:r>
            <a:endParaRPr lang="ru-RU" sz="1400" b="1">
              <a:solidFill>
                <a:prstClr val="black"/>
              </a:solidFill>
            </a:endParaRPr>
          </a:p>
          <a:p>
            <a:pPr algn="ctr" defTabSz="914377"/>
            <a:r>
              <a:rPr lang="ru-RU" sz="1400">
                <a:solidFill>
                  <a:prstClr val="black"/>
                </a:solidFill>
              </a:rPr>
              <a:t>(1931–2015)</a:t>
            </a:r>
          </a:p>
        </p:txBody>
      </p:sp>
      <p:sp>
        <p:nvSpPr>
          <p:cNvPr id="6" name="Скругленный прямоугольник 10">
            <a:hlinkClick r:id="rId7" action="ppaction://hlinksldjump"/>
            <a:extLst>
              <a:ext uri="{FF2B5EF4-FFF2-40B4-BE49-F238E27FC236}">
                <a16:creationId xmlns:a16="http://schemas.microsoft.com/office/drawing/2014/main" id="{643F74C9-2758-4823-88F8-711AA0E6F64D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8415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916238" y="1087718"/>
            <a:ext cx="5919372" cy="298350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Язык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Государственные символы — установленные конституцией, специальными законами или традициями особые, как правило, исторически сложившиеся, отличительные знаки (символы) государства, олицетворяющие его национальный суверенитет, самобытность.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К основным государственным символам относятся государственный флаг, государственный герб, государственный гимн.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2498" y="1449072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E68152C2-B99A-4AFB-8CFF-EBC21F63CA93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154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6C507F-3636-4F36-B6B1-9D720081336E}"/>
              </a:ext>
            </a:extLst>
          </p:cNvPr>
          <p:cNvSpPr/>
          <p:nvPr/>
        </p:nvSpPr>
        <p:spPr>
          <a:xfrm flipH="1">
            <a:off x="2916238" y="1087718"/>
            <a:ext cx="5919372" cy="298350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Язык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Государственные символы — установленные конституцией, специальными законами или традициями особые, как правило, исторически сложившиеся, отличительные знаки (символы) государства, олицетворяющие его национальный суверенитет, самобытность.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К основным государственным символам относятся государственный флаг, государственный герб, государственный гимн.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EFFFBE3-DCCA-4DFC-A838-06CECBE9473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2498" y="1449072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07505155-5EB6-4072-9996-5333E9A0EC5C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7313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Византийская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4094318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Австрийская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3337746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Римская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Франкская 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65918" y="1805753"/>
            <a:ext cx="5597408" cy="54188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 какой империи Россия унаследовала двуглавого орла на своём гербе?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pic>
        <p:nvPicPr>
          <p:cNvPr id="10" name="Picture 4" descr="Герб России — Википедия">
            <a:extLst>
              <a:ext uri="{FF2B5EF4-FFF2-40B4-BE49-F238E27FC236}">
                <a16:creationId xmlns:a16="http://schemas.microsoft.com/office/drawing/2014/main" id="{A3AEFD67-4046-4522-9E4E-F99AF0C0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16" y="1049869"/>
            <a:ext cx="2568575" cy="304376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4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101666" y="1668105"/>
            <a:ext cx="5919372" cy="18072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Византийская империя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Самый древний двуглавый орёл – геральдический символ государства Российского. Датируется временем правления Ивана III после его женитьбы на Зое Палеолог, племяннице последнего императора Византии.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20452" t="2192" r="9672" b="4017"/>
          <a:stretch/>
        </p:blipFill>
        <p:spPr bwMode="auto">
          <a:xfrm>
            <a:off x="361513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9F21950E-689C-48B3-9B07-1C3DB5E8FFA8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6796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E3ADDF-544F-4C13-9C57-98371CCE5CDD}"/>
              </a:ext>
            </a:extLst>
          </p:cNvPr>
          <p:cNvSpPr/>
          <p:nvPr/>
        </p:nvSpPr>
        <p:spPr>
          <a:xfrm flipH="1">
            <a:off x="3101666" y="1668105"/>
            <a:ext cx="5919372" cy="18072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Византийская империя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Самый древний двуглавый орёл – геральдический символ государства Российского. Датируется временем правления Ивана III после его женитьбы на Зое Палеолог, племяннице последнего императора Византии.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7AC6C68-C3EE-48A0-8B9C-241938B7A3C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20452" t="2192" r="9672" b="4017"/>
          <a:stretch/>
        </p:blipFill>
        <p:spPr bwMode="auto">
          <a:xfrm>
            <a:off x="361513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8BB36037-4DC2-4164-8A9E-5A26CC92E0C9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49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15 апреля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4094318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7 ноября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3337746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22 августа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3 сентября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65918" y="1598381"/>
            <a:ext cx="5597408" cy="54188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Когда празднуется День государственного флага Российской Федерации?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13582" t="4111" r="20418" b="-1"/>
          <a:stretch/>
        </p:blipFill>
        <p:spPr bwMode="auto">
          <a:xfrm>
            <a:off x="6517282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951163" y="1613239"/>
            <a:ext cx="5919372" cy="18072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22 августа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День Государственного флага Российской Федерации — один из официально установленных праздников России; установлен в 1994 году указом президента Российской Федерации и отмечается 22 августа, не является выходным днём.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26BBF36-5497-450D-8378-EE0961C6D02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3582" t="4111" r="20418" b="-1"/>
          <a:stretch/>
        </p:blipFill>
        <p:spPr bwMode="auto">
          <a:xfrm>
            <a:off x="333122" y="1386484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2284A1E1-EDC6-47F1-AE61-8AE7A1EBD4AB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065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F6AD28-82F3-4DB4-861D-B77DF44C511E}"/>
              </a:ext>
            </a:extLst>
          </p:cNvPr>
          <p:cNvSpPr/>
          <p:nvPr/>
        </p:nvSpPr>
        <p:spPr>
          <a:xfrm flipH="1">
            <a:off x="2951163" y="1613239"/>
            <a:ext cx="5919372" cy="18072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22 августа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День Государственного флага Российской Федерации — один из официально установленных праздников России; установлен в 1994 году указом президента Российской Федерации и отмечается 22 августа, не является выходным днём.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200EA1E-E082-4C33-95C1-F39D04200FA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3582" t="4111" r="20418" b="-1"/>
          <a:stretch/>
        </p:blipFill>
        <p:spPr bwMode="auto">
          <a:xfrm>
            <a:off x="333122" y="1386484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81FE0E2B-B623-46A4-B14C-340F4DF527ED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3907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126486"/>
            <a:ext cx="3362596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Евгений </a:t>
            </a:r>
            <a:r>
              <a:rPr kumimoji="0" lang="ru-RU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Ухналёв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920330" y="3883059"/>
            <a:ext cx="3362596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Игорь Лемешев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920330" y="3126487"/>
            <a:ext cx="3362596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Владимир Васькин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69885" y="3883059"/>
            <a:ext cx="335148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Иван </a:t>
            </a:r>
            <a:r>
              <a:rPr kumimoji="0" lang="ru-RU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Дункай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69885" y="1656345"/>
            <a:ext cx="5597408" cy="54188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Назовите имя художника, выполнившего современный рисунок герба Российской Федерации?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516A60-04EE-48FA-B1EC-4665B67B2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7644" y="684777"/>
            <a:ext cx="2018473" cy="22119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6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233555" y="1545315"/>
            <a:ext cx="5910445" cy="205287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Евгений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Ухналёв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(1931–2015)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Советский и российский художник, Народный художник Российской Федерации, художник современного Государственного герба Российской Федерации, знаков президентской власти, высших государственных наград Российской Федерации.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6E36A33-578A-456A-A009-9E28A982DA7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3381" t="3380" r="11262"/>
          <a:stretch/>
        </p:blipFill>
        <p:spPr bwMode="auto">
          <a:xfrm>
            <a:off x="638626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8E58B8C4-F863-4384-BAE4-5239837A23FC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5354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53456" y="107151"/>
            <a:ext cx="837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Герб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401277" y="1241096"/>
            <a:ext cx="510614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Допускается несколько вариантов изображения герба: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A8B653-7F0C-47B2-A3B3-D54AD0A0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225" y="1722806"/>
            <a:ext cx="1274646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8B926B-2EEA-46B1-9402-298247B2D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18605" y="1722806"/>
            <a:ext cx="1170292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6DFA5F5-FF3E-4647-B664-C15CC13EC1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3951" y="1722806"/>
            <a:ext cx="1271446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B21C913-14F3-4A38-B240-FCD73CE46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7823" y="1722806"/>
            <a:ext cx="1180931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98FCB6C-CA66-4226-B200-226C51FFF23B}"/>
              </a:ext>
            </a:extLst>
          </p:cNvPr>
          <p:cNvSpPr txBox="1"/>
          <p:nvPr/>
        </p:nvSpPr>
        <p:spPr>
          <a:xfrm>
            <a:off x="259486" y="3286074"/>
            <a:ext cx="17176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 dirty="0">
                <a:solidFill>
                  <a:prstClr val="black"/>
                </a:solidFill>
              </a:rPr>
              <a:t>Многоцветный на геральдическом щите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FB4A2E-BE2D-49D0-8CEC-D5442D44ABAD}"/>
              </a:ext>
            </a:extLst>
          </p:cNvPr>
          <p:cNvSpPr txBox="1"/>
          <p:nvPr/>
        </p:nvSpPr>
        <p:spPr>
          <a:xfrm>
            <a:off x="2491048" y="3286074"/>
            <a:ext cx="1797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 dirty="0">
                <a:solidFill>
                  <a:prstClr val="black"/>
                </a:solidFill>
              </a:rPr>
              <a:t>Многоцветный без геральдического щита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2825E1-FA2F-4501-A3A8-9302F226FBF8}"/>
              </a:ext>
            </a:extLst>
          </p:cNvPr>
          <p:cNvSpPr txBox="1"/>
          <p:nvPr/>
        </p:nvSpPr>
        <p:spPr>
          <a:xfrm>
            <a:off x="4802256" y="3286074"/>
            <a:ext cx="1797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Одноцветный на геральдическом щите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54E334-0317-4AE8-8269-0E8EC8B61795}"/>
              </a:ext>
            </a:extLst>
          </p:cNvPr>
          <p:cNvSpPr txBox="1"/>
          <p:nvPr/>
        </p:nvSpPr>
        <p:spPr>
          <a:xfrm>
            <a:off x="7113464" y="3286074"/>
            <a:ext cx="18581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 dirty="0">
                <a:solidFill>
                  <a:prstClr val="black"/>
                </a:solidFill>
              </a:rPr>
              <a:t>Одноцветный без геральдического щита</a:t>
            </a:r>
          </a:p>
        </p:txBody>
      </p:sp>
      <p:sp>
        <p:nvSpPr>
          <p:cNvPr id="2" name="Скругленный прямоугольник 10">
            <a:hlinkClick r:id="rId12" action="ppaction://hlinksldjump"/>
            <a:extLst>
              <a:ext uri="{FF2B5EF4-FFF2-40B4-BE49-F238E27FC236}">
                <a16:creationId xmlns:a16="http://schemas.microsoft.com/office/drawing/2014/main" id="{9B2DC5FE-BAA5-4A38-9E3E-32FF49555399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2628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AD5A6A1-3FC9-4765-8E42-803E6FBF09F8}"/>
              </a:ext>
            </a:extLst>
          </p:cNvPr>
          <p:cNvSpPr/>
          <p:nvPr/>
        </p:nvSpPr>
        <p:spPr>
          <a:xfrm flipH="1">
            <a:off x="3233555" y="1545315"/>
            <a:ext cx="5910445" cy="205287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Евгений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Ухналёв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(1931–2015)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Советский и российский художник, Народный художник Российской Федерации, художник современного Государственного герба Российской Федерации, знаков президентской власти, высших государственных наград Российской Федерации.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B39608E-437A-4F91-B8E7-B37FA88F2AD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3381" t="3380" r="11262"/>
          <a:stretch/>
        </p:blipFill>
        <p:spPr bwMode="auto">
          <a:xfrm>
            <a:off x="638626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3BB4F582-F037-4B30-B73B-12F0B3FF2779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600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242521" y="3471131"/>
            <a:ext cx="2920313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Исполнение гимна России </a:t>
            </a:r>
            <a:endParaRPr lang="ru-RU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258850" y="4287529"/>
            <a:ext cx="362933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Поднятие государственного флага</a:t>
            </a:r>
            <a:endParaRPr lang="ru-RU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258850" y="3471131"/>
            <a:ext cx="362933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Утренняя </a:t>
            </a:r>
          </a:p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зарядка</a:t>
            </a:r>
            <a:endParaRPr lang="ru-RU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242521" y="4287530"/>
            <a:ext cx="2920313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Церемония награждения</a:t>
            </a:r>
            <a:endParaRPr lang="ru-RU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242520" y="798559"/>
            <a:ext cx="6032659" cy="2506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Участники передачи «Сто вопросов взрослому» задали Алине Кабаевой вопрос: не страшно ли ей было начинать работу в Государственной Думе?</a:t>
            </a:r>
          </a:p>
          <a:p>
            <a:pPr>
              <a:lnSpc>
                <a:spcPct val="114000"/>
              </a:lnSpc>
            </a:pP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Алина ответила, что сначала было страшно, но когда она пришла на первое заседание, выяснилось, что работа начинается с ЭТОГО, а к ЭТОМУ она вполне привыкла за время своей жизни в большом спорте, и ЭТО показалось ей хорошим знаком. Назовите ЭТО.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13369" t="12588" r="11306" b="4760"/>
          <a:stretch/>
        </p:blipFill>
        <p:spPr bwMode="auto">
          <a:xfrm>
            <a:off x="6543860" y="969208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53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951163" y="1640445"/>
            <a:ext cx="5919372" cy="18072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Исполнение гимна России 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После многочисленных побед Кабаева довольно часто слушала гимн своей страны, стоя на пьедестале почёта, а заседания Государственной Думы тоже начинаются с исполнения гимна России.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r="34969"/>
          <a:stretch/>
        </p:blipFill>
        <p:spPr bwMode="auto">
          <a:xfrm>
            <a:off x="342498" y="141369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7B69DDD8-34B1-45CF-A863-C9ED09F8E448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3272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5461CC-BCC8-408A-A343-E5FD3709ECAF}"/>
              </a:ext>
            </a:extLst>
          </p:cNvPr>
          <p:cNvSpPr/>
          <p:nvPr/>
        </p:nvSpPr>
        <p:spPr>
          <a:xfrm flipH="1">
            <a:off x="2951163" y="1640445"/>
            <a:ext cx="5919372" cy="18072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Исполнение гимна России 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После многочисленных побед Кабаева довольно часто слушала гимн своей страны, стоя на пьедестале почёта, а заседания Государственной Думы тоже начинаются с исполнения гимна России.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8DFD8F6-AB06-459F-977D-2A9AD0F90CB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r="34969"/>
          <a:stretch/>
        </p:blipFill>
        <p:spPr bwMode="auto">
          <a:xfrm>
            <a:off x="342498" y="141369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97AEEE3C-7E73-47C7-9054-232AF96A048B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6521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Раскольников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4094318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Данко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3337746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Жеглов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Герасим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4" y="1313301"/>
            <a:ext cx="6013226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Указом президента России Бориса Ельцина 11 декабря 1993 года музыкальной основой государственного гимна России «Патриотическая песня» Михаила Глинки. В это же время появилась шутка: «Гимн России. Музыка Глинки. Слова –...» Какому литературному герою приписывали слова?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20774" t="3035" r="21648" b="8151"/>
          <a:stretch/>
        </p:blipFill>
        <p:spPr bwMode="auto">
          <a:xfrm>
            <a:off x="6524426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502549" y="1869502"/>
            <a:ext cx="4586828" cy="107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Герасим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У данного варианта гимна России не было слов.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6939" t="6939" r="11315" b="11315"/>
          <a:stretch/>
        </p:blipFill>
        <p:spPr bwMode="auto">
          <a:xfrm>
            <a:off x="358775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3ACE6048-F86E-4663-ADB5-C65308A57038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2165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D9AAC5-0B0D-4650-9672-7EA33405B182}"/>
              </a:ext>
            </a:extLst>
          </p:cNvPr>
          <p:cNvSpPr/>
          <p:nvPr/>
        </p:nvSpPr>
        <p:spPr>
          <a:xfrm flipH="1">
            <a:off x="3502549" y="1869502"/>
            <a:ext cx="4586828" cy="107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solidFill>
                  <a:prstClr val="black"/>
                </a:solidFill>
                <a:latin typeface="Roboto Slab"/>
              </a:rPr>
              <a:t>Герасим</a:t>
            </a:r>
          </a:p>
          <a:p>
            <a:pPr>
              <a:lnSpc>
                <a:spcPct val="114000"/>
              </a:lnSpc>
            </a:pPr>
            <a:endParaRPr lang="ru-RU" sz="2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>
                <a:solidFill>
                  <a:prstClr val="black"/>
                </a:solidFill>
                <a:latin typeface="Roboto Slab"/>
              </a:rPr>
              <a:t>У данного варианта гимна России не было слов.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D6BA563-B5BC-4DD6-8ED3-0E280437DD7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6939" t="6939" r="11315" b="11315"/>
          <a:stretch/>
        </p:blipFill>
        <p:spPr bwMode="auto">
          <a:xfrm>
            <a:off x="358775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E2B89F4A-DC2F-4D2C-BD42-D370A426D801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60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47663" y="2864328"/>
            <a:ext cx="2568575" cy="95023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Шведский посол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3907033"/>
            <a:ext cx="2568575" cy="95023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Парусный фрегат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296034" y="2864327"/>
            <a:ext cx="2568575" cy="95023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Голландский флаг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3907034"/>
            <a:ext cx="2568575" cy="95023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Бездымный порох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47663" y="1104189"/>
            <a:ext cx="5597408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Пётр I, вероятно, познакомился с НИМ в 1693 году в Архангельске. Он по ошибке появляется в фильме «Россия молодая», в сцене штурма шведской крепости. Фильм снимался в начале 1980-х годов, и тогда эту ошибку мало кто заметил. Назовите его.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24979" t="11266" r="34600" b="31193"/>
          <a:stretch/>
        </p:blipFill>
        <p:spPr bwMode="auto">
          <a:xfrm>
            <a:off x="6517282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957438" y="1579412"/>
            <a:ext cx="5919372" cy="205287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Голландский флаг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Порядок цветов на флаге был перепутан, и вместо российского триколора, являющегося ныне национальным российским флагом, киношники умудрились повесить флаг Голландии. Соответственно в архангельском порту Пётр видел голландские суда.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2498" y="1475447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DDFEA90B-7631-4397-A902-C96FE468502D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7998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382B0C-6725-4784-90E9-69217253F2BA}"/>
              </a:ext>
            </a:extLst>
          </p:cNvPr>
          <p:cNvSpPr/>
          <p:nvPr/>
        </p:nvSpPr>
        <p:spPr>
          <a:xfrm flipH="1">
            <a:off x="2957438" y="1579412"/>
            <a:ext cx="5919372" cy="205287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Голландский флаг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Порядок цветов на флаге был перепутан, и вместо российского триколора, являющегося ныне национальным российским флагом, киношники умудрились повесить флаг Голландии. Соответственно в архангельском порту Пётр видел голландские суда.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AADCEF7-41B4-47C9-B701-915721E6562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2498" y="1475447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7962C67F-EBBC-4E31-9EA8-D686F7C3D51D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0994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53456" y="107151"/>
            <a:ext cx="837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Герб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58775" y="1135788"/>
            <a:ext cx="65257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Для печати на бланках используют тонированные одноцветные гербы: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561A8-E304-481E-9ABE-DFE24A8CC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2537" y="1688947"/>
            <a:ext cx="2008687" cy="21760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BCD7A1-9417-4D80-9F85-E4B64E4D9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0675" y="1688947"/>
            <a:ext cx="1980788" cy="21760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83F4ADB3-97BE-4929-B958-A56616BC5485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3658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Беларусь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4094318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Голландия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3337746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Польша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Финляндия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65918" y="1082488"/>
            <a:ext cx="6006082" cy="194758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В 1912 году на Олимпийских играх в Стокгольме сборная России по футболу уступила своим соперникам в 1/4 финала со счётом 1:2 и выбыла из розыгрыша. Как обычно, по окончании матча на стадионе должен был быть поднят флаг в честь победителя Однако в этот раз взвился флаг России, в чём, однако, никто не усмотрел путаницы со стороны работников стадиона. Если вы поняли, почему в данном случае не произошло ошибки, то без труда назовёте команду, с которой играла сборная России.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26" name="Picture 2" descr="Летние Олимпийские игры 1912 — Википедия">
            <a:extLst>
              <a:ext uri="{FF2B5EF4-FFF2-40B4-BE49-F238E27FC236}">
                <a16:creationId xmlns:a16="http://schemas.microsoft.com/office/drawing/2014/main" id="{D89EDBC8-7ABB-4735-80BA-E8761AA3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00" y="902877"/>
            <a:ext cx="2468284" cy="33377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6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082651" y="2124191"/>
            <a:ext cx="5919372" cy="89511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solidFill>
                  <a:prstClr val="black"/>
                </a:solidFill>
                <a:latin typeface="Roboto Slab"/>
              </a:rPr>
              <a:t>Финляндия</a:t>
            </a:r>
            <a:endParaRPr lang="en-US" sz="2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endParaRPr lang="ru-RU" sz="1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>
                <a:solidFill>
                  <a:prstClr val="black"/>
                </a:solidFill>
                <a:latin typeface="Roboto Slab"/>
              </a:rPr>
              <a:t>Финляндия в то время была частью Российской Империи.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2498" y="1441350"/>
            <a:ext cx="2260800" cy="2260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F31694AB-2926-4D29-81B7-0052036C4477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9983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6287101-A721-4053-8536-9AF6CB32DB81}"/>
              </a:ext>
            </a:extLst>
          </p:cNvPr>
          <p:cNvSpPr/>
          <p:nvPr/>
        </p:nvSpPr>
        <p:spPr>
          <a:xfrm flipH="1">
            <a:off x="3082651" y="2124191"/>
            <a:ext cx="5919372" cy="89511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solidFill>
                  <a:prstClr val="black"/>
                </a:solidFill>
                <a:latin typeface="Roboto Slab"/>
              </a:rPr>
              <a:t>Финляндия</a:t>
            </a:r>
            <a:endParaRPr lang="en-US" sz="2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endParaRPr lang="ru-RU" sz="1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>
                <a:solidFill>
                  <a:prstClr val="black"/>
                </a:solidFill>
                <a:latin typeface="Roboto Slab"/>
              </a:rPr>
              <a:t>Финляндия в то время была частью Российской Империи.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02F0471-6FB7-4C86-8CB5-B461BEF7331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42498" y="1441350"/>
            <a:ext cx="2260800" cy="2260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0E771AA-00FA-4ACF-A431-900DB45A483B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713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65918" y="3539980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Цвета флага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120652" y="4296552"/>
            <a:ext cx="4355913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Государственные символы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120652" y="3539980"/>
            <a:ext cx="4355913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Музыка гимна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65918" y="4296553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Слова гимна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65918" y="924217"/>
            <a:ext cx="5597408" cy="243874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Для обсуждения этого важного вопроса в России в 1896 г. было создано Особое высочайше утверждённое совещание, в состав которого вошли многие высокопоставленные чиновники империи. На заключительном заседании этого совещания фигурировали в основном различные российские пословицы и поговорки, например: «Жить в добре и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красне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хорошо и во сне», «На белой Руси не без добрых людей», «Велик звон, да не красен», «Без правды жить — с бела света бежать» и так далее. А какой же вопрос обсуждался на этом совещании?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85816F2-A424-408F-84E6-A02047B6D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193" y="571546"/>
            <a:ext cx="2286374" cy="28779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3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967370" y="2036475"/>
            <a:ext cx="4903165" cy="107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Цвета государственного флага 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Красный, белый, синий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DB2F80-0CDF-49EF-84C0-0B8E4366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65" y="853678"/>
            <a:ext cx="3201255" cy="40295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0F634CC8-7D91-47E0-9D15-27349EF1154C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11238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576324-146C-4A05-8472-EA927753C096}"/>
              </a:ext>
            </a:extLst>
          </p:cNvPr>
          <p:cNvSpPr/>
          <p:nvPr/>
        </p:nvSpPr>
        <p:spPr>
          <a:xfrm flipH="1">
            <a:off x="3967370" y="2036475"/>
            <a:ext cx="4903165" cy="1070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solidFill>
                  <a:prstClr val="black"/>
                </a:solidFill>
                <a:latin typeface="Roboto Slab"/>
              </a:rPr>
              <a:t>Цвета государственного флага </a:t>
            </a:r>
          </a:p>
          <a:p>
            <a:pPr>
              <a:lnSpc>
                <a:spcPct val="114000"/>
              </a:lnSpc>
            </a:pPr>
            <a:endParaRPr lang="ru-RU" sz="2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>
                <a:solidFill>
                  <a:prstClr val="black"/>
                </a:solidFill>
                <a:latin typeface="Roboto Slab"/>
              </a:rPr>
              <a:t>Красный, белый, синий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6FAF6B-958E-47B5-B62C-8CB45161C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65" y="853678"/>
            <a:ext cx="3201255" cy="40295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A8853BFF-0DEB-41FE-B68F-C3E333F2F913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57728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65918" y="3266336"/>
            <a:ext cx="3148572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Змей Горыныч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642183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 err="1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Аристомах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642183" y="326633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 err="1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Трезуб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3148572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Трёхглавый орёл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65918" y="1164835"/>
            <a:ext cx="5597408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Согласно исследованиям Владимира Новикова, он существовал некоторое время после Переяславской Рады. Предложенный в 1991 году Ленинграду он должен был символизировать законодательную, исполнительную и судебную государственную власть. О чем идёт речь?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22909" t="3015" r="5287" b="2272"/>
          <a:stretch/>
        </p:blipFill>
        <p:spPr bwMode="auto">
          <a:xfrm>
            <a:off x="6517282" y="1183933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994194" y="1176945"/>
            <a:ext cx="5919372" cy="27896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Трёхглавый орёл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После Переяславской рады (1654), вхождения Украины в состав Российского государства, герб России якобы был изменён на трёхглавого орла, который символизировал новый титул русского царя: «Всея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Великия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и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Малыя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, и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Белыя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Руси Царь, Государь и Самодержец». </a:t>
            </a:r>
          </a:p>
          <a:p>
            <a:pPr>
              <a:lnSpc>
                <a:spcPct val="114000"/>
              </a:lnSpc>
            </a:pPr>
            <a:endParaRPr lang="ru-RU" sz="1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Проект временного государственного устава Ленинграда предлагал использовать флаг с трёхглавым орлом.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58775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833B047-33F0-4145-9376-0FDCC8BE9391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6519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726992-B814-4560-93F8-EC8E4F9F9706}"/>
              </a:ext>
            </a:extLst>
          </p:cNvPr>
          <p:cNvSpPr/>
          <p:nvPr/>
        </p:nvSpPr>
        <p:spPr>
          <a:xfrm flipH="1">
            <a:off x="2994194" y="1176945"/>
            <a:ext cx="5919372" cy="27896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Трёхглавый орёл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После Переяславской рады (1654), вхождения Украины в состав Российского государства, герб России якобы был изменён на трёхглавого орла, который символизировал новый титул русского царя: «Всея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Великия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и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Малыя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, и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Белыя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Руси Царь, Государь и Самодержец». </a:t>
            </a:r>
          </a:p>
          <a:p>
            <a:pPr>
              <a:lnSpc>
                <a:spcPct val="114000"/>
              </a:lnSpc>
            </a:pPr>
            <a:endParaRPr lang="ru-RU" sz="1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Проект временного государственного устава Ленинграда предлагал использовать флаг с трёхглавым орлом.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90E0CB5-3319-458B-B37C-EE70558262E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58775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39A637CA-F1EC-4BE5-B583-DEDDC89B59B5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4985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Масло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4094320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Молоко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3337746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Уксус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Вода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4" y="1187717"/>
            <a:ext cx="5597408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России первый появился в 1723 году и изображал герб. Уважаемые знатоки, переведите на латынь два слова, «нитка» и «зерно», и вы легко скажете, какая жидкость имела непосредственное отношение к этому знаку.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517282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53456" y="107151"/>
            <a:ext cx="837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Герб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58775" y="1209358"/>
            <a:ext cx="75870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При одновременном размещении герба Российской Федерации и гербов субъектов Российской Федерации он располагается: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6E6866-3E43-4BA2-A5E2-B352BD567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2140131"/>
            <a:ext cx="1404225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8478CF-FC2F-40B1-B3C4-240CFBFDC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163" y="2145352"/>
            <a:ext cx="2170166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6E5F51-09B1-441B-9822-C553133640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1160" y="2140131"/>
            <a:ext cx="2936107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6" name="TextBox 735">
            <a:extLst>
              <a:ext uri="{FF2B5EF4-FFF2-40B4-BE49-F238E27FC236}">
                <a16:creationId xmlns:a16="http://schemas.microsoft.com/office/drawing/2014/main" id="{5661A185-FBAE-449E-9AC0-438D412B56EF}"/>
              </a:ext>
            </a:extLst>
          </p:cNvPr>
          <p:cNvSpPr txBox="1"/>
          <p:nvPr/>
        </p:nvSpPr>
        <p:spPr>
          <a:xfrm>
            <a:off x="207913" y="3221292"/>
            <a:ext cx="17059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 dirty="0">
                <a:solidFill>
                  <a:prstClr val="black"/>
                </a:solidFill>
              </a:rPr>
              <a:t>С левой стороны, если</a:t>
            </a:r>
          </a:p>
          <a:p>
            <a:pPr algn="ctr" defTabSz="914377"/>
            <a:r>
              <a:rPr lang="ru-RU" sz="1200" dirty="0">
                <a:solidFill>
                  <a:prstClr val="black"/>
                </a:solidFill>
              </a:rPr>
              <a:t>герба два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E3FC68F9-D0A5-49F0-886F-2E382D64B9EA}"/>
              </a:ext>
            </a:extLst>
          </p:cNvPr>
          <p:cNvSpPr txBox="1"/>
          <p:nvPr/>
        </p:nvSpPr>
        <p:spPr>
          <a:xfrm>
            <a:off x="2721105" y="3221292"/>
            <a:ext cx="26302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 dirty="0">
                <a:solidFill>
                  <a:prstClr val="black"/>
                </a:solidFill>
              </a:rPr>
              <a:t>По центру, если гербов нечётное</a:t>
            </a:r>
          </a:p>
          <a:p>
            <a:pPr algn="ctr" defTabSz="914377"/>
            <a:r>
              <a:rPr lang="ru-RU" sz="1200" dirty="0">
                <a:solidFill>
                  <a:prstClr val="black"/>
                </a:solidFill>
              </a:rPr>
              <a:t>количество</a:t>
            </a:r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95BF0D60-533D-4934-A881-4F6B05E2C53D}"/>
              </a:ext>
            </a:extLst>
          </p:cNvPr>
          <p:cNvSpPr txBox="1"/>
          <p:nvPr/>
        </p:nvSpPr>
        <p:spPr>
          <a:xfrm>
            <a:off x="6349734" y="3221292"/>
            <a:ext cx="2018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Левее центра, если гербов</a:t>
            </a:r>
          </a:p>
          <a:p>
            <a:pPr algn="ctr" defTabSz="914377"/>
            <a:r>
              <a:rPr lang="ru-RU" sz="1200">
                <a:solidFill>
                  <a:prstClr val="black"/>
                </a:solidFill>
              </a:rPr>
              <a:t>чётное количество</a:t>
            </a:r>
          </a:p>
        </p:txBody>
      </p:sp>
      <p:sp>
        <p:nvSpPr>
          <p:cNvPr id="2" name="Скругленный прямоугольник 10">
            <a:hlinkClick r:id="rId10" action="ppaction://hlinksldjump"/>
            <a:extLst>
              <a:ext uri="{FF2B5EF4-FFF2-40B4-BE49-F238E27FC236}">
                <a16:creationId xmlns:a16="http://schemas.microsoft.com/office/drawing/2014/main" id="{157BEFEE-5136-4AF4-ADAE-E2BED196E7B1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7953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082651" y="1820670"/>
            <a:ext cx="5919372" cy="13161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solidFill>
                  <a:prstClr val="black"/>
                </a:solidFill>
                <a:latin typeface="Roboto Slab"/>
              </a:rPr>
              <a:t>Вода</a:t>
            </a:r>
          </a:p>
          <a:p>
            <a:pPr>
              <a:lnSpc>
                <a:spcPct val="114000"/>
              </a:lnSpc>
            </a:pPr>
            <a:endParaRPr lang="ru-RU" sz="2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>
                <a:solidFill>
                  <a:prstClr val="black"/>
                </a:solidFill>
                <a:latin typeface="Roboto Slab"/>
              </a:rPr>
              <a:t>В 1723 году в России появился первый водяной знак</a:t>
            </a:r>
            <a:r>
              <a:rPr lang="en-US" sz="1400">
                <a:solidFill>
                  <a:prstClr val="black"/>
                </a:solidFill>
                <a:latin typeface="Roboto Slab"/>
              </a:rPr>
              <a:t> (f</a:t>
            </a:r>
            <a:r>
              <a:rPr lang="ru-RU" sz="1400" err="1">
                <a:solidFill>
                  <a:prstClr val="black"/>
                </a:solidFill>
                <a:latin typeface="Roboto Slab"/>
              </a:rPr>
              <a:t>ilum</a:t>
            </a:r>
            <a:r>
              <a:rPr lang="ru-RU" sz="14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400" err="1">
                <a:solidFill>
                  <a:prstClr val="black"/>
                </a:solidFill>
                <a:latin typeface="Roboto Slab"/>
              </a:rPr>
              <a:t>granum</a:t>
            </a:r>
            <a:r>
              <a:rPr lang="ru-RU" sz="1400">
                <a:solidFill>
                  <a:prstClr val="black"/>
                </a:solidFill>
                <a:latin typeface="Roboto Slab"/>
              </a:rPr>
              <a:t> — филигрань</a:t>
            </a:r>
            <a:r>
              <a:rPr lang="en-US" sz="1400">
                <a:solidFill>
                  <a:prstClr val="black"/>
                </a:solidFill>
                <a:latin typeface="Roboto Slab"/>
              </a:rPr>
              <a:t>).</a:t>
            </a:r>
            <a:r>
              <a:rPr lang="ru-RU" sz="1400">
                <a:solidFill>
                  <a:prstClr val="black"/>
                </a:solidFill>
                <a:latin typeface="Roboto Slab"/>
              </a:rPr>
              <a:t>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3FF8F48-C440-47D1-A551-B6DF29BEAF9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58775" y="1441350"/>
            <a:ext cx="222312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F2995C1C-6A00-4B65-BAE9-61293B4853E3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6651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55F05A-CB49-4720-9CD9-BF007625D0B0}"/>
              </a:ext>
            </a:extLst>
          </p:cNvPr>
          <p:cNvSpPr/>
          <p:nvPr/>
        </p:nvSpPr>
        <p:spPr>
          <a:xfrm flipH="1">
            <a:off x="3082651" y="1820670"/>
            <a:ext cx="5919372" cy="13161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solidFill>
                  <a:prstClr val="black"/>
                </a:solidFill>
                <a:latin typeface="Roboto Slab"/>
              </a:rPr>
              <a:t>Вода</a:t>
            </a:r>
          </a:p>
          <a:p>
            <a:pPr>
              <a:lnSpc>
                <a:spcPct val="114000"/>
              </a:lnSpc>
            </a:pPr>
            <a:endParaRPr lang="ru-RU" sz="2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>
                <a:solidFill>
                  <a:prstClr val="black"/>
                </a:solidFill>
                <a:latin typeface="Roboto Slab"/>
              </a:rPr>
              <a:t>В 1723 году в России появился первый водяной знак</a:t>
            </a:r>
            <a:r>
              <a:rPr lang="en-US" sz="1400">
                <a:solidFill>
                  <a:prstClr val="black"/>
                </a:solidFill>
                <a:latin typeface="Roboto Slab"/>
              </a:rPr>
              <a:t> (f</a:t>
            </a:r>
            <a:r>
              <a:rPr lang="ru-RU" sz="1400" err="1">
                <a:solidFill>
                  <a:prstClr val="black"/>
                </a:solidFill>
                <a:latin typeface="Roboto Slab"/>
              </a:rPr>
              <a:t>ilum</a:t>
            </a:r>
            <a:r>
              <a:rPr lang="ru-RU" sz="14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400" err="1">
                <a:solidFill>
                  <a:prstClr val="black"/>
                </a:solidFill>
                <a:latin typeface="Roboto Slab"/>
              </a:rPr>
              <a:t>granum</a:t>
            </a:r>
            <a:r>
              <a:rPr lang="ru-RU" sz="1400">
                <a:solidFill>
                  <a:prstClr val="black"/>
                </a:solidFill>
                <a:latin typeface="Roboto Slab"/>
              </a:rPr>
              <a:t> — филигрань</a:t>
            </a:r>
            <a:r>
              <a:rPr lang="en-US" sz="1400">
                <a:solidFill>
                  <a:prstClr val="black"/>
                </a:solidFill>
                <a:latin typeface="Roboto Slab"/>
              </a:rPr>
              <a:t>).</a:t>
            </a:r>
            <a:r>
              <a:rPr lang="ru-RU" sz="1400">
                <a:solidFill>
                  <a:prstClr val="black"/>
                </a:solidFill>
                <a:latin typeface="Roboto Slab"/>
              </a:rPr>
              <a:t>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6C48656-43F8-498E-B49C-39B90853CF3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58775" y="1441350"/>
            <a:ext cx="222312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56970425-0B7A-4E35-B63F-A424867FAD63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8876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67400" y="2931322"/>
            <a:ext cx="2568575" cy="88213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0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Петь </a:t>
            </a:r>
          </a:p>
          <a:p>
            <a:pPr algn="ctr"/>
            <a:r>
              <a:rPr lang="ru-RU" sz="20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гимн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3974981"/>
            <a:ext cx="2803199" cy="88213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0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Кататься на коньках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2931322"/>
            <a:ext cx="2803199" cy="88213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0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Выступать под флагом РФ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67401" y="3974981"/>
            <a:ext cx="2548838" cy="88213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0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Участвовать в соревнованиях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5" y="1137687"/>
            <a:ext cx="5597408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Фигуристка Юлия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Липницкая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вспоминает, что уже в детстве была честолюбива: она часто стояла на втором ярусе кровати и делала это. В 2000 году многие российские спортсмены жаловались, что не могли делать. А что именно?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l="13602" t="3086" r="3552" b="2789"/>
          <a:stretch/>
        </p:blipFill>
        <p:spPr bwMode="auto">
          <a:xfrm>
            <a:off x="6481514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3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951163" y="1334393"/>
            <a:ext cx="5919372" cy="229845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Петь гимн</a:t>
            </a:r>
            <a:endParaRPr lang="en-US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Юлия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Липницкая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представляла себя на высшей ступеньке пьедестала. Как мы знаем, её мечта сбылась. После Олимпиады в Сиднее российские чемпионы на встрече с Владимиром Путиным пожаловались, что не могут исполнять российский гимн без слов, и вскоре был принят текст Сергея Михалкова на музыку Александра Александрова.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r="23854"/>
          <a:stretch/>
        </p:blipFill>
        <p:spPr bwMode="auto">
          <a:xfrm>
            <a:off x="342498" y="1353218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1F3B2CAC-2701-48FF-8AB5-DB041E3EAD48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62890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B8CAF0-7E7B-4211-B79D-0798FF054D17}"/>
              </a:ext>
            </a:extLst>
          </p:cNvPr>
          <p:cNvSpPr/>
          <p:nvPr/>
        </p:nvSpPr>
        <p:spPr>
          <a:xfrm flipH="1">
            <a:off x="2951163" y="1334393"/>
            <a:ext cx="5919372" cy="229845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Петь гимн</a:t>
            </a:r>
            <a:endParaRPr lang="en-US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Юлия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Липницкая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представляла себя на высшей ступеньке пьедестала. Как мы знаем, её мечта сбылась. После Олимпиады в Сиднее российские чемпионы на встрече с Владимиром Путиным пожаловались, что не могут исполнять российский гимн без слов, и вскоре был принят текст Сергея Михалкова на музыку Александра Александрова.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0F22BD2-226C-4EEE-A5DF-176D01C28EF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r="23854"/>
          <a:stretch/>
        </p:blipFill>
        <p:spPr bwMode="auto">
          <a:xfrm>
            <a:off x="342498" y="1353218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2427BF54-8E77-48A8-9989-2512739DF6E6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2698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12201" y="2805051"/>
            <a:ext cx="3174078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Эль-Регистан, Михалков и Александров</a:t>
            </a:r>
            <a:endParaRPr lang="ru-RU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620722" y="3807853"/>
            <a:ext cx="2583762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Маяковский, Брик и Дунаевский</a:t>
            </a:r>
            <a:endParaRPr lang="ru-RU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628316" y="2801024"/>
            <a:ext cx="2568575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Глинка и </a:t>
            </a:r>
          </a:p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Мусоргский</a:t>
            </a:r>
            <a:endParaRPr lang="ru-RU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11484" y="3807854"/>
            <a:ext cx="3175512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Пушкин и </a:t>
            </a:r>
          </a:p>
          <a:p>
            <a:pPr algn="ctr"/>
            <a:r>
              <a:rPr lang="ru-RU" sz="16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Чайковский</a:t>
            </a:r>
            <a:endParaRPr lang="ru-RU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11484" y="1020191"/>
            <a:ext cx="5597408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американском кинофильме «Враг у ворот» допущено немало ошибок. Так, например, накануне Сталинградской битвы Хрущёв не мог слушать этого, так как текст этого появился только через год. Назовите авторов этого.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2050" name="Picture 2" descr="Сталинград. Враг у ворот, режиссер Жан-Жак Анно, 2000">
            <a:extLst>
              <a:ext uri="{FF2B5EF4-FFF2-40B4-BE49-F238E27FC236}">
                <a16:creationId xmlns:a16="http://schemas.microsoft.com/office/drawing/2014/main" id="{DE7B9CBF-9014-4380-8ED4-3D5AB560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64" y="874854"/>
            <a:ext cx="2400794" cy="33937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772000" y="1623250"/>
            <a:ext cx="5572052" cy="198272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solidFill>
                  <a:prstClr val="black"/>
                </a:solidFill>
                <a:latin typeface="Roboto Slab"/>
              </a:rPr>
              <a:t>Эль-Регистан, Михалков и Александров</a:t>
            </a:r>
          </a:p>
          <a:p>
            <a:pPr>
              <a:lnSpc>
                <a:spcPct val="114000"/>
              </a:lnSpc>
            </a:pPr>
            <a:endParaRPr lang="ru-RU" sz="2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>
                <a:solidFill>
                  <a:prstClr val="black"/>
                </a:solidFill>
                <a:latin typeface="Roboto Slab"/>
              </a:rPr>
              <a:t>Ими написан гимн Советского Союза, который впервые прозвучал на Новый 1944 год. В фильме же действие происходило в начале 1943 года.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A7EFF8C-A1E0-444A-BDF8-DADBD56762E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2185" t="6290" r="6765" b="22648"/>
          <a:stretch/>
        </p:blipFill>
        <p:spPr bwMode="auto">
          <a:xfrm>
            <a:off x="596571" y="322830"/>
            <a:ext cx="1440000" cy="14400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2EAE75C-2DE5-40B9-B7E6-07360846EAA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/>
          <a:srcRect b="20453"/>
          <a:stretch/>
        </p:blipFill>
        <p:spPr bwMode="auto">
          <a:xfrm>
            <a:off x="596571" y="1894611"/>
            <a:ext cx="1440000" cy="14400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DF15186-6DB6-406D-AE30-FF285BE3407C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b="27373"/>
          <a:stretch/>
        </p:blipFill>
        <p:spPr bwMode="auto">
          <a:xfrm>
            <a:off x="596571" y="3466392"/>
            <a:ext cx="1440000" cy="14400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7" action="ppaction://hlinksldjump"/>
            <a:extLst>
              <a:ext uri="{FF2B5EF4-FFF2-40B4-BE49-F238E27FC236}">
                <a16:creationId xmlns:a16="http://schemas.microsoft.com/office/drawing/2014/main" id="{3259B616-BC46-49B1-985E-792ECA47FB48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430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1F2A1A6-E3F8-497D-A100-2E1EC9035BAC}"/>
              </a:ext>
            </a:extLst>
          </p:cNvPr>
          <p:cNvSpPr/>
          <p:nvPr/>
        </p:nvSpPr>
        <p:spPr>
          <a:xfrm flipH="1">
            <a:off x="2772000" y="1623250"/>
            <a:ext cx="5572052" cy="198272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solidFill>
                  <a:prstClr val="black"/>
                </a:solidFill>
                <a:latin typeface="Roboto Slab"/>
              </a:rPr>
              <a:t>Эль-Регистан, Михалков и Александров</a:t>
            </a:r>
          </a:p>
          <a:p>
            <a:pPr>
              <a:lnSpc>
                <a:spcPct val="114000"/>
              </a:lnSpc>
            </a:pPr>
            <a:endParaRPr lang="ru-RU" sz="240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>
                <a:solidFill>
                  <a:prstClr val="black"/>
                </a:solidFill>
                <a:latin typeface="Roboto Slab"/>
              </a:rPr>
              <a:t>Ими написан гимн Советского Союза, который впервые прозвучал на Новый 1944 год. В фильме же действие происходило в начале 1943 года.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05804CD-ABEB-47A1-824B-8E2CEF3EA26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2185" t="6290" r="6765" b="22648"/>
          <a:stretch/>
        </p:blipFill>
        <p:spPr bwMode="auto">
          <a:xfrm>
            <a:off x="596571" y="322830"/>
            <a:ext cx="1440000" cy="14400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DF5FFA1-66AE-4BFF-AB8D-8FD16FEEAA6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/>
          <a:srcRect b="20453"/>
          <a:stretch/>
        </p:blipFill>
        <p:spPr bwMode="auto">
          <a:xfrm>
            <a:off x="596571" y="1894611"/>
            <a:ext cx="1440000" cy="14400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5E51C0C-1F1F-48ED-B3C0-7AD5DA15723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/>
          <a:srcRect b="27373"/>
          <a:stretch/>
        </p:blipFill>
        <p:spPr bwMode="auto">
          <a:xfrm>
            <a:off x="596571" y="3466392"/>
            <a:ext cx="1440000" cy="14400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7" action="ppaction://hlinksldjump"/>
            <a:extLst>
              <a:ext uri="{FF2B5EF4-FFF2-40B4-BE49-F238E27FC236}">
                <a16:creationId xmlns:a16="http://schemas.microsoft.com/office/drawing/2014/main" id="{582FF9C3-180A-410E-BE4B-9ABD638B1330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8947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4" y="1135310"/>
            <a:ext cx="5597408" cy="194546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 одной стороны, сейчас там всё так же, как и 62 года назад. С другой стороны, сейчас там есть связь с братством и упомянут хранитель; раньше этого не было, а были дружба и вдохновитель; а ещё раньше там была не только дружба, но и счастье, и слава, а вдохновитель был другой. Назовите обоих вдохновителей.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517282" y="144135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BCB889AE-E277-4D85-9C0F-5DA69D009C25}"/>
              </a:ext>
            </a:extLst>
          </p:cNvPr>
          <p:cNvSpPr/>
          <p:nvPr/>
        </p:nvSpPr>
        <p:spPr>
          <a:xfrm>
            <a:off x="242521" y="3607338"/>
            <a:ext cx="2920313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Брежнев и Хрущёв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4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E61DFF0-B7ED-4574-AA27-87F635A2442D}"/>
              </a:ext>
            </a:extLst>
          </p:cNvPr>
          <p:cNvSpPr/>
          <p:nvPr/>
        </p:nvSpPr>
        <p:spPr>
          <a:xfrm>
            <a:off x="3258849" y="4423736"/>
            <a:ext cx="29196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Ленин и Сталин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C81A215D-144F-436D-81BC-27A2A56D76D1}"/>
              </a:ext>
            </a:extLst>
          </p:cNvPr>
          <p:cNvSpPr/>
          <p:nvPr/>
        </p:nvSpPr>
        <p:spPr>
          <a:xfrm>
            <a:off x="3258849" y="3607338"/>
            <a:ext cx="29196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Путин и Медведев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8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57004283-725D-4991-BE9B-7E61C6EA0940}"/>
              </a:ext>
            </a:extLst>
          </p:cNvPr>
          <p:cNvSpPr/>
          <p:nvPr/>
        </p:nvSpPr>
        <p:spPr>
          <a:xfrm>
            <a:off x="242521" y="4423737"/>
            <a:ext cx="2920313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Горбачёв и Ельцин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2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569588" y="837666"/>
            <a:ext cx="4452750" cy="400436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Ленин и Сталин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гимне СССР 1944 года были такие строки: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«Сквозь грозы сияло нам солнце свободы,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 Ленин великий нам путь озарил.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Нас вырастил Сталин — на верность народу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труд и на подвиги нас вдохновил».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гимне СССР 1977 года исчезло имя Сталина: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«Сквозь грозы сияло нам солнце свободы,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 Ленин великий нам путь озарил: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правое дело он поднял народы,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труд и на подвиги нас вдохновил!»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современном гимне этот куплет стал выглядеть вот так:</a:t>
            </a:r>
            <a:b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«От южных морей до полярного края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Раскинулись наши леса и поля.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Одна ты на свете! Одна ты такая —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Хранимая Богом родная земля!»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24881" t="6188" r="9536" b="11398"/>
          <a:stretch/>
        </p:blipFill>
        <p:spPr bwMode="auto">
          <a:xfrm>
            <a:off x="360822" y="366291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291649D-E026-49F9-ACBF-E2A9C77567CA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/>
          <a:srcRect l="10835" t="2134" r="20894" b="6181"/>
          <a:stretch/>
        </p:blipFill>
        <p:spPr bwMode="auto">
          <a:xfrm>
            <a:off x="360822" y="270976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6" action="ppaction://hlinksldjump"/>
            <a:extLst>
              <a:ext uri="{FF2B5EF4-FFF2-40B4-BE49-F238E27FC236}">
                <a16:creationId xmlns:a16="http://schemas.microsoft.com/office/drawing/2014/main" id="{EA59133E-00BE-4CAB-9BC3-567014D7C66B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6249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53456" y="107151"/>
            <a:ext cx="837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Герб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58775" y="999153"/>
            <a:ext cx="75870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>
                <a:solidFill>
                  <a:prstClr val="black"/>
                </a:solidFill>
              </a:rPr>
              <a:t>При одновременном размещении герба Российской Федерации и гербов субъектов Российской Федерации он располагается: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6E6866-3E43-4BA2-A5E2-B352BD567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1929926"/>
            <a:ext cx="1404225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8478CF-FC2F-40B1-B3C4-240CFBFDC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163" y="1935147"/>
            <a:ext cx="2170166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6E5F51-09B1-441B-9822-C553133640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1160" y="1929926"/>
            <a:ext cx="2936107" cy="765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6" name="TextBox 735">
            <a:extLst>
              <a:ext uri="{FF2B5EF4-FFF2-40B4-BE49-F238E27FC236}">
                <a16:creationId xmlns:a16="http://schemas.microsoft.com/office/drawing/2014/main" id="{5661A185-FBAE-449E-9AC0-438D412B56EF}"/>
              </a:ext>
            </a:extLst>
          </p:cNvPr>
          <p:cNvSpPr txBox="1"/>
          <p:nvPr/>
        </p:nvSpPr>
        <p:spPr>
          <a:xfrm>
            <a:off x="207913" y="3011087"/>
            <a:ext cx="17059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С левой стороны, если</a:t>
            </a:r>
          </a:p>
          <a:p>
            <a:pPr algn="ctr" defTabSz="914377"/>
            <a:r>
              <a:rPr lang="ru-RU" sz="1200">
                <a:solidFill>
                  <a:prstClr val="black"/>
                </a:solidFill>
              </a:rPr>
              <a:t>герба два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E3FC68F9-D0A5-49F0-886F-2E382D64B9EA}"/>
              </a:ext>
            </a:extLst>
          </p:cNvPr>
          <p:cNvSpPr txBox="1"/>
          <p:nvPr/>
        </p:nvSpPr>
        <p:spPr>
          <a:xfrm>
            <a:off x="2721105" y="3011087"/>
            <a:ext cx="26302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По центру, если гербов нечётное</a:t>
            </a:r>
          </a:p>
          <a:p>
            <a:pPr algn="ctr" defTabSz="914377"/>
            <a:r>
              <a:rPr lang="ru-RU" sz="1200">
                <a:solidFill>
                  <a:prstClr val="black"/>
                </a:solidFill>
              </a:rPr>
              <a:t>количество</a:t>
            </a:r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95BF0D60-533D-4934-A881-4F6B05E2C53D}"/>
              </a:ext>
            </a:extLst>
          </p:cNvPr>
          <p:cNvSpPr txBox="1"/>
          <p:nvPr/>
        </p:nvSpPr>
        <p:spPr>
          <a:xfrm>
            <a:off x="6349734" y="3011087"/>
            <a:ext cx="2018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Левее центра, если гербов</a:t>
            </a:r>
          </a:p>
          <a:p>
            <a:pPr algn="ctr" defTabSz="914377"/>
            <a:r>
              <a:rPr lang="ru-RU" sz="1200">
                <a:solidFill>
                  <a:prstClr val="black"/>
                </a:solidFill>
              </a:rPr>
              <a:t>чётное количество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4A874E-0A11-4762-B4B0-327AED463BE2}"/>
              </a:ext>
            </a:extLst>
          </p:cNvPr>
          <p:cNvSpPr txBox="1"/>
          <p:nvPr/>
        </p:nvSpPr>
        <p:spPr>
          <a:xfrm>
            <a:off x="358775" y="3723937"/>
            <a:ext cx="75870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При этом герб Российской Федерации не может быть меньше или располагаться ниже, чем герб субъекта Российской Федерации.</a:t>
            </a:r>
          </a:p>
        </p:txBody>
      </p:sp>
      <p:sp>
        <p:nvSpPr>
          <p:cNvPr id="4" name="Скругленный прямоугольник 10">
            <a:hlinkClick r:id="rId10" action="ppaction://hlinksldjump"/>
            <a:extLst>
              <a:ext uri="{FF2B5EF4-FFF2-40B4-BE49-F238E27FC236}">
                <a16:creationId xmlns:a16="http://schemas.microsoft.com/office/drawing/2014/main" id="{DB109EE5-FDA8-4093-9339-FA311327B8F3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0225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60EDFB-2737-4245-AB89-EC83B2EFA1DB}"/>
              </a:ext>
            </a:extLst>
          </p:cNvPr>
          <p:cNvSpPr/>
          <p:nvPr/>
        </p:nvSpPr>
        <p:spPr>
          <a:xfrm flipH="1">
            <a:off x="3569588" y="837666"/>
            <a:ext cx="4452750" cy="400436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Ленин и Сталин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гимне СССР 1944 года были такие строки: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«Сквозь грозы сияло нам солнце свободы,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 Ленин великий нам путь озарил.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Нас вырастил Сталин — на верность народу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труд и на подвиги нас вдохновил».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гимне СССР 1977 года исчезло имя Сталина: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«Сквозь грозы сияло нам солнце свободы,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 Ленин великий нам путь озарил: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правое дело он поднял народы,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труд и на подвиги нас вдохновил!»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современном гимне этот куплет стал выглядеть вот так:</a:t>
            </a:r>
            <a:br>
              <a:rPr kumimoji="0" lang="ru-RU" sz="1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«От южных морей до полярного края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Раскинулись наши леса и поля.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Одна ты на свете! Одна ты такая —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Хранимая Богом родная земля!»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E74C109-65C0-4E41-AE38-AF31A395178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24881" t="6188" r="9536" b="11398"/>
          <a:stretch/>
        </p:blipFill>
        <p:spPr bwMode="auto">
          <a:xfrm>
            <a:off x="360822" y="366291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D48DE8C-CC16-4BA4-B482-1C78F15F85F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/>
          <a:srcRect l="10835" t="2134" r="20894" b="6181"/>
          <a:stretch/>
        </p:blipFill>
        <p:spPr bwMode="auto">
          <a:xfrm>
            <a:off x="360822" y="2709760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6" action="ppaction://hlinksldjump"/>
            <a:extLst>
              <a:ext uri="{FF2B5EF4-FFF2-40B4-BE49-F238E27FC236}">
                <a16:creationId xmlns:a16="http://schemas.microsoft.com/office/drawing/2014/main" id="{38C3220B-268F-4FF1-9691-6793C3ED148B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1190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Графика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5" name="Скругленный 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307145" y="4094318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Рекурсия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6" name="Скругленный 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307145" y="3337746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Симметрия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7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256857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Cambria Math" panose="02040503050406030204" pitchFamily="18" charset="0"/>
                <a:cs typeface="+mn-cs"/>
              </a:rPr>
              <a:t>Иллюзия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5" y="1340899"/>
            <a:ext cx="5597408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Она есть в рассказе Станислава Лема о разумной машине, обладающей достаточным умом и ленью, чтобы построить себе подобную и поручить ей решение поставленной задачи, а ещё её можно разглядеть и на государственном гербе России.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pic>
        <p:nvPicPr>
          <p:cNvPr id="15" name="Picture 4" descr="Герб России — Википедия">
            <a:extLst>
              <a:ext uri="{FF2B5EF4-FFF2-40B4-BE49-F238E27FC236}">
                <a16:creationId xmlns:a16="http://schemas.microsoft.com/office/drawing/2014/main" id="{BD2126F4-511E-449E-972C-8F66DBF31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16" y="1049869"/>
            <a:ext cx="2568575" cy="304376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2951163" y="1331619"/>
            <a:ext cx="5919372" cy="25440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Рекурсия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Герб Российской Федерации является рекурсивно-определённым графическим объектом: в правой лапе изображённого на нём двуглавого орла зажат скипетр, который венчается уменьшенной копией герба.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Так как на этом гербе в правой лапе орла также находится скипетр, получается бесконечная рекурсия.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425" t="36965" r="55727" b="20187"/>
          <a:stretch/>
        </p:blipFill>
        <p:spPr bwMode="auto">
          <a:xfrm>
            <a:off x="273465" y="1473234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EDE06FB9-E104-406C-855F-0FBC8BD2ED04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4956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5420C31-56A3-450E-8932-EE4D8A176B0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425" t="36965" r="55727" b="20187"/>
          <a:stretch/>
        </p:blipFill>
        <p:spPr bwMode="auto">
          <a:xfrm>
            <a:off x="273465" y="1473234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DB76AD5D-94A2-4397-BD98-821534753419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BB2F6C-922B-4E7A-AAB6-522316C92375}"/>
              </a:ext>
            </a:extLst>
          </p:cNvPr>
          <p:cNvSpPr/>
          <p:nvPr/>
        </p:nvSpPr>
        <p:spPr>
          <a:xfrm flipH="1">
            <a:off x="2951163" y="1331619"/>
            <a:ext cx="5919372" cy="25440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Рекурсия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Герб Российской Федерации является рекурсивно-определённым графическим объектом: в правой лапе изображённого на нём двуглавого орла зажат скипетр, который венчается уменьшенной копией герба.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Так как на этом гербе в правой лапе орла также находится скипетр, получается бесконечная рекурсия.</a:t>
            </a:r>
          </a:p>
        </p:txBody>
      </p:sp>
    </p:spTree>
    <p:extLst>
      <p:ext uri="{BB962C8B-B14F-4D97-AF65-F5344CB8AC3E}">
        <p14:creationId xmlns:p14="http://schemas.microsoft.com/office/powerpoint/2010/main" val="4761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B27194BD-C86D-4EFC-9F58-1F8B8D8CBEEA}"/>
              </a:ext>
            </a:extLst>
          </p:cNvPr>
          <p:cNvSpPr/>
          <p:nvPr/>
        </p:nvSpPr>
        <p:spPr>
          <a:xfrm rot="10800000">
            <a:off x="2772000" y="-2429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E90A4-55F2-4F44-80B5-BC81855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id="{C5C07687-7E54-43F8-BD86-BD384FE8ACBB}"/>
              </a:ext>
            </a:extLst>
          </p:cNvPr>
          <p:cNvSpPr/>
          <p:nvPr/>
        </p:nvSpPr>
        <p:spPr>
          <a:xfrm>
            <a:off x="358774" y="3337747"/>
            <a:ext cx="3406402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Александр Пушкин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ый 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id="{E29A9248-EE97-4222-A49F-83529872FECE}"/>
              </a:ext>
            </a:extLst>
          </p:cNvPr>
          <p:cNvSpPr/>
          <p:nvPr/>
        </p:nvSpPr>
        <p:spPr>
          <a:xfrm>
            <a:off x="3920145" y="4094319"/>
            <a:ext cx="306485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Пётр Чайковский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ый 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65257D58-4F98-4EB6-8692-941A0DE1634C}"/>
              </a:ext>
            </a:extLst>
          </p:cNvPr>
          <p:cNvSpPr/>
          <p:nvPr/>
        </p:nvSpPr>
        <p:spPr>
          <a:xfrm>
            <a:off x="3920145" y="3337747"/>
            <a:ext cx="3064855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Владимир Даль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id="{635224D8-C225-4721-8CB3-092ABC519B89}"/>
              </a:ext>
            </a:extLst>
          </p:cNvPr>
          <p:cNvSpPr/>
          <p:nvPr/>
        </p:nvSpPr>
        <p:spPr>
          <a:xfrm>
            <a:off x="358774" y="4094319"/>
            <a:ext cx="3406402" cy="57566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Николай </a:t>
            </a:r>
            <a:r>
              <a:rPr lang="en-US" sz="220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II</a:t>
            </a:r>
            <a:endParaRPr lang="ru-RU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9AF3-D8A3-409F-9272-A5234FE47ED5}"/>
              </a:ext>
            </a:extLst>
          </p:cNvPr>
          <p:cNvSpPr/>
          <p:nvPr/>
        </p:nvSpPr>
        <p:spPr>
          <a:xfrm flipH="1">
            <a:off x="358774" y="1230089"/>
            <a:ext cx="5597408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Гимнов у России, как известно, было множество: на слова Жуковского,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Потье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Михалкова. Назовите автора произведения, которое историк Ольховский назвал «...настоящим гимном России, её народу и языку», если в самом этом произведении тоже имеется гимн.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915-7AF0-4FFB-8E97-7E5C8C3FC368}"/>
              </a:ext>
            </a:extLst>
          </p:cNvPr>
          <p:cNvSpPr txBox="1"/>
          <p:nvPr/>
        </p:nvSpPr>
        <p:spPr>
          <a:xfrm>
            <a:off x="2935975" y="10988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/>
            <a:r>
              <a:rPr lang="ru-RU" sz="2400">
                <a:solidFill>
                  <a:schemeClr val="bg1"/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FB2A6C-E16D-4FAD-B8B8-80E16576167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524425" y="902516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77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57704-EA3B-45D6-9B2C-627F53A0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2E389EB5-7302-4ED1-B444-54FCF1E3EFA2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9924-8A34-4A53-907E-10EE57295233}"/>
              </a:ext>
            </a:extLst>
          </p:cNvPr>
          <p:cNvSpPr txBox="1"/>
          <p:nvPr/>
        </p:nvSpPr>
        <p:spPr>
          <a:xfrm>
            <a:off x="3082651" y="107151"/>
            <a:ext cx="2978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39099-46D4-427B-9CB6-A3E960BE7027}"/>
              </a:ext>
            </a:extLst>
          </p:cNvPr>
          <p:cNvSpPr/>
          <p:nvPr/>
        </p:nvSpPr>
        <p:spPr>
          <a:xfrm flipH="1">
            <a:off x="3082651" y="1546772"/>
            <a:ext cx="5919372" cy="18072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Владимир Даль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Русский писатель, этнограф и лексикограф, собиратель фольклора, военный врач. Наибольшую славу принёс ему непревзойдённый по объёму </a:t>
            </a:r>
            <a:r>
              <a:rPr lang="ru-RU" sz="1400" b="1" dirty="0">
                <a:solidFill>
                  <a:prstClr val="black"/>
                </a:solidFill>
                <a:latin typeface="Roboto Slab"/>
              </a:rPr>
              <a:t>«Толковый словарь живого великорусского языка»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, на составление которого ушло 53 года.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EA39E-8861-4716-ADD0-DAEEAF0F8BC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04953" y="1320017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778AF4C1-8509-4281-B0E9-65C70BCB4FAC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2153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710DF-6D2D-41DC-B2BF-4974BEB1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14192F99-C62A-431C-B0C9-EA08E2DFD9C1}"/>
              </a:ext>
            </a:extLst>
          </p:cNvPr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797-F158-41DC-8A8D-3AB759D78915}"/>
              </a:ext>
            </a:extLst>
          </p:cNvPr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E7C64E-4643-44E1-B4D7-3A629F0DD558}"/>
              </a:ext>
            </a:extLst>
          </p:cNvPr>
          <p:cNvSpPr/>
          <p:nvPr/>
        </p:nvSpPr>
        <p:spPr>
          <a:xfrm flipH="1">
            <a:off x="3082651" y="1546772"/>
            <a:ext cx="5919372" cy="18072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Владимир Даль</a:t>
            </a:r>
          </a:p>
          <a:p>
            <a:pPr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  <a:latin typeface="Roboto Slab"/>
              </a:rPr>
              <a:t>Русский писатель, этнограф и лексикограф, собиратель фольклора, военный врач. Наибольшую славу принёс ему непревзойдённый по объёму </a:t>
            </a:r>
            <a:r>
              <a:rPr lang="ru-RU" sz="1400" b="1" dirty="0">
                <a:solidFill>
                  <a:prstClr val="black"/>
                </a:solidFill>
                <a:latin typeface="Roboto Slab"/>
              </a:rPr>
              <a:t>«Толковый словарь живого великорусского языка»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, на составление которого ушло 53 года.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9A259D3-D390-4D1B-8E8C-87A76044CC3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04953" y="1320017"/>
            <a:ext cx="2260800" cy="22608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0">
            <a:hlinkClick r:id="rId5" action="ppaction://hlinksldjump"/>
            <a:extLst>
              <a:ext uri="{FF2B5EF4-FFF2-40B4-BE49-F238E27FC236}">
                <a16:creationId xmlns:a16="http://schemas.microsoft.com/office/drawing/2014/main" id="{CE6425A5-D2FC-4B47-9F97-1825C7937E2B}"/>
              </a:ext>
            </a:extLst>
          </p:cNvPr>
          <p:cNvSpPr/>
          <p:nvPr/>
        </p:nvSpPr>
        <p:spPr>
          <a:xfrm>
            <a:off x="6927056" y="4361858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3635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53456" y="107151"/>
            <a:ext cx="837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Герб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id="{322F18A8-3DC1-4246-B0B8-2A652CC1FB38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 главное меню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306225" y="1051703"/>
            <a:ext cx="75870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>
                <a:solidFill>
                  <a:prstClr val="black"/>
                </a:solidFill>
              </a:rPr>
              <a:t>Элементы герба не должны противоречить описанию в законе: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5941B8-95EF-435D-9E97-DD332C18B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7954" y="1620203"/>
            <a:ext cx="1271446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62D4F6-E754-482B-A790-AC10F45FA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19691" y="1594479"/>
            <a:ext cx="1379119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D8C96B-01A8-43FF-BC29-8063A5A474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81428" y="1620203"/>
            <a:ext cx="1379119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DFB01B-EB68-4549-9051-F172722710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165" y="1620203"/>
            <a:ext cx="1379119" cy="139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B5D57D-59F0-4743-89CF-7147656D8FAB}"/>
              </a:ext>
            </a:extLst>
          </p:cNvPr>
          <p:cNvSpPr txBox="1"/>
          <p:nvPr/>
        </p:nvSpPr>
        <p:spPr>
          <a:xfrm>
            <a:off x="73920" y="3246291"/>
            <a:ext cx="17176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Всадник скачет,</a:t>
            </a:r>
          </a:p>
          <a:p>
            <a:pPr algn="ctr" defTabSz="914377"/>
            <a:r>
              <a:rPr lang="ru-RU" sz="1200">
                <a:solidFill>
                  <a:prstClr val="black"/>
                </a:solidFill>
              </a:rPr>
              <a:t>а не едет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EE4E17-9CA3-44BB-83B9-3B7F57B9548C}"/>
              </a:ext>
            </a:extLst>
          </p:cNvPr>
          <p:cNvSpPr txBox="1"/>
          <p:nvPr/>
        </p:nvSpPr>
        <p:spPr>
          <a:xfrm>
            <a:off x="2469785" y="3246291"/>
            <a:ext cx="1797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Всадник неправильно повёрнут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E952F6-74ED-40F1-BCE6-6F31735BF38C}"/>
              </a:ext>
            </a:extLst>
          </p:cNvPr>
          <p:cNvSpPr txBox="1"/>
          <p:nvPr/>
        </p:nvSpPr>
        <p:spPr>
          <a:xfrm>
            <a:off x="4910623" y="3246291"/>
            <a:ext cx="1797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 dirty="0">
                <a:solidFill>
                  <a:prstClr val="black"/>
                </a:solidFill>
              </a:rPr>
              <a:t>Цвета не соответствуют описанным в законе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E3CDE-8219-47F9-9222-F4D0087B7E7E}"/>
              </a:ext>
            </a:extLst>
          </p:cNvPr>
          <p:cNvSpPr txBox="1"/>
          <p:nvPr/>
        </p:nvSpPr>
        <p:spPr>
          <a:xfrm>
            <a:off x="7264592" y="3246291"/>
            <a:ext cx="18581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200">
                <a:solidFill>
                  <a:prstClr val="black"/>
                </a:solidFill>
              </a:rPr>
              <a:t>Одноцветные тонированные варианты допустимы</a:t>
            </a:r>
          </a:p>
        </p:txBody>
      </p:sp>
    </p:spTree>
    <p:extLst>
      <p:ext uri="{BB962C8B-B14F-4D97-AF65-F5344CB8AC3E}">
        <p14:creationId xmlns:p14="http://schemas.microsoft.com/office/powerpoint/2010/main" val="28423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0EB5C-5C4B-4C07-AB91-2788ADCB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85002165-CA09-45E9-ACA4-BB332B0FE5ED}"/>
              </a:ext>
            </a:extLst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6FD7"/>
          </a:solidFill>
          <a:ln>
            <a:noFill/>
          </a:ln>
          <a:effectLst>
            <a:outerShdw blurRad="127000" dist="127000" dir="5400000" sx="90000" sy="90000" algn="t" rotWithShape="0">
              <a:schemeClr val="accent3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DD69F-2214-43C7-AE86-32D0F57916F9}"/>
              </a:ext>
            </a:extLst>
          </p:cNvPr>
          <p:cNvSpPr txBox="1"/>
          <p:nvPr/>
        </p:nvSpPr>
        <p:spPr>
          <a:xfrm>
            <a:off x="4127007" y="107151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Флаг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658EB-16A6-4B91-A2C6-7A6E61489FCC}"/>
              </a:ext>
            </a:extLst>
          </p:cNvPr>
          <p:cNvSpPr txBox="1"/>
          <p:nvPr/>
        </p:nvSpPr>
        <p:spPr>
          <a:xfrm>
            <a:off x="274005" y="1335323"/>
            <a:ext cx="4560065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Государственный флаг Российской Федерации представляет собой прямоугольное полотнище из трёх равновеликих горизонтальных полос: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верхней – белого, средней – синего и нижней –</a:t>
            </a: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красного цвета.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Отношение длины флага к его ширине 2:3.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Оттенки синего и красного цвета законом не регламентируются.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3008BE-9410-43EE-932F-CA39F3107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0004" y="1156802"/>
            <a:ext cx="3769991" cy="25114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Скругленный прямоугольник 10">
            <a:hlinkClick r:id="rId6" action="ppaction://hlinksldjump"/>
            <a:extLst>
              <a:ext uri="{FF2B5EF4-FFF2-40B4-BE49-F238E27FC236}">
                <a16:creationId xmlns:a16="http://schemas.microsoft.com/office/drawing/2014/main" id="{E786AC25-061E-4E15-B3E8-1F6B71F6CEDD}"/>
              </a:ext>
            </a:extLst>
          </p:cNvPr>
          <p:cNvSpPr/>
          <p:nvPr/>
        </p:nvSpPr>
        <p:spPr>
          <a:xfrm>
            <a:off x="6927056" y="4244107"/>
            <a:ext cx="1858169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8627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3555</Words>
  <Application>Microsoft Office PowerPoint</Application>
  <PresentationFormat>Экран (16:9)</PresentationFormat>
  <Paragraphs>600</Paragraphs>
  <Slides>76</Slides>
  <Notes>75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2" baseType="lpstr">
      <vt:lpstr>Open Sans</vt:lpstr>
      <vt:lpstr>Arial</vt:lpstr>
      <vt:lpstr>Calibri</vt:lpstr>
      <vt:lpstr>Roboto Slab</vt:lpstr>
      <vt:lpstr>Tahoma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2020-09-16T12:53:53Z</dcterms:created>
  <dcterms:modified xsi:type="dcterms:W3CDTF">2020-09-16T13:22:25Z</dcterms:modified>
</cp:coreProperties>
</file>