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  <p:sldMasterId id="2147483816" r:id="rId3"/>
    <p:sldMasterId id="2147483828" r:id="rId4"/>
    <p:sldMasterId id="2147483840" r:id="rId5"/>
    <p:sldMasterId id="2147483852" r:id="rId6"/>
  </p:sldMasterIdLst>
  <p:notesMasterIdLst>
    <p:notesMasterId r:id="rId41"/>
  </p:notesMasterIdLst>
  <p:sldIdLst>
    <p:sldId id="336" r:id="rId7"/>
    <p:sldId id="337" r:id="rId8"/>
    <p:sldId id="338" r:id="rId9"/>
    <p:sldId id="274" r:id="rId10"/>
    <p:sldId id="318" r:id="rId11"/>
    <p:sldId id="275" r:id="rId12"/>
    <p:sldId id="276" r:id="rId13"/>
    <p:sldId id="333" r:id="rId14"/>
    <p:sldId id="277" r:id="rId15"/>
    <p:sldId id="278" r:id="rId16"/>
    <p:sldId id="292" r:id="rId17"/>
    <p:sldId id="303" r:id="rId18"/>
    <p:sldId id="293" r:id="rId19"/>
    <p:sldId id="294" r:id="rId20"/>
    <p:sldId id="295" r:id="rId21"/>
    <p:sldId id="334" r:id="rId22"/>
    <p:sldId id="296" r:id="rId23"/>
    <p:sldId id="297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268" r:id="rId35"/>
    <p:sldId id="332" r:id="rId36"/>
    <p:sldId id="339" r:id="rId37"/>
    <p:sldId id="340" r:id="rId38"/>
    <p:sldId id="306" r:id="rId39"/>
    <p:sldId id="302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075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200C8-0B21-4B7B-B8AB-1511D9E9718A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40CB1-5EA5-455F-98F5-B8CA4DFEA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111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40CB1-5EA5-455F-98F5-B8CA4DFEA29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197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822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366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118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647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353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1806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059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327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9330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8338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0741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637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6293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160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2931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491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34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183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9578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756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3570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2992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93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1608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771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6127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236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4545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1453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2846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3864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2237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5898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8767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2726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777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15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2374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621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5452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3479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5550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029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972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242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9724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68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4893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6171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3461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6362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25201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559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016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131E24-FEB5-4507-8078-2507A19302DF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F569AD-F691-419A-9AC4-B6A7D9FB8A6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06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973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91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272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CB8CA23-0513-448D-AB6C-598C2B6A0B03}" type="datetimeFigureOut">
              <a:rPr lang="ru-RU" smtClean="0">
                <a:solidFill>
                  <a:srgbClr val="073E87"/>
                </a:solidFill>
              </a:rPr>
              <a:pPr/>
              <a:t>20.02.2023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79DC19-A471-43CF-B54D-90517E2C7773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7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780928"/>
            <a:ext cx="8568952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–это…..?</a:t>
            </a:r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всемирная система объединённых компьютерных сетей для хранения и передачи информации.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4690864" cy="8584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 – Не знаю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0648"/>
            <a:ext cx="3846613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927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Потребительские риски</a:t>
            </a:r>
          </a:p>
          <a:p>
            <a:r>
              <a:rPr lang="ru-RU" sz="2800" dirty="0" smtClean="0"/>
              <a:t>– злоупотребление в Интернете правами потребителя. Включают в себя: риск приобретения товара низкого качества, различные поделки, потеря денежных средств без приобретения товара или услуги, хищение персональной информации с целью </a:t>
            </a:r>
            <a:r>
              <a:rPr lang="ru-RU" sz="2800" dirty="0" err="1" smtClean="0"/>
              <a:t>кибер</a:t>
            </a:r>
            <a:r>
              <a:rPr lang="ru-RU" sz="2800" dirty="0" smtClean="0"/>
              <a:t>-мошенничества.</a:t>
            </a:r>
            <a:endParaRPr lang="ru-RU" sz="2800" dirty="0"/>
          </a:p>
        </p:txBody>
      </p:sp>
      <p:pic>
        <p:nvPicPr>
          <p:cNvPr id="3" name="Picture 2" descr="http://sonyaclub.ru/wp-content/uploads/2014/10/Depositphotos_41369571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573016"/>
            <a:ext cx="3888432" cy="28480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980728"/>
            <a:ext cx="66967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Чем опасен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Интернет?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2226" name="Picture 2" descr="https://nsportal.ru/sites/default/files/2017/02/28/ycylyxgyu7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708920"/>
            <a:ext cx="5112568" cy="38344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9928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Первая опасность </a:t>
            </a:r>
            <a:r>
              <a:rPr lang="ru-RU" sz="2000" b="1" dirty="0" smtClean="0"/>
              <a:t>– </a:t>
            </a:r>
            <a:r>
              <a:rPr lang="ru-RU" sz="2400" b="1" dirty="0" smtClean="0"/>
              <a:t>вредоносные программы: вирусы, черви и «троянские кони» – это компьютерные программы, которые могут нанести вред вашему  компьютеру и хранящимся на нем данным. Они также могут снижать скорость обмена данными и даже использовать ваш компьютер для распространения своих копий на компьютеры ваших друзей, родственников, коллег и по всей остальной глобальной </a:t>
            </a:r>
            <a:r>
              <a:rPr lang="ru-RU" sz="2400" b="1" dirty="0"/>
              <a:t>с</a:t>
            </a:r>
            <a:r>
              <a:rPr lang="ru-RU" sz="2400" b="1" dirty="0" smtClean="0"/>
              <a:t>ети.</a:t>
            </a:r>
            <a:endParaRPr lang="ru-RU" sz="2400" b="1" dirty="0"/>
          </a:p>
        </p:txBody>
      </p:sp>
      <p:pic>
        <p:nvPicPr>
          <p:cNvPr id="67586" name="Picture 2" descr="https://im0-tub-ru.yandex.net/i?id=0a88435f1c3659443871e7f3baafe287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789040"/>
            <a:ext cx="3456384" cy="2895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967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908720"/>
            <a:ext cx="8064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опасность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400" dirty="0" smtClean="0"/>
              <a:t>с</a:t>
            </a:r>
            <a:r>
              <a:rPr lang="ru-RU" sz="2400" b="1" dirty="0" smtClean="0"/>
              <a:t>айты, распространяющие информацию о запрещенных вещах и понятиях. К таким относятся терроризм, сектантство, фашизм и т. д.</a:t>
            </a:r>
            <a:endParaRPr lang="ru-RU" sz="2400" b="1" dirty="0"/>
          </a:p>
        </p:txBody>
      </p:sp>
      <p:pic>
        <p:nvPicPr>
          <p:cNvPr id="59394" name="Picture 2" descr="http://img11.nnm.me/7/5/a/4/2/33fde308c4a38e946343e86b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36912"/>
            <a:ext cx="4511824" cy="3383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35292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800" b="1" dirty="0" smtClean="0">
                <a:solidFill>
                  <a:srgbClr val="C00000"/>
                </a:solidFill>
              </a:rPr>
              <a:t>Третья опасность </a:t>
            </a:r>
            <a:r>
              <a:rPr lang="ru-RU" sz="2000" b="1" dirty="0" smtClean="0"/>
              <a:t>- </a:t>
            </a:r>
            <a:r>
              <a:rPr lang="ru-RU" sz="2400" b="1" dirty="0" smtClean="0"/>
              <a:t>игры. </a:t>
            </a:r>
          </a:p>
          <a:p>
            <a:pPr algn="just" fontAlgn="base"/>
            <a:r>
              <a:rPr lang="ru-RU" sz="2400" b="1" dirty="0" smtClean="0"/>
              <a:t>Во-первых, во многих играх присутствует насилие. Во-вторых, игры начинают заменять реальный мир, все тяжелее выходить из игры человеку, если он чувствует себя настоящим героем в игре и у него там много друзей.</a:t>
            </a:r>
            <a:endParaRPr lang="ru-RU" sz="2400" b="1" dirty="0"/>
          </a:p>
        </p:txBody>
      </p:sp>
      <p:pic>
        <p:nvPicPr>
          <p:cNvPr id="58370" name="Picture 2" descr="https://img2.labirint.ru/books/483564/scrn_big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5592" y="2708920"/>
            <a:ext cx="4371256" cy="39029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70485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800" b="1" dirty="0" smtClean="0">
                <a:solidFill>
                  <a:srgbClr val="C00000"/>
                </a:solidFill>
              </a:rPr>
              <a:t>Четвертая опасность </a:t>
            </a:r>
            <a:r>
              <a:rPr lang="ru-RU" sz="2000" b="1" dirty="0" smtClean="0"/>
              <a:t>- </a:t>
            </a:r>
            <a:r>
              <a:rPr lang="ru-RU" sz="2400" b="1" dirty="0" smtClean="0"/>
              <a:t>форумы, социальные сети, сайты знакомств, которые  затягивают  в виртуальный мир.  У вас в сети может  возникнуть дружба с кучей людей, с которыми вам проще общаться.  А в реальности  могут  возникнуть проблемы с общением со сверстниками.</a:t>
            </a:r>
            <a:endParaRPr lang="ru-RU" sz="2400" b="1" dirty="0"/>
          </a:p>
        </p:txBody>
      </p:sp>
      <p:pic>
        <p:nvPicPr>
          <p:cNvPr id="57346" name="Picture 2" descr="http://grs-che.ru/wp-content/uploads/2015/10/kfDmK8OByr0-1024x724.jpg"/>
          <p:cNvPicPr>
            <a:picLocks noChangeAspect="1" noChangeArrowheads="1"/>
          </p:cNvPicPr>
          <p:nvPr/>
        </p:nvPicPr>
        <p:blipFill rotWithShape="1">
          <a:blip r:embed="rId2" cstate="print"/>
          <a:srcRect b="13258"/>
          <a:stretch/>
        </p:blipFill>
        <p:spPr bwMode="auto">
          <a:xfrm>
            <a:off x="3851920" y="3501008"/>
            <a:ext cx="5092278" cy="31230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227" y="2348880"/>
            <a:ext cx="6364913" cy="42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Некоторые факты о социальных сетях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518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79928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800" b="1" dirty="0" smtClean="0">
                <a:solidFill>
                  <a:srgbClr val="C00000"/>
                </a:solidFill>
              </a:rPr>
              <a:t>Пятая опасность </a:t>
            </a:r>
            <a:r>
              <a:rPr lang="ru-RU" sz="2400" b="1" dirty="0" smtClean="0">
                <a:solidFill>
                  <a:srgbClr val="C00000"/>
                </a:solidFill>
              </a:rPr>
              <a:t>- </a:t>
            </a:r>
            <a:r>
              <a:rPr lang="ru-RU" sz="2400" b="1" dirty="0" smtClean="0"/>
              <a:t>в сети много мошенников. Есть много способов обмануть человека. Рассмотрим один из популярных способов обмана в сети. На сайте просят ввести номер сотового, потом приходит </a:t>
            </a:r>
            <a:r>
              <a:rPr lang="ru-RU" sz="2400" b="1" dirty="0" err="1" smtClean="0"/>
              <a:t>смс-ка</a:t>
            </a:r>
            <a:r>
              <a:rPr lang="ru-RU" sz="2400" b="1" dirty="0" smtClean="0"/>
              <a:t> о выигрыше крупной суммы денег. Чтобы их получить, мошенники просят отправить </a:t>
            </a:r>
            <a:r>
              <a:rPr lang="ru-RU" sz="2400" b="1" dirty="0" err="1" smtClean="0"/>
              <a:t>смс</a:t>
            </a:r>
            <a:r>
              <a:rPr lang="ru-RU" sz="2400" b="1" dirty="0" smtClean="0"/>
              <a:t> со своего телефона на другой номер. В итоге с вашего мобильного счета списывается приличная сумма.</a:t>
            </a:r>
            <a:endParaRPr lang="ru-RU" sz="2400" b="1" dirty="0"/>
          </a:p>
        </p:txBody>
      </p:sp>
      <p:pic>
        <p:nvPicPr>
          <p:cNvPr id="56322" name="Picture 2" descr="http://my-ivanovo.ru/wp-content/uploads/2017/04/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933056"/>
            <a:ext cx="3449588" cy="2771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82809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i="1" dirty="0" smtClean="0">
                <a:solidFill>
                  <a:srgbClr val="C00000"/>
                </a:solidFill>
              </a:rPr>
              <a:t>Шестая опасность </a:t>
            </a:r>
            <a:r>
              <a:rPr lang="ru-RU" sz="2400" b="1" i="1" dirty="0" smtClean="0"/>
              <a:t>- обман в реальном мире. Через Интернет любой человек может познакомиться с вами. Поэтому не доверяйте незнакомцам.</a:t>
            </a:r>
            <a:endParaRPr lang="ru-RU" sz="2400" b="1" i="1" dirty="0"/>
          </a:p>
        </p:txBody>
      </p:sp>
      <p:pic>
        <p:nvPicPr>
          <p:cNvPr id="3" name="Picture 2" descr="мужик-обманывает-мальчика-в-интерне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2945" y="2996952"/>
            <a:ext cx="5734133" cy="3456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Ситуация 1.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35480"/>
            <a:ext cx="8784976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Ваня познакомился в сети с девочкой, и </a:t>
            </a:r>
            <a:r>
              <a:rPr lang="ru-RU" dirty="0" smtClean="0"/>
              <a:t>они стали </a:t>
            </a:r>
            <a:r>
              <a:rPr lang="ru-RU" dirty="0"/>
              <a:t>переписываться. В процессе общения Ваня поделился информацией </a:t>
            </a:r>
            <a:r>
              <a:rPr lang="ru-RU" dirty="0" smtClean="0"/>
              <a:t>о кино</a:t>
            </a:r>
            <a:r>
              <a:rPr lang="ru-RU" dirty="0"/>
              <a:t>, а новая подруга предложила сходить посмотреть фильм и скинула </a:t>
            </a:r>
            <a:r>
              <a:rPr lang="ru-RU" dirty="0" smtClean="0"/>
              <a:t>Ване ссылку</a:t>
            </a:r>
            <a:r>
              <a:rPr lang="ru-RU" dirty="0"/>
              <a:t>, чтобы он оплатил билеты. Ваня перешёл по ссылке и оплатил</a:t>
            </a:r>
          </a:p>
          <a:p>
            <a:pPr marL="0" indent="0">
              <a:buNone/>
            </a:pPr>
            <a:r>
              <a:rPr lang="ru-RU" dirty="0"/>
              <a:t>билеты. Но билеты не пришли, а девочка перестала выходить на </a:t>
            </a:r>
            <a:r>
              <a:rPr lang="ru-RU" dirty="0" smtClean="0"/>
              <a:t>связь. Оказалось</a:t>
            </a:r>
            <a:r>
              <a:rPr lang="ru-RU" dirty="0"/>
              <a:t>, что Ваня стал жертвой </a:t>
            </a:r>
            <a:r>
              <a:rPr lang="ru-RU" dirty="0" err="1"/>
              <a:t>фишинга</a:t>
            </a:r>
            <a:r>
              <a:rPr lang="ru-RU" dirty="0"/>
              <a:t> – мошенничества с поддельными сайтами. А злоумышленнику удалось заполучить реквизиты Ваниной карты. Поэтому её пришлось заблокировать и выпустить новую.</a:t>
            </a:r>
          </a:p>
        </p:txBody>
      </p:sp>
    </p:spTree>
    <p:extLst>
      <p:ext uri="{BB962C8B-B14F-4D97-AF65-F5344CB8AC3E}">
        <p14:creationId xmlns:p14="http://schemas.microsoft.com/office/powerpoint/2010/main" val="408978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5556150"/>
            <a:ext cx="8496944" cy="897185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Посёрфить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нтернету – это…?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95536" y="332656"/>
            <a:ext cx="4608511" cy="86409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 – Не знаю </a:t>
            </a:r>
            <a:endParaRPr lang="ru-RU" sz="40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61" y="1556792"/>
            <a:ext cx="8640960" cy="3783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134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не попасться на удочку </a:t>
            </a:r>
            <a:r>
              <a:rPr lang="ru-RU" dirty="0" err="1" smtClean="0"/>
              <a:t>кибермошенников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Прежде </a:t>
            </a:r>
            <a:r>
              <a:rPr lang="ru-RU" dirty="0"/>
              <a:t>чем знакомиться в социальных сетях, </a:t>
            </a:r>
            <a:r>
              <a:rPr lang="ru-RU" dirty="0" smtClean="0"/>
              <a:t>просмотрите страничку </a:t>
            </a:r>
            <a:r>
              <a:rPr lang="ru-RU" dirty="0"/>
              <a:t>пользователя – похожа ли она на настоящий профиль, есть </a:t>
            </a:r>
            <a:r>
              <a:rPr lang="ru-RU" dirty="0" smtClean="0"/>
              <a:t>ли информация </a:t>
            </a:r>
            <a:r>
              <a:rPr lang="ru-RU" dirty="0"/>
              <a:t>(посты) о каких-то событиях или от друзей. Лучше </a:t>
            </a:r>
            <a:r>
              <a:rPr lang="ru-RU" dirty="0" smtClean="0"/>
              <a:t>не переходить </a:t>
            </a:r>
            <a:r>
              <a:rPr lang="ru-RU" dirty="0"/>
              <a:t>по незнакомым ссылкам, так как любая из них может </a:t>
            </a:r>
            <a:r>
              <a:rPr lang="ru-RU" dirty="0" smtClean="0"/>
              <a:t>быть опасной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Прежде </a:t>
            </a:r>
            <a:r>
              <a:rPr lang="ru-RU" dirty="0"/>
              <a:t>чем ввести свои данные, проверьте адресную </a:t>
            </a:r>
            <a:r>
              <a:rPr lang="ru-RU" dirty="0" smtClean="0"/>
              <a:t>строку, любимая </a:t>
            </a:r>
            <a:r>
              <a:rPr lang="ru-RU" dirty="0"/>
              <a:t>уловка мошенников – использовать схожие буквы. </a:t>
            </a:r>
            <a:endParaRPr lang="ru-RU" dirty="0" smtClean="0"/>
          </a:p>
          <a:p>
            <a:r>
              <a:rPr lang="ru-RU" dirty="0" smtClean="0"/>
              <a:t>Покупку билетов </a:t>
            </a:r>
            <a:r>
              <a:rPr lang="ru-RU" dirty="0"/>
              <a:t>необходимо делать только на проверенных официальных сайтах.</a:t>
            </a:r>
          </a:p>
        </p:txBody>
      </p:sp>
    </p:spTree>
    <p:extLst>
      <p:ext uri="{BB962C8B-B14F-4D97-AF65-F5344CB8AC3E}">
        <p14:creationId xmlns:p14="http://schemas.microsoft.com/office/powerpoint/2010/main" val="419188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Фишинговая</a:t>
            </a:r>
            <a:r>
              <a:rPr lang="ru-RU" dirty="0" smtClean="0"/>
              <a:t> ссылка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99757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Действия мошенников </a:t>
            </a:r>
            <a:r>
              <a:rPr lang="ru-RU" dirty="0"/>
              <a:t>называют «</a:t>
            </a:r>
            <a:r>
              <a:rPr lang="ru-RU" dirty="0" err="1"/>
              <a:t>фишингом</a:t>
            </a:r>
            <a:r>
              <a:rPr lang="ru-RU" dirty="0"/>
              <a:t>» из-за английского слова «фиш», </a:t>
            </a:r>
            <a:r>
              <a:rPr lang="ru-RU" dirty="0" smtClean="0"/>
              <a:t>что означает </a:t>
            </a:r>
            <a:r>
              <a:rPr lang="ru-RU" dirty="0"/>
              <a:t>«рыба» или «рыбачить», то есть буквально мошенники</a:t>
            </a:r>
          </a:p>
          <a:p>
            <a:pPr marL="0" indent="0">
              <a:buNone/>
            </a:pPr>
            <a:r>
              <a:rPr lang="ru-RU" dirty="0"/>
              <a:t>стараются «выудить» информацию у пользователя.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838" y="3717032"/>
            <a:ext cx="3941570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07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Ситуация 2.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Кира очень любит одну музыкальную группу. И однажды </a:t>
            </a:r>
            <a:r>
              <a:rPr lang="ru-RU" dirty="0" smtClean="0"/>
              <a:t>ей в </a:t>
            </a:r>
            <a:r>
              <a:rPr lang="ru-RU" dirty="0"/>
              <a:t>личном сообщении написал продюсер и сообщил, что ей </a:t>
            </a:r>
            <a:r>
              <a:rPr lang="ru-RU" dirty="0" smtClean="0"/>
              <a:t>предлагают принять </a:t>
            </a:r>
            <a:r>
              <a:rPr lang="ru-RU" dirty="0"/>
              <a:t>участие в просмотре-кастинге. Но для этого необходима </a:t>
            </a:r>
            <a:r>
              <a:rPr lang="ru-RU" dirty="0" smtClean="0"/>
              <a:t>фотосессия, за </a:t>
            </a:r>
            <a:r>
              <a:rPr lang="ru-RU" dirty="0"/>
              <a:t>которую надо заплатить. Продюсер попросил перевести деньги как можно</a:t>
            </a:r>
          </a:p>
          <a:p>
            <a:pPr marL="0" indent="0">
              <a:buNone/>
            </a:pPr>
            <a:r>
              <a:rPr lang="ru-RU" dirty="0"/>
              <a:t>быстрее. Кира перевела деньги и стала собираться на просмотр-кастинг, </a:t>
            </a:r>
            <a:r>
              <a:rPr lang="ru-RU" dirty="0" smtClean="0"/>
              <a:t>но продюсер </a:t>
            </a:r>
            <a:r>
              <a:rPr lang="ru-RU" dirty="0"/>
              <a:t>почему-то пропал.</a:t>
            </a:r>
          </a:p>
        </p:txBody>
      </p:sp>
    </p:spTree>
    <p:extLst>
      <p:ext uri="{BB962C8B-B14F-4D97-AF65-F5344CB8AC3E}">
        <p14:creationId xmlns:p14="http://schemas.microsoft.com/office/powerpoint/2010/main" val="175040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89120"/>
          </a:xfrm>
        </p:spPr>
        <p:txBody>
          <a:bodyPr>
            <a:normAutofit/>
          </a:bodyPr>
          <a:lstStyle/>
          <a:p>
            <a:r>
              <a:rPr lang="ru-RU" dirty="0" smtClean="0"/>
              <a:t>Если </a:t>
            </a:r>
            <a:r>
              <a:rPr lang="ru-RU" dirty="0"/>
              <a:t>вам пришло сообщение от незнакомца, то </a:t>
            </a:r>
            <a:r>
              <a:rPr lang="ru-RU" dirty="0" smtClean="0"/>
              <a:t>необходимо постараться </a:t>
            </a:r>
            <a:r>
              <a:rPr lang="ru-RU" dirty="0"/>
              <a:t>собрать о нём дополнительную информацию – попросить </a:t>
            </a:r>
            <a:r>
              <a:rPr lang="ru-RU" dirty="0" smtClean="0"/>
              <a:t>его представиться</a:t>
            </a:r>
            <a:r>
              <a:rPr lang="ru-RU" dirty="0"/>
              <a:t>, проверить его информацию и попросить прислать </a:t>
            </a:r>
            <a:r>
              <a:rPr lang="ru-RU" dirty="0" smtClean="0"/>
              <a:t>больше информации </a:t>
            </a:r>
            <a:r>
              <a:rPr lang="ru-RU" dirty="0"/>
              <a:t>о том, что вам предлагают. </a:t>
            </a:r>
            <a:endParaRPr lang="ru-RU" dirty="0" smtClean="0"/>
          </a:p>
          <a:p>
            <a:r>
              <a:rPr lang="ru-RU" dirty="0" smtClean="0"/>
              <a:t>Помните</a:t>
            </a:r>
            <a:r>
              <a:rPr lang="ru-RU" dirty="0"/>
              <a:t>, что мошенники </a:t>
            </a:r>
            <a:r>
              <a:rPr lang="ru-RU" dirty="0" smtClean="0"/>
              <a:t>всегда будут </a:t>
            </a:r>
            <a:r>
              <a:rPr lang="ru-RU" dirty="0"/>
              <a:t>вас торопить, чтобы у вас не было возможности и времени </a:t>
            </a:r>
            <a:r>
              <a:rPr lang="ru-RU" dirty="0" smtClean="0"/>
              <a:t>разобраться в </a:t>
            </a:r>
            <a:r>
              <a:rPr lang="ru-RU" dirty="0"/>
              <a:t>ситуации, чтобы уточнить и проверить полученную информацию.</a:t>
            </a:r>
          </a:p>
        </p:txBody>
      </p:sp>
    </p:spTree>
    <p:extLst>
      <p:ext uri="{BB962C8B-B14F-4D97-AF65-F5344CB8AC3E}">
        <p14:creationId xmlns:p14="http://schemas.microsoft.com/office/powerpoint/2010/main" val="375717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r>
              <a:rPr lang="ru-RU" dirty="0"/>
              <a:t>Социальная инженерия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4320480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— </a:t>
            </a:r>
            <a:r>
              <a:rPr lang="ru-RU" dirty="0"/>
              <a:t>разные виды манипуляций и обмана, </a:t>
            </a:r>
            <a:r>
              <a:rPr lang="ru-RU" dirty="0" smtClean="0"/>
              <a:t>цель которых </a:t>
            </a:r>
            <a:r>
              <a:rPr lang="ru-RU" dirty="0"/>
              <a:t>заставить человека раскрыть личные данные, получить доступ </a:t>
            </a:r>
            <a:r>
              <a:rPr lang="ru-RU" dirty="0" smtClean="0"/>
              <a:t>к его </a:t>
            </a:r>
            <a:r>
              <a:rPr lang="ru-RU" dirty="0"/>
              <a:t>личной и </a:t>
            </a:r>
            <a:r>
              <a:rPr lang="ru-RU" dirty="0" smtClean="0"/>
              <a:t>финансовой информации.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59"/>
          <a:stretch/>
        </p:blipFill>
        <p:spPr bwMode="auto">
          <a:xfrm>
            <a:off x="5940152" y="1916832"/>
            <a:ext cx="2873896" cy="47938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63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Ситуация 3.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Жанна – </a:t>
            </a:r>
            <a:r>
              <a:rPr lang="ru-RU" dirty="0" err="1"/>
              <a:t>блогер</a:t>
            </a:r>
            <a:r>
              <a:rPr lang="ru-RU" dirty="0"/>
              <a:t>. Однажды она не смогла </a:t>
            </a:r>
            <a:r>
              <a:rPr lang="ru-RU" dirty="0" smtClean="0"/>
              <a:t>войти в </a:t>
            </a:r>
            <a:r>
              <a:rPr lang="ru-RU" dirty="0"/>
              <a:t>свой аккаунт (учётную запись), а её пользователи получили информацию </a:t>
            </a:r>
            <a:r>
              <a:rPr lang="ru-RU" dirty="0" smtClean="0"/>
              <a:t>о том</a:t>
            </a:r>
            <a:r>
              <a:rPr lang="ru-RU" dirty="0"/>
              <a:t>, что Жанне надо прислать деньги на лечение её любимого животного. </a:t>
            </a:r>
            <a:r>
              <a:rPr lang="ru-RU" dirty="0" smtClean="0"/>
              <a:t>Но </a:t>
            </a:r>
            <a:r>
              <a:rPr lang="ru-RU" dirty="0"/>
              <a:t>её поклонники-подписчики знали, что у неё</a:t>
            </a:r>
          </a:p>
          <a:p>
            <a:pPr marL="0" indent="0">
              <a:buNone/>
            </a:pPr>
            <a:r>
              <a:rPr lang="ru-RU" dirty="0"/>
              <a:t>аллергия на животных, поэтому они сразу поняли, что аккаунт «взломан», </a:t>
            </a:r>
            <a:r>
              <a:rPr lang="ru-RU" dirty="0" smtClean="0"/>
              <a:t>и пожаловались </a:t>
            </a:r>
            <a:r>
              <a:rPr lang="ru-RU" dirty="0"/>
              <a:t>модератору социальной сети. Модератор </a:t>
            </a:r>
            <a:r>
              <a:rPr lang="ru-RU" dirty="0" smtClean="0"/>
              <a:t>оперативно заблокировал страницу.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499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009" y="-19998"/>
            <a:ext cx="8229600" cy="1143000"/>
          </a:xfrm>
        </p:spPr>
        <p:txBody>
          <a:bodyPr/>
          <a:lstStyle/>
          <a:p>
            <a:r>
              <a:rPr lang="ru-RU" dirty="0" smtClean="0"/>
              <a:t>Защита профиля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791" y="1124744"/>
            <a:ext cx="8363272" cy="4389120"/>
          </a:xfrm>
        </p:spPr>
        <p:txBody>
          <a:bodyPr>
            <a:normAutofit/>
          </a:bodyPr>
          <a:lstStyle/>
          <a:p>
            <a:r>
              <a:rPr lang="ru-RU" dirty="0" smtClean="0"/>
              <a:t>На </a:t>
            </a:r>
            <a:r>
              <a:rPr lang="ru-RU" dirty="0"/>
              <a:t>всех сервисах используйте разные пароли и меняйте их </a:t>
            </a:r>
            <a:r>
              <a:rPr lang="ru-RU" dirty="0" smtClean="0"/>
              <a:t>раз в </a:t>
            </a:r>
            <a:r>
              <a:rPr lang="ru-RU" dirty="0"/>
              <a:t>полгода. </a:t>
            </a:r>
            <a:endParaRPr lang="ru-RU" dirty="0" smtClean="0"/>
          </a:p>
          <a:p>
            <a:r>
              <a:rPr lang="ru-RU" dirty="0" smtClean="0"/>
              <a:t>Пароли </a:t>
            </a:r>
            <a:r>
              <a:rPr lang="ru-RU" dirty="0"/>
              <a:t>должны содержать более 8 символов, включая строчные </a:t>
            </a:r>
            <a:r>
              <a:rPr lang="ru-RU" dirty="0" smtClean="0"/>
              <a:t>и заглавные </a:t>
            </a:r>
            <a:r>
              <a:rPr lang="ru-RU" dirty="0"/>
              <a:t>буквы. </a:t>
            </a:r>
            <a:endParaRPr lang="ru-RU" dirty="0" smtClean="0"/>
          </a:p>
          <a:p>
            <a:r>
              <a:rPr lang="ru-RU" dirty="0" smtClean="0"/>
              <a:t>Также </a:t>
            </a:r>
            <a:r>
              <a:rPr lang="ru-RU" dirty="0"/>
              <a:t>можно подключить дополнительное </a:t>
            </a:r>
            <a:r>
              <a:rPr lang="ru-RU" dirty="0" smtClean="0"/>
              <a:t>подтверждение входа</a:t>
            </a:r>
            <a:r>
              <a:rPr lang="ru-RU" dirty="0"/>
              <a:t>, это поможет защитить профиль от мошенников.</a:t>
            </a:r>
          </a:p>
        </p:txBody>
      </p:sp>
      <p:pic>
        <p:nvPicPr>
          <p:cNvPr id="3074" name="Picture 2" descr="https://webstockreview.net/images/network-clipart-social-interaction-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49080"/>
            <a:ext cx="3672408" cy="225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32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Ситуация 4.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Арина купила билет на выставку </a:t>
            </a:r>
            <a:r>
              <a:rPr lang="ru-RU" dirty="0" smtClean="0"/>
              <a:t>и сфотографировала </a:t>
            </a:r>
            <a:r>
              <a:rPr lang="ru-RU" dirty="0"/>
              <a:t>его, а затем выложила фото билета в социальных </a:t>
            </a:r>
            <a:r>
              <a:rPr lang="ru-RU" dirty="0" smtClean="0"/>
              <a:t>сетях, чтобы </a:t>
            </a:r>
            <a:r>
              <a:rPr lang="ru-RU" dirty="0"/>
              <a:t>друзья за неё порадовались.</a:t>
            </a:r>
          </a:p>
          <a:p>
            <a:pPr marL="0" indent="0">
              <a:buNone/>
            </a:pPr>
            <a:r>
              <a:rPr lang="ru-RU" dirty="0" smtClean="0"/>
              <a:t>Запись </a:t>
            </a:r>
            <a:r>
              <a:rPr lang="ru-RU" dirty="0"/>
              <a:t>Арины прочитал мошенник, который</a:t>
            </a:r>
          </a:p>
          <a:p>
            <a:pPr marL="0" indent="0">
              <a:buNone/>
            </a:pPr>
            <a:r>
              <a:rPr lang="ru-RU" dirty="0"/>
              <a:t>позже показал фото билета из личного профиля и по нему прошёл </a:t>
            </a:r>
            <a:r>
              <a:rPr lang="ru-RU" dirty="0" smtClean="0"/>
              <a:t>на представление</a:t>
            </a:r>
            <a:r>
              <a:rPr lang="ru-RU" dirty="0"/>
              <a:t>, а Арина уже не смогла воспользоваться купленным билетом.</a:t>
            </a:r>
          </a:p>
        </p:txBody>
      </p:sp>
    </p:spTree>
    <p:extLst>
      <p:ext uri="{BB962C8B-B14F-4D97-AF65-F5344CB8AC3E}">
        <p14:creationId xmlns:p14="http://schemas.microsoft.com/office/powerpoint/2010/main" val="300643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личной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92556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Необходимо </a:t>
            </a:r>
            <a:r>
              <a:rPr lang="ru-RU" dirty="0"/>
              <a:t>быть предельно осторожными, если </a:t>
            </a:r>
            <a:r>
              <a:rPr lang="ru-RU" dirty="0" smtClean="0"/>
              <a:t>выкладываете информацию </a:t>
            </a:r>
            <a:r>
              <a:rPr lang="ru-RU" dirty="0"/>
              <a:t>в сети. И чтобы дополнительно себя обезопасить в </a:t>
            </a:r>
            <a:r>
              <a:rPr lang="ru-RU" dirty="0" smtClean="0"/>
              <a:t>Интернете</a:t>
            </a:r>
            <a:r>
              <a:rPr lang="ru-RU" dirty="0"/>
              <a:t>,</a:t>
            </a:r>
          </a:p>
          <a:p>
            <a:pPr marL="0" indent="0">
              <a:buNone/>
            </a:pPr>
            <a:r>
              <a:rPr lang="ru-RU" dirty="0" smtClean="0"/>
              <a:t>     используйте </a:t>
            </a:r>
            <a:r>
              <a:rPr lang="ru-RU" dirty="0"/>
              <a:t>фильтр «для близких друзей».</a:t>
            </a:r>
          </a:p>
        </p:txBody>
      </p:sp>
      <p:pic>
        <p:nvPicPr>
          <p:cNvPr id="4098" name="Picture 2" descr="https://cdn.culture.ru/images/a5c72d71-630e-5a3c-ac8f-9079ae2c36b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933056"/>
            <a:ext cx="3853976" cy="25291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66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692696"/>
            <a:ext cx="7147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Как не стать жертвой сети Интернет?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5229200"/>
            <a:ext cx="6564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Как сделать работу в сети безопасной? 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http://moneydaplay2.com/sites/default/files/online_gam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8736" y="1554632"/>
            <a:ext cx="6931025" cy="3672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4906888" cy="93043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Знаю-Не знаю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4" y="1916832"/>
            <a:ext cx="3528390" cy="194421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Троллинг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это…?</a:t>
            </a:r>
          </a:p>
          <a:p>
            <a:pPr marL="0" indent="0">
              <a:buNone/>
            </a:pP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2" t="3033" r="9894"/>
          <a:stretch/>
        </p:blipFill>
        <p:spPr bwMode="auto">
          <a:xfrm>
            <a:off x="4283968" y="1628800"/>
            <a:ext cx="4608512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9512" y="4941168"/>
            <a:ext cx="4906888" cy="930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3366" y="3501008"/>
            <a:ext cx="396044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rgbClr val="4584D3">
                        <a:tint val="70000"/>
                        <a:satMod val="245000"/>
                      </a:srgbClr>
                    </a:gs>
                    <a:gs pos="75000">
                      <a:srgbClr val="4584D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4584D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>
                <a:ln w="11430"/>
                <a:solidFill>
                  <a:srgbClr val="073E8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общения в сети, </a:t>
            </a:r>
            <a:r>
              <a:rPr lang="ru-RU" sz="2800" b="1" dirty="0" smtClean="0">
                <a:ln w="11430"/>
                <a:solidFill>
                  <a:srgbClr val="073E8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которого провоцирование других </a:t>
            </a:r>
            <a:r>
              <a:rPr lang="ru-RU" sz="2800" b="1" dirty="0">
                <a:ln w="11430"/>
                <a:solidFill>
                  <a:srgbClr val="073E8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к </a:t>
            </a:r>
            <a:r>
              <a:rPr lang="ru-RU" sz="2800" b="1" dirty="0" smtClean="0">
                <a:ln w="11430"/>
                <a:solidFill>
                  <a:srgbClr val="073E8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конфликтам</a:t>
            </a:r>
            <a:endParaRPr lang="ru-RU" sz="2800" b="1" dirty="0">
              <a:ln w="11430"/>
              <a:solidFill>
                <a:srgbClr val="073E8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79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Юля\Информатика\Безопасность-в-се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1" y="116632"/>
            <a:ext cx="9031932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63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975"/>
            <a:ext cx="8136904" cy="492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31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828092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554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12" y="0"/>
            <a:ext cx="91914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9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0-tub-ru.yandex.net/i?id=79e06b6169415b6ff70c1ac54059a3a8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5436" y="3068960"/>
            <a:ext cx="4245096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99592" y="620688"/>
            <a:ext cx="70567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</a:rPr>
              <a:t>Помните!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Интернет  может стать безопасной средой общения, если соблюдать правила и следовать перечисленным советам! 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332656"/>
            <a:ext cx="106486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DejaVu Sans Mono" pitchFamily="49" charset="0"/>
                <a:ea typeface="DejaVu Sans Mono" pitchFamily="49" charset="0"/>
                <a:cs typeface="DejaVu Sans Mono" pitchFamily="49" charset="0"/>
              </a:rPr>
              <a:t>Интернет вошел в нашу жизнь</a:t>
            </a:r>
            <a:endParaRPr lang="ru-RU" sz="4400" b="1" dirty="0">
              <a:solidFill>
                <a:srgbClr val="C00000"/>
              </a:solidFill>
              <a:latin typeface="DejaVu Sans Mono" pitchFamily="49" charset="0"/>
              <a:ea typeface="DejaVu Sans Mono" pitchFamily="49" charset="0"/>
              <a:cs typeface="DejaVu Sans Mono" pitchFamily="49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56176" y="900009"/>
            <a:ext cx="2588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Развлечение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54053" y="3348281"/>
            <a:ext cx="21022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Обучение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35696" y="1052736"/>
            <a:ext cx="1451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Раб</a:t>
            </a:r>
            <a:r>
              <a:rPr lang="ru-RU" sz="3200" dirty="0">
                <a:solidFill>
                  <a:schemeClr val="accent3">
                    <a:lumMod val="75000"/>
                  </a:schemeClr>
                </a:solidFill>
              </a:rPr>
              <a:t>о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та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7703" y="4684783"/>
            <a:ext cx="20128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Общение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331639" y="3337828"/>
            <a:ext cx="1645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Продажа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5842" name="Picture 2" descr="http://proforientaciya.ru/wp-content/uploads/2016/08/14933486_m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564904"/>
            <a:ext cx="2520280" cy="22322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pic>
        <p:nvPicPr>
          <p:cNvPr id="35846" name="Picture 6" descr="https://im0-tub-ru.yandex.net/i?id=ebcb8ae108278476b62ac57dea252391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933056"/>
            <a:ext cx="2697996" cy="2088232"/>
          </a:xfrm>
          <a:prstGeom prst="rect">
            <a:avLst/>
          </a:prstGeom>
          <a:noFill/>
        </p:spPr>
      </p:pic>
      <p:sp>
        <p:nvSpPr>
          <p:cNvPr id="35848" name="AutoShape 8" descr="https://hostingkartinok.com/news/wp-content/uploads/2015/03/%D0%BE%D0%B1%D1%83%D1%87%D0%B0%D1%8E%D1%89%D0%B8%D0%B5-%D0%B8%D0%B3%D1%80%D1%8B-600x3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0" name="AutoShape 10" descr="https://hostingkartinok.com/news/wp-content/uploads/2015/03/%D0%BE%D0%B1%D1%83%D1%87%D0%B0%D1%8E%D1%89%D0%B8%D0%B5-%D0%B8%D0%B3%D1%80%D1%8B-600x3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2" name="AutoShape 12" descr="https://hostingkartinok.com/news/wp-content/uploads/2015/03/%D0%BE%D0%B1%D1%83%D1%87%D0%B0%D1%8E%D1%89%D0%B8%D0%B5-%D0%B8%D0%B3%D1%80%D1%8B-600x3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4" name="AutoShape 14" descr="https://hostingkartinok.com/news/wp-content/uploads/2015/03/%D0%BE%D0%B1%D1%83%D1%87%D0%B0%D1%8E%D1%89%D0%B8%D0%B5-%D0%B8%D0%B3%D1%80%D1%8B-600x3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6" name="AutoShape 16" descr="https://hostingkartinok.com/news/wp-content/uploads/2015/03/%D0%BE%D0%B1%D1%83%D1%87%D0%B0%D1%8E%D1%89%D0%B8%D0%B5-%D0%B8%D0%B3%D1%80%D1%8B-600x3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58" name="Picture 18" descr="http://img.4mama.ua/pictures/uploads/images/dety_intern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484784"/>
            <a:ext cx="2520280" cy="1681027"/>
          </a:xfrm>
          <a:prstGeom prst="rect">
            <a:avLst/>
          </a:prstGeom>
          <a:noFill/>
        </p:spPr>
      </p:pic>
      <p:pic>
        <p:nvPicPr>
          <p:cNvPr id="35860" name="Picture 20" descr="http://elcredits.ru/upload/iblock/6c1/6c17aae8018496e69cca02a468dba73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861048"/>
            <a:ext cx="2440732" cy="2376077"/>
          </a:xfrm>
          <a:prstGeom prst="rect">
            <a:avLst/>
          </a:prstGeom>
          <a:noFill/>
        </p:spPr>
      </p:pic>
      <p:pic>
        <p:nvPicPr>
          <p:cNvPr id="35862" name="Picture 22" descr="https://avito.kz/files/images/items/134/134554zd0ee3bf935b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484784"/>
            <a:ext cx="2711624" cy="1809162"/>
          </a:xfrm>
          <a:prstGeom prst="rect">
            <a:avLst/>
          </a:prstGeom>
          <a:noFill/>
        </p:spPr>
      </p:pic>
      <p:pic>
        <p:nvPicPr>
          <p:cNvPr id="35864" name="Picture 24" descr="http://queen-time.ru/media/staff/7bcade072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5301209"/>
            <a:ext cx="2740571" cy="1556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7200" u="sng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Безопасность в сети Интернет</a:t>
            </a:r>
            <a:endParaRPr lang="ru-RU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45024"/>
            <a:ext cx="2347913" cy="23098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28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052736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764704"/>
            <a:ext cx="80648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Контентные риски</a:t>
            </a: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  <a:p>
            <a:pPr algn="just"/>
            <a:r>
              <a:rPr lang="ru-RU" dirty="0" smtClean="0"/>
              <a:t> </a:t>
            </a:r>
            <a:r>
              <a:rPr lang="ru-RU" sz="2400" dirty="0" smtClean="0"/>
              <a:t>-это материалы (тексты, картинки, аудио-, видеофайлы, ссылки), содержащие насилие, агрессию, нецензурную лексику, информацию, разжигающую расовую ненависть. Столкнуться с ними можно практически везде. Зачастую подобный материал может прийти от незнакомца по почте в виде спама или сообщения. 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21088"/>
            <a:ext cx="3424342" cy="2177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56895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Коммуникационные риски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2400" dirty="0" smtClean="0"/>
              <a:t>включают в себя риск подвергнуться оскорблениям и нападкам со стороны других. Примерами таких рисков могут быть: незаконные контакты, </a:t>
            </a:r>
            <a:r>
              <a:rPr lang="ru-RU" sz="2400" dirty="0" err="1" smtClean="0"/>
              <a:t>киберпреследования</a:t>
            </a:r>
            <a:r>
              <a:rPr lang="ru-RU" sz="2400" dirty="0" smtClean="0"/>
              <a:t>, </a:t>
            </a:r>
            <a:r>
              <a:rPr lang="ru-RU" sz="2400" dirty="0" err="1" smtClean="0"/>
              <a:t>кибербуллинг</a:t>
            </a:r>
            <a:r>
              <a:rPr lang="ru-RU" sz="2400" dirty="0" smtClean="0"/>
              <a:t> и др. Для подобных целей используются различные чаты, онлайн-мессенджеры</a:t>
            </a:r>
            <a:r>
              <a:rPr lang="ru-RU" sz="2400" dirty="0"/>
              <a:t>.</a:t>
            </a:r>
          </a:p>
        </p:txBody>
      </p:sp>
      <p:pic>
        <p:nvPicPr>
          <p:cNvPr id="18434" name="Picture 2" descr="http://profitrevolution.ru/wp-content/uploads/2016/08/1faeff22e4ff5c31881c4864d9fffd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7983" y="3933056"/>
            <a:ext cx="4752528" cy="26930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Кибербуллинг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2348880"/>
            <a:ext cx="3822192" cy="3447288"/>
          </a:xfrm>
        </p:spPr>
        <p:txBody>
          <a:bodyPr>
            <a:normAutofit/>
          </a:bodyPr>
          <a:lstStyle/>
          <a:p>
            <a:r>
              <a:rPr lang="ru-RU" b="1" dirty="0" smtClean="0"/>
              <a:t>Перепалки</a:t>
            </a:r>
          </a:p>
          <a:p>
            <a:r>
              <a:rPr lang="ru-RU" b="1" dirty="0" smtClean="0"/>
              <a:t>Нападки</a:t>
            </a:r>
          </a:p>
          <a:p>
            <a:r>
              <a:rPr lang="ru-RU" b="1" dirty="0" smtClean="0"/>
              <a:t>Клевета</a:t>
            </a:r>
          </a:p>
          <a:p>
            <a:r>
              <a:rPr lang="ru-RU" b="1" dirty="0" smtClean="0"/>
              <a:t>Самозванство</a:t>
            </a:r>
          </a:p>
          <a:p>
            <a:r>
              <a:rPr lang="ru-RU" b="1" dirty="0" smtClean="0"/>
              <a:t>Надувательство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645024"/>
            <a:ext cx="46050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8716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64096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Электронные риски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400" dirty="0" smtClean="0"/>
              <a:t>— это возможность столкнуться с хищением персональной информации, риск подвергнуться вирусной атаке, </a:t>
            </a:r>
            <a:r>
              <a:rPr lang="ru-RU" sz="2400" dirty="0" err="1" smtClean="0"/>
              <a:t>онлайн-мошенничеству</a:t>
            </a:r>
            <a:r>
              <a:rPr lang="ru-RU" sz="2400" dirty="0" smtClean="0"/>
              <a:t>, </a:t>
            </a:r>
            <a:r>
              <a:rPr lang="ru-RU" sz="2400" dirty="0" err="1" smtClean="0"/>
              <a:t>спам-атаке</a:t>
            </a:r>
            <a:r>
              <a:rPr lang="ru-RU" sz="2400" dirty="0" smtClean="0"/>
              <a:t>, шпионским программам и т.д. Вредоносное ПО (Программное Обеспечение) использует широкий спектр методов для распространения и проникновения в компьютеры, не только через компакт-диски или другие носители, но и через электронную почту посредством спама или скачанных из Интернета файлов.</a:t>
            </a:r>
            <a:endParaRPr lang="ru-RU" sz="2400" dirty="0"/>
          </a:p>
        </p:txBody>
      </p:sp>
      <p:pic>
        <p:nvPicPr>
          <p:cNvPr id="4" name="Picture 4" descr="https://democrator.ru/image/preview/petition/26/09/26096d8c-0-petition-600x315-wm_proble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150498"/>
            <a:ext cx="4608512" cy="24194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763</TotalTime>
  <Words>1029</Words>
  <Application>Microsoft Office PowerPoint</Application>
  <PresentationFormat>Экран (4:3)</PresentationFormat>
  <Paragraphs>82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Поток</vt:lpstr>
      <vt:lpstr>Волна</vt:lpstr>
      <vt:lpstr>2_Волна</vt:lpstr>
      <vt:lpstr>1_Волна</vt:lpstr>
      <vt:lpstr>3_Волна</vt:lpstr>
      <vt:lpstr>4_Волна</vt:lpstr>
      <vt:lpstr>Знаю – Не знаю</vt:lpstr>
      <vt:lpstr>Посёрфить по Интернету – это…?</vt:lpstr>
      <vt:lpstr>Знаю-Не знаю</vt:lpstr>
      <vt:lpstr>Презентация PowerPoint</vt:lpstr>
      <vt:lpstr>Безопасность в сети Интернет</vt:lpstr>
      <vt:lpstr>Презентация PowerPoint</vt:lpstr>
      <vt:lpstr>Презентация PowerPoint</vt:lpstr>
      <vt:lpstr>Кибербуллинг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Некоторые факты о социальных сетях</vt:lpstr>
      <vt:lpstr>Презентация PowerPoint</vt:lpstr>
      <vt:lpstr>Презентация PowerPoint</vt:lpstr>
      <vt:lpstr>Ситуация 1.</vt:lpstr>
      <vt:lpstr>Как не попасться на удочку кибермошенников?</vt:lpstr>
      <vt:lpstr>Фишинговая ссылка</vt:lpstr>
      <vt:lpstr>Ситуация 2.</vt:lpstr>
      <vt:lpstr>Презентация PowerPoint</vt:lpstr>
      <vt:lpstr>Социальная инженерия </vt:lpstr>
      <vt:lpstr>Ситуация 3.</vt:lpstr>
      <vt:lpstr>Защита профиля</vt:lpstr>
      <vt:lpstr>Ситуация 4.</vt:lpstr>
      <vt:lpstr>Защита личной информации</vt:lpstr>
      <vt:lpstr>Презентация PowerPoint</vt:lpstr>
      <vt:lpstr>Презентация PowerPoint</vt:lpstr>
      <vt:lpstr>тест</vt:lpstr>
      <vt:lpstr>тест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uzer</dc:creator>
  <cp:lastModifiedBy>User</cp:lastModifiedBy>
  <cp:revision>57</cp:revision>
  <dcterms:created xsi:type="dcterms:W3CDTF">2017-10-15T20:47:16Z</dcterms:created>
  <dcterms:modified xsi:type="dcterms:W3CDTF">2023-02-20T13:43:31Z</dcterms:modified>
</cp:coreProperties>
</file>