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5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6" r:id="rId16"/>
    <p:sldId id="277" r:id="rId17"/>
    <p:sldId id="278" r:id="rId18"/>
    <p:sldId id="283" r:id="rId19"/>
    <p:sldId id="284" r:id="rId20"/>
    <p:sldId id="271" r:id="rId21"/>
    <p:sldId id="272" r:id="rId22"/>
    <p:sldId id="273" r:id="rId23"/>
    <p:sldId id="274" r:id="rId24"/>
    <p:sldId id="275" r:id="rId25"/>
    <p:sldId id="279" r:id="rId26"/>
    <p:sldId id="280" r:id="rId27"/>
    <p:sldId id="281" r:id="rId28"/>
    <p:sldId id="282" r:id="rId29"/>
    <p:sldId id="258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8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64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6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84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41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1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F73A2-9D43-4B20-BF43-D1F80326D7DB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749DB-B68D-449C-A6AA-47BC852B5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1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zanimatika.narod.ru/Narabotki6_3.htm" TargetMode="External"/><Relationship Id="rId3" Type="http://schemas.openxmlformats.org/officeDocument/2006/relationships/hyperlink" Target="https://klike.net/1298-kartinki-pro-dedushku-40-foto.html" TargetMode="External"/><Relationship Id="rId7" Type="http://schemas.openxmlformats.org/officeDocument/2006/relationships/hyperlink" Target="https://learningapps.org/watch?v=pi7sgemb320" TargetMode="External"/><Relationship Id="rId2" Type="http://schemas.openxmlformats.org/officeDocument/2006/relationships/hyperlink" Target="https://abrakadabra.fun/48741-den-pozhilyh-ljudej-fon-dlja-prezentaci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gabaza.ru/doc/148142.html" TargetMode="External"/><Relationship Id="rId5" Type="http://schemas.openxmlformats.org/officeDocument/2006/relationships/hyperlink" Target="https://kopilkaurokov.ru/vneurochka/meropriyatia/den_pozhilogo_cheloveka_2" TargetMode="External"/><Relationship Id="rId4" Type="http://schemas.openxmlformats.org/officeDocument/2006/relationships/hyperlink" Target="https://ty-geniy.ru/f/olimpiada_ko_dnyu_pozhilogo_cheloveka_nachalnyye_klassy_rm_tup.pdf" TargetMode="Externa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999" y="3396344"/>
            <a:ext cx="3897057" cy="30811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12680"/>
            <a:ext cx="79828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latin typeface="VivaldiD CL" panose="03010101010101010101" pitchFamily="66" charset="0"/>
              </a:rPr>
              <a:t>Интерактивная викторина ко </a:t>
            </a:r>
          </a:p>
          <a:p>
            <a:pPr algn="ctr"/>
            <a:r>
              <a:rPr lang="ru-RU" sz="72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latin typeface="VivaldiD CL" panose="03010101010101010101" pitchFamily="66" charset="0"/>
              </a:rPr>
              <a:t>Дню пожилых людей</a:t>
            </a:r>
            <a:endParaRPr lang="ru-RU" sz="7200" b="1" dirty="0">
              <a:ln w="19050">
                <a:solidFill>
                  <a:srgbClr val="FFFF00"/>
                </a:solidFill>
              </a:ln>
              <a:solidFill>
                <a:srgbClr val="C00000"/>
              </a:solidFill>
              <a:latin typeface="VivaldiD CL" panose="03010101010101010101" pitchFamily="66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3775880" y="6378237"/>
            <a:ext cx="464023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3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Автор: </a:t>
            </a:r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Колышкина </a:t>
            </a:r>
            <a:r>
              <a:rPr lang="ru-RU" altLang="ru-RU" sz="13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Елена </a:t>
            </a:r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Владимировна</a:t>
            </a:r>
          </a:p>
          <a:p>
            <a:pPr algn="ctr"/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учитель географии высшей категории, г. Новосибирск, 2022</a:t>
            </a:r>
            <a:endParaRPr lang="ru-RU" altLang="ru-RU" sz="13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812" y="1720840"/>
            <a:ext cx="1140725" cy="114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Кто является автором басни «Старый </a:t>
            </a:r>
            <a:r>
              <a:rPr lang="ru-RU" sz="3000" b="1" dirty="0" smtClean="0">
                <a:solidFill>
                  <a:srgbClr val="002060"/>
                </a:solidFill>
              </a:rPr>
              <a:t>дед </a:t>
            </a:r>
            <a:r>
              <a:rPr lang="ru-RU" sz="3000" b="1" dirty="0">
                <a:solidFill>
                  <a:srgbClr val="002060"/>
                </a:solidFill>
              </a:rPr>
              <a:t>и внучек»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Л.Н</a:t>
            </a:r>
            <a:r>
              <a:rPr lang="ru-RU" sz="2800" b="1" dirty="0">
                <a:solidFill>
                  <a:schemeClr val="accent5"/>
                </a:solidFill>
              </a:rPr>
              <a:t>. Толстой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А.С. Пушкин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И.А. Крылов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2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5242905" y="2598054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Стареть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В толковом словаре написано: «Пожилой – начинающий …» </a:t>
            </a:r>
            <a:r>
              <a:rPr lang="ru-RU" sz="2400" b="1" dirty="0" smtClean="0">
                <a:solidFill>
                  <a:srgbClr val="002060"/>
                </a:solidFill>
              </a:rPr>
              <a:t>Дополните </a:t>
            </a:r>
            <a:r>
              <a:rPr lang="ru-RU" sz="2400" b="1" dirty="0">
                <a:solidFill>
                  <a:srgbClr val="002060"/>
                </a:solidFill>
              </a:rPr>
              <a:t>недостающее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слово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399374" y="367492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Получать пенсию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Болеть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5242905" y="2598054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Соловью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Один мудрец сказал: «Старость подобна …,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 </a:t>
            </a:r>
            <a:r>
              <a:rPr lang="ru-RU" sz="2400" b="1" dirty="0">
                <a:solidFill>
                  <a:srgbClr val="002060"/>
                </a:solidFill>
              </a:rPr>
              <a:t>неё свои вечерние песни</a:t>
            </a:r>
            <a:r>
              <a:rPr lang="ru-RU" sz="2400" b="1" dirty="0" smtClean="0">
                <a:solidFill>
                  <a:srgbClr val="002060"/>
                </a:solidFill>
              </a:rPr>
              <a:t>». Дополните мудрость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399374" y="367492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Жаворонку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Воробью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5"/>
                </a:solidFill>
              </a:rPr>
              <a:t>Людей в возрасте </a:t>
            </a:r>
            <a:r>
              <a:rPr lang="ru-RU" sz="2400" b="1" dirty="0" smtClean="0">
                <a:solidFill>
                  <a:schemeClr val="accent5"/>
                </a:solidFill>
              </a:rPr>
              <a:t>              от </a:t>
            </a:r>
            <a:r>
              <a:rPr lang="ru-RU" sz="2400" b="1" dirty="0">
                <a:solidFill>
                  <a:schemeClr val="accent5"/>
                </a:solidFill>
              </a:rPr>
              <a:t>90 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>
                <a:solidFill>
                  <a:srgbClr val="002060"/>
                </a:solidFill>
              </a:rPr>
              <a:t>Кого называют долгожителями?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5"/>
                </a:solidFill>
              </a:rPr>
              <a:t>Людей в возрасте </a:t>
            </a:r>
            <a:r>
              <a:rPr lang="ru-RU" sz="2400" b="1" dirty="0" smtClean="0">
                <a:solidFill>
                  <a:schemeClr val="accent5"/>
                </a:solidFill>
              </a:rPr>
              <a:t>                  от 75 до 90 </a:t>
            </a:r>
            <a:r>
              <a:rPr lang="ru-RU" sz="2400" b="1" dirty="0">
                <a:solidFill>
                  <a:schemeClr val="accent5"/>
                </a:solidFill>
              </a:rPr>
              <a:t>лет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</a:rPr>
              <a:t>Людей в </a:t>
            </a:r>
            <a:r>
              <a:rPr lang="ru-RU" sz="2400" b="1" dirty="0">
                <a:solidFill>
                  <a:schemeClr val="accent5"/>
                </a:solidFill>
              </a:rPr>
              <a:t>возрасте </a:t>
            </a:r>
            <a:r>
              <a:rPr lang="ru-RU" sz="2400" b="1" dirty="0" smtClean="0">
                <a:solidFill>
                  <a:schemeClr val="accent5"/>
                </a:solidFill>
              </a:rPr>
              <a:t>              от 70 до 80 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2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5242905" y="2598054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Пожил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От какого слова образовалось слово «пожилые»?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399374" y="367492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Отживать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Пожинать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6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Сколько лет прожил вместе старик со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своею </a:t>
            </a:r>
            <a:r>
              <a:rPr lang="ru-RU" sz="2400" b="1" dirty="0">
                <a:solidFill>
                  <a:srgbClr val="002060"/>
                </a:solidFill>
              </a:rPr>
              <a:t>старухой в «Сказке о рыбаке и </a:t>
            </a:r>
            <a:r>
              <a:rPr lang="ru-RU" sz="2400" b="1" dirty="0" smtClean="0">
                <a:solidFill>
                  <a:srgbClr val="002060"/>
                </a:solidFill>
              </a:rPr>
              <a:t>рыбке»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</a:t>
            </a:r>
            <a:r>
              <a:rPr lang="ru-RU" sz="2400" b="1" dirty="0">
                <a:solidFill>
                  <a:srgbClr val="002060"/>
                </a:solidFill>
              </a:rPr>
              <a:t>. С. </a:t>
            </a:r>
            <a:r>
              <a:rPr lang="ru-RU" sz="2400" b="1" dirty="0" smtClean="0">
                <a:solidFill>
                  <a:srgbClr val="002060"/>
                </a:solidFill>
              </a:rPr>
              <a:t>Пушкина?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/>
                </a:solidFill>
              </a:rPr>
              <a:t>30 лет и 3 года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40 лет и 2 года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50 лет и 1 год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1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chemeClr val="accent5"/>
                </a:solidFill>
              </a:rPr>
              <a:t>Повернуть </a:t>
            </a:r>
            <a:r>
              <a:rPr lang="ru-RU" sz="1900" b="1" dirty="0">
                <a:solidFill>
                  <a:schemeClr val="accent5"/>
                </a:solidFill>
              </a:rPr>
              <a:t>стрелку ходиков на </a:t>
            </a:r>
            <a:r>
              <a:rPr lang="ru-RU" sz="1900" b="1" dirty="0" smtClean="0">
                <a:solidFill>
                  <a:schemeClr val="accent5"/>
                </a:solidFill>
              </a:rPr>
              <a:t>77 кругов обратно</a:t>
            </a:r>
            <a:endParaRPr lang="ru-RU" sz="19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Что должны были сделать дети, которых злые волшебники превратили в стариков, чтобы снова стать детьми? (Е. Шварц </a:t>
            </a:r>
            <a:r>
              <a:rPr lang="ru-RU" sz="2000" b="1" dirty="0" smtClean="0">
                <a:solidFill>
                  <a:srgbClr val="002060"/>
                </a:solidFill>
              </a:rPr>
              <a:t>«Сказка </a:t>
            </a:r>
            <a:r>
              <a:rPr lang="ru-RU" sz="2000" b="1" dirty="0">
                <a:solidFill>
                  <a:srgbClr val="002060"/>
                </a:solidFill>
              </a:rPr>
              <a:t>о потерянном времени»)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chemeClr val="accent5"/>
                </a:solidFill>
              </a:rPr>
              <a:t>Сказать </a:t>
            </a:r>
            <a:r>
              <a:rPr lang="ru-RU" sz="1900" b="1" dirty="0">
                <a:solidFill>
                  <a:schemeClr val="accent5"/>
                </a:solidFill>
              </a:rPr>
              <a:t>волшебное заклинание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chemeClr val="accent5"/>
                </a:solidFill>
              </a:rPr>
              <a:t>Выпить </a:t>
            </a:r>
            <a:r>
              <a:rPr lang="ru-RU" sz="1900" b="1" dirty="0">
                <a:solidFill>
                  <a:schemeClr val="accent5"/>
                </a:solidFill>
              </a:rPr>
              <a:t>волшебного зелья</a:t>
            </a:r>
            <a:endParaRPr lang="ru-RU" sz="19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0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rgbClr val="002060"/>
                </a:solidFill>
              </a:rPr>
              <a:t>Сколько внуков и правнуков было у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бабушки и </a:t>
            </a:r>
            <a:r>
              <a:rPr lang="ru-RU" sz="2300" b="1" dirty="0">
                <a:solidFill>
                  <a:srgbClr val="002060"/>
                </a:solidFill>
              </a:rPr>
              <a:t>дедушки в известной песне </a:t>
            </a:r>
            <a:r>
              <a:rPr lang="ru-RU" sz="2300" b="1" dirty="0" smtClean="0">
                <a:solidFill>
                  <a:srgbClr val="002060"/>
                </a:solidFill>
              </a:rPr>
              <a:t>«Бабушка </a:t>
            </a:r>
            <a:r>
              <a:rPr lang="ru-RU" sz="2300" b="1" dirty="0">
                <a:solidFill>
                  <a:srgbClr val="002060"/>
                </a:solidFill>
              </a:rPr>
              <a:t>рядышком с дедушкой</a:t>
            </a:r>
            <a:r>
              <a:rPr lang="ru-RU" sz="2300" b="1" dirty="0" smtClean="0">
                <a:solidFill>
                  <a:srgbClr val="002060"/>
                </a:solidFill>
              </a:rPr>
              <a:t>..»?</a:t>
            </a:r>
            <a:endParaRPr lang="ru-RU" sz="2300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chemeClr val="accent5"/>
                </a:solidFill>
              </a:rPr>
              <a:t>40 правнуков и 25 внучат</a:t>
            </a:r>
            <a:endParaRPr lang="ru-RU" sz="23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5"/>
                </a:solidFill>
              </a:rPr>
              <a:t>30 правнуков </a:t>
            </a:r>
            <a:r>
              <a:rPr lang="ru-RU" sz="2300" b="1" dirty="0">
                <a:solidFill>
                  <a:schemeClr val="accent5"/>
                </a:solidFill>
              </a:rPr>
              <a:t>и </a:t>
            </a:r>
            <a:r>
              <a:rPr lang="ru-RU" sz="2300" b="1" dirty="0" smtClean="0">
                <a:solidFill>
                  <a:schemeClr val="accent5"/>
                </a:solidFill>
              </a:rPr>
              <a:t>12 внучат</a:t>
            </a:r>
            <a:endParaRPr lang="ru-RU" sz="23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5"/>
                </a:solidFill>
              </a:rPr>
              <a:t>20 правнуков </a:t>
            </a:r>
            <a:r>
              <a:rPr lang="ru-RU" sz="2300" b="1" dirty="0">
                <a:solidFill>
                  <a:schemeClr val="accent5"/>
                </a:solidFill>
              </a:rPr>
              <a:t>и </a:t>
            </a:r>
            <a:r>
              <a:rPr lang="ru-RU" sz="2300" b="1" dirty="0" smtClean="0">
                <a:solidFill>
                  <a:schemeClr val="accent5"/>
                </a:solidFill>
              </a:rPr>
              <a:t>6 внучат </a:t>
            </a:r>
            <a:endParaRPr lang="ru-RU" sz="2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4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Назовите горемычную бабушку, </a:t>
            </a:r>
            <a:r>
              <a:rPr lang="ru-RU" sz="2400" b="1" dirty="0">
                <a:solidFill>
                  <a:srgbClr val="002060"/>
                </a:solidFill>
              </a:rPr>
              <a:t>от которой </a:t>
            </a:r>
            <a:r>
              <a:rPr lang="ru-RU" sz="2400" b="1" dirty="0" smtClean="0">
                <a:solidFill>
                  <a:srgbClr val="002060"/>
                </a:solidFill>
              </a:rPr>
              <a:t>сбежала </a:t>
            </a:r>
            <a:r>
              <a:rPr lang="ru-RU" sz="2400" b="1" dirty="0">
                <a:solidFill>
                  <a:srgbClr val="002060"/>
                </a:solidFill>
              </a:rPr>
              <a:t>кухонная </a:t>
            </a:r>
            <a:r>
              <a:rPr lang="ru-RU" sz="2400" b="1" dirty="0" smtClean="0">
                <a:solidFill>
                  <a:srgbClr val="002060"/>
                </a:solidFill>
              </a:rPr>
              <a:t>утварь?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Федора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Фёкла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Фрося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41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rgbClr val="002060"/>
                </a:solidFill>
              </a:rPr>
              <a:t>Какому волшебному слову научил </a:t>
            </a:r>
            <a:r>
              <a:rPr lang="ru-RU" sz="2300" b="1" dirty="0" smtClean="0">
                <a:solidFill>
                  <a:srgbClr val="002060"/>
                </a:solidFill>
              </a:rPr>
              <a:t>старичок 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с </a:t>
            </a:r>
            <a:r>
              <a:rPr lang="ru-RU" sz="2300" b="1" dirty="0">
                <a:solidFill>
                  <a:srgbClr val="002060"/>
                </a:solidFill>
              </a:rPr>
              <a:t>длинной седой бородой </a:t>
            </a:r>
            <a:r>
              <a:rPr lang="ru-RU" sz="2300" b="1" dirty="0" smtClean="0">
                <a:solidFill>
                  <a:srgbClr val="002060"/>
                </a:solidFill>
              </a:rPr>
              <a:t>Павлика </a:t>
            </a:r>
            <a:r>
              <a:rPr lang="ru-RU" sz="2300" b="1" dirty="0">
                <a:solidFill>
                  <a:srgbClr val="002060"/>
                </a:solidFill>
              </a:rPr>
              <a:t>в рассказе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В</a:t>
            </a:r>
            <a:r>
              <a:rPr lang="ru-RU" sz="2300" b="1" dirty="0">
                <a:solidFill>
                  <a:srgbClr val="002060"/>
                </a:solidFill>
              </a:rPr>
              <a:t>. Осеевой «Волшебной слово»?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Пожалуйста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Спасибо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Извините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9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4226" y="706863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Не забывайте стариков.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Не унижайте ожиданьем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Визитов ваших и звонков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«Дежурных», редких, с опозданьем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Звоните чаще старикам,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(Ведь все они – большие дети)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 мелочам, по пустякам…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Вы – всё, что есть у них на свете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Так было испокон веков: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Чтить стариков – семье награда.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Любите ваших стариков –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Им большего от вас не надо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Ю. Вихарева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7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</a:rPr>
              <a:t>Чтобы хорошенько пообедать, этот </a:t>
            </a:r>
            <a:endParaRPr lang="ru-RU" sz="25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подлый </a:t>
            </a:r>
            <a:r>
              <a:rPr lang="ru-RU" sz="2500" b="1" dirty="0">
                <a:solidFill>
                  <a:srgbClr val="002060"/>
                </a:solidFill>
              </a:rPr>
              <a:t>обманщик прикинулся доброй бабушкой. </a:t>
            </a:r>
            <a:r>
              <a:rPr lang="ru-RU" sz="2500" b="1" dirty="0" smtClean="0">
                <a:solidFill>
                  <a:srgbClr val="002060"/>
                </a:solidFill>
              </a:rPr>
              <a:t>Кто </a:t>
            </a:r>
            <a:r>
              <a:rPr lang="ru-RU" sz="2500" b="1" dirty="0">
                <a:solidFill>
                  <a:srgbClr val="002060"/>
                </a:solidFill>
              </a:rPr>
              <a:t>это?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3060780"/>
            <a:ext cx="5213444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Волк (Ш</a:t>
            </a:r>
            <a:r>
              <a:rPr lang="ru-RU" sz="2800" b="1" dirty="0">
                <a:solidFill>
                  <a:srgbClr val="0070C0"/>
                </a:solidFill>
              </a:rPr>
              <a:t>. Перро «Красная Шапочка</a:t>
            </a:r>
            <a:r>
              <a:rPr lang="ru-RU" sz="2800" b="1" dirty="0" smtClean="0">
                <a:solidFill>
                  <a:srgbClr val="0070C0"/>
                </a:solidFill>
              </a:rPr>
              <a:t>»)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4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</a:rPr>
              <a:t>Что испекла бабушка из остатков муки, которые собрал для </a:t>
            </a:r>
            <a:r>
              <a:rPr lang="ru-RU" sz="2500" b="1" dirty="0" smtClean="0">
                <a:solidFill>
                  <a:srgbClr val="002060"/>
                </a:solidFill>
              </a:rPr>
              <a:t>неё </a:t>
            </a:r>
            <a:r>
              <a:rPr lang="ru-RU" sz="2500" b="1" dirty="0">
                <a:solidFill>
                  <a:srgbClr val="002060"/>
                </a:solidFill>
              </a:rPr>
              <a:t>дедушка?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3060780"/>
            <a:ext cx="5213444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Колобок (Одноименная </a:t>
            </a:r>
            <a:r>
              <a:rPr lang="ru-RU" sz="2800" b="1" dirty="0">
                <a:solidFill>
                  <a:srgbClr val="0070C0"/>
                </a:solidFill>
              </a:rPr>
              <a:t>русская народная </a:t>
            </a:r>
            <a:r>
              <a:rPr lang="ru-RU" sz="2800" b="1" dirty="0" smtClean="0">
                <a:solidFill>
                  <a:srgbClr val="0070C0"/>
                </a:solidFill>
              </a:rPr>
              <a:t>сказка)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2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Эта старушка мечтала о богатстве и даже превратилась </a:t>
            </a:r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царицу, но жадность привела </a:t>
            </a:r>
            <a:r>
              <a:rPr lang="ru-RU" sz="2400" b="1" dirty="0" smtClean="0">
                <a:solidFill>
                  <a:srgbClr val="002060"/>
                </a:solidFill>
              </a:rPr>
              <a:t>её </a:t>
            </a:r>
            <a:r>
              <a:rPr lang="ru-RU" sz="2400" b="1" dirty="0">
                <a:solidFill>
                  <a:srgbClr val="002060"/>
                </a:solidFill>
              </a:rPr>
              <a:t>к прежней нищете. </a:t>
            </a:r>
            <a:r>
              <a:rPr lang="ru-RU" sz="2400" b="1" dirty="0" smtClean="0">
                <a:solidFill>
                  <a:srgbClr val="002060"/>
                </a:solidFill>
              </a:rPr>
              <a:t>Назовите сказку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3060780"/>
            <a:ext cx="5213444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</a:t>
            </a:r>
            <a:r>
              <a:rPr lang="ru-RU" sz="2800" b="1" dirty="0">
                <a:solidFill>
                  <a:srgbClr val="0070C0"/>
                </a:solidFill>
              </a:rPr>
              <a:t>Сказка о рыбаке и рыбке» (А.С. </a:t>
            </a:r>
            <a:r>
              <a:rPr lang="ru-RU" sz="2800" b="1" dirty="0" smtClean="0">
                <a:solidFill>
                  <a:srgbClr val="0070C0"/>
                </a:solidFill>
              </a:rPr>
              <a:t>Пушкин)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</a:rPr>
              <a:t>В какой сказке бабушка пожалела </a:t>
            </a:r>
            <a:endParaRPr lang="ru-RU" sz="25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плачущую </a:t>
            </a:r>
            <a:r>
              <a:rPr lang="ru-RU" sz="2500" b="1" dirty="0">
                <a:solidFill>
                  <a:srgbClr val="002060"/>
                </a:solidFill>
              </a:rPr>
              <a:t>девочку Женю и дала ей волшебный цветок?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3060780"/>
            <a:ext cx="5213444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«Цветик–</a:t>
            </a:r>
            <a:r>
              <a:rPr lang="ru-RU" sz="2800" b="1" dirty="0" err="1" smtClean="0">
                <a:solidFill>
                  <a:srgbClr val="0070C0"/>
                </a:solidFill>
              </a:rPr>
              <a:t>семицветик</a:t>
            </a:r>
            <a:r>
              <a:rPr lang="ru-RU" sz="2800" b="1" dirty="0">
                <a:solidFill>
                  <a:srgbClr val="0070C0"/>
                </a:solidFill>
              </a:rPr>
              <a:t>»  </a:t>
            </a:r>
            <a:r>
              <a:rPr lang="ru-RU" sz="2800" b="1" dirty="0" smtClean="0">
                <a:solidFill>
                  <a:srgbClr val="0070C0"/>
                </a:solidFill>
              </a:rPr>
              <a:t>                 (</a:t>
            </a:r>
            <a:r>
              <a:rPr lang="ru-RU" sz="2800" b="1" dirty="0">
                <a:solidFill>
                  <a:srgbClr val="0070C0"/>
                </a:solidFill>
              </a:rPr>
              <a:t>В. </a:t>
            </a:r>
            <a:r>
              <a:rPr lang="ru-RU" sz="2800" b="1" dirty="0" smtClean="0">
                <a:solidFill>
                  <a:srgbClr val="0070C0"/>
                </a:solidFill>
              </a:rPr>
              <a:t>Катаев)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62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</a:rPr>
              <a:t> У этой старушки была любимица – крыска </a:t>
            </a:r>
            <a:r>
              <a:rPr lang="ru-RU" sz="2500" b="1" dirty="0" smtClean="0">
                <a:solidFill>
                  <a:srgbClr val="002060"/>
                </a:solidFill>
              </a:rPr>
              <a:t>Лариска</a:t>
            </a:r>
            <a:r>
              <a:rPr lang="ru-RU" sz="2500" b="1" dirty="0">
                <a:solidFill>
                  <a:srgbClr val="002060"/>
                </a:solidFill>
              </a:rPr>
              <a:t>. Как звали эту старушку? Из какой она сказки?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3060780"/>
            <a:ext cx="5213444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rgbClr val="0070C0"/>
                </a:solidFill>
              </a:rPr>
              <a:t>Старуха Шапокляк</a:t>
            </a:r>
            <a:r>
              <a:rPr lang="ru-RU" sz="2700" b="1" dirty="0" smtClean="0">
                <a:solidFill>
                  <a:srgbClr val="0070C0"/>
                </a:solidFill>
              </a:rPr>
              <a:t>, «</a:t>
            </a:r>
            <a:r>
              <a:rPr lang="ru-RU" sz="2700" b="1" dirty="0">
                <a:solidFill>
                  <a:srgbClr val="0070C0"/>
                </a:solidFill>
              </a:rPr>
              <a:t>Крокодил Гена и его друзья»</a:t>
            </a:r>
          </a:p>
        </p:txBody>
      </p:sp>
    </p:spTree>
    <p:extLst>
      <p:ext uri="{BB962C8B-B14F-4D97-AF65-F5344CB8AC3E}">
        <p14:creationId xmlns:p14="http://schemas.microsoft.com/office/powerpoint/2010/main" val="12001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Вспомните, как зовут эту известную бабушку?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275087" y="3020725"/>
            <a:ext cx="3521121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Фрекен Бок</a:t>
            </a:r>
          </a:p>
        </p:txBody>
      </p:sp>
      <p:pic>
        <p:nvPicPr>
          <p:cNvPr id="1026" name="Picture 2" descr="Малыш Карлсон Фрекен Б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9544" r="3410" b="2991"/>
          <a:stretch/>
        </p:blipFill>
        <p:spPr bwMode="auto">
          <a:xfrm flipH="1">
            <a:off x="761130" y="2251880"/>
            <a:ext cx="3335424" cy="450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7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350934f6c2c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16325" b="2383"/>
          <a:stretch/>
        </p:blipFill>
        <p:spPr bwMode="auto">
          <a:xfrm flipH="1">
            <a:off x="1419365" y="2251880"/>
            <a:ext cx="2429302" cy="452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Вспомните, как зовут эту известную бабушку?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275087" y="3020725"/>
            <a:ext cx="3521121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Баба Яга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3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Вспомните, как зовут этого известного дедушку?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275087" y="3020725"/>
            <a:ext cx="3521121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Старик Хоттабыч</a:t>
            </a:r>
          </a:p>
        </p:txBody>
      </p:sp>
      <p:pic>
        <p:nvPicPr>
          <p:cNvPr id="3074" name="Picture 2" descr="8e9cd4f60c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5" t="1975" r="7374" b="2338"/>
          <a:stretch/>
        </p:blipFill>
        <p:spPr bwMode="auto">
          <a:xfrm flipH="1">
            <a:off x="1964526" y="2251880"/>
            <a:ext cx="2310561" cy="460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15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1555844" y="1146411"/>
            <a:ext cx="7124131" cy="1105469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</a:rPr>
              <a:t>Вспомните, как зовут этого известного дедушку?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275087" y="3020725"/>
            <a:ext cx="3521121" cy="924366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Почтальон Печкин</a:t>
            </a:r>
          </a:p>
        </p:txBody>
      </p:sp>
      <p:pic>
        <p:nvPicPr>
          <p:cNvPr id="4098" name="Picture 2" descr="6f325e6292bc коп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8" r="3574"/>
          <a:stretch/>
        </p:blipFill>
        <p:spPr bwMode="auto">
          <a:xfrm>
            <a:off x="1009936" y="2402007"/>
            <a:ext cx="3384644" cy="42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290" y="6237028"/>
            <a:ext cx="491320" cy="49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4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0186" y="2949853"/>
            <a:ext cx="852985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https://abrakadabra.fun/48741-den-pozhilyh-ljudej-fon-dlja-prezentacii.html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https://klike.net/1298-kartinki-pro-dedushku-40-foto.html</a:t>
            </a:r>
            <a:endParaRPr lang="ru-RU" sz="1400" dirty="0" smtClean="0"/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ty-geniy.ru/f/olimpiada_ko_dnyu_pozhilogo_cheloveka_nachalnyye_klassy_rm_tup.pdf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https</a:t>
            </a:r>
            <a:r>
              <a:rPr lang="en-US" sz="1400" dirty="0">
                <a:hlinkClick r:id="rId5"/>
              </a:rPr>
              <a:t>://</a:t>
            </a:r>
            <a:r>
              <a:rPr lang="en-US" sz="1400" dirty="0" smtClean="0">
                <a:hlinkClick r:id="rId5"/>
              </a:rPr>
              <a:t>kopilkaurokov.ru/vneurochka/meropriyatia/den_pozhilogo_cheloveka_2</a:t>
            </a:r>
            <a:endParaRPr lang="ru-RU" sz="1400" dirty="0" smtClean="0"/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gigabaza.ru/doc/148142.html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learningapps.org/watch?v=pi7sgemb320</a:t>
            </a:r>
            <a:endParaRPr lang="ru-RU" sz="1400" dirty="0" smtClean="0"/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zanimatika.narod.ru/Narabotki6_3.htm</a:t>
            </a:r>
            <a:endParaRPr lang="ru-RU" sz="1400" dirty="0" smtClean="0"/>
          </a:p>
          <a:p>
            <a:endParaRPr lang="ru-RU" dirty="0"/>
          </a:p>
        </p:txBody>
      </p:sp>
      <p:pic>
        <p:nvPicPr>
          <p:cNvPr id="3" name="Рисунок 2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290" y="6237028"/>
            <a:ext cx="491320" cy="491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3958" y="635969"/>
            <a:ext cx="7806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Источники </a:t>
            </a:r>
          </a:p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информации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6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Когда в России впервые отметили День пожилого человека?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В 1992 году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В 1997 году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В 2002 году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4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 октября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Выбери дату празднования Дня пожилого </a:t>
            </a:r>
            <a:r>
              <a:rPr lang="ru-RU" sz="3000" b="1" dirty="0" smtClean="0">
                <a:solidFill>
                  <a:srgbClr val="002060"/>
                </a:solidFill>
              </a:rPr>
              <a:t>человека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 мая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 февраля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3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5242905" y="2598054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Осенью жизни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Возраст зрелых, мудрых людей называют …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399374" y="367492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Летом жизни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Зимой жизни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1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Где впервые начали отмечать День пожилого человека?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555844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</a:rPr>
              <a:t>В Скандинавских странах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</a:rPr>
              <a:t>В США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/>
                </a:solidFill>
              </a:rPr>
              <a:t>В России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1990 г.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rgbClr val="002060"/>
                </a:solidFill>
              </a:rPr>
              <a:t>Когда был провозглашен Генеральной Ассамблеей ООН Международный день</a:t>
            </a:r>
          </a:p>
          <a:p>
            <a:pPr algn="ctr"/>
            <a:r>
              <a:rPr lang="ru-RU" sz="2300" b="1" dirty="0">
                <a:solidFill>
                  <a:srgbClr val="002060"/>
                </a:solidFill>
              </a:rPr>
              <a:t>пожилых людей?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1980 г.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1970 г.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1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5242905" y="2598054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Делами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Дополни пословицу: «Не красна старость годами, а …»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399374" y="367492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Словами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/>
                </a:solidFill>
              </a:rPr>
              <a:t>Внуками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6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3399374" y="3674929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5"/>
                </a:solidFill>
              </a:rPr>
              <a:t>День </a:t>
            </a:r>
            <a:r>
              <a:rPr lang="ru-RU" sz="2300" b="1" dirty="0">
                <a:solidFill>
                  <a:schemeClr val="accent5"/>
                </a:solidFill>
              </a:rPr>
              <a:t>добра и уважения</a:t>
            </a:r>
            <a:endParaRPr lang="ru-RU" sz="23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662" r="67988" b="55132"/>
          <a:stretch/>
        </p:blipFill>
        <p:spPr>
          <a:xfrm>
            <a:off x="11495864" y="6190264"/>
            <a:ext cx="536477" cy="544366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1555844" y="1146412"/>
            <a:ext cx="7124131" cy="955344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Какое втрое название имеет праздник День пожилого человека?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242905" y="2598056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5"/>
                </a:solidFill>
              </a:rPr>
              <a:t>День любви и верности </a:t>
            </a:r>
            <a:endParaRPr lang="ru-RU" sz="23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555844" y="2598055"/>
            <a:ext cx="3437070" cy="580573"/>
          </a:xfrm>
          <a:prstGeom prst="flowChartTerminator">
            <a:avLst/>
          </a:prstGeom>
          <a:noFill/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chemeClr val="accent5"/>
                </a:solidFill>
              </a:rPr>
              <a:t>Д</a:t>
            </a:r>
            <a:r>
              <a:rPr lang="ru-RU" sz="2300" b="1" dirty="0" smtClean="0">
                <a:solidFill>
                  <a:schemeClr val="accent5"/>
                </a:solidFill>
              </a:rPr>
              <a:t>ень </a:t>
            </a:r>
            <a:r>
              <a:rPr lang="ru-RU" sz="2300" b="1" dirty="0">
                <a:solidFill>
                  <a:schemeClr val="accent5"/>
                </a:solidFill>
              </a:rPr>
              <a:t>согласия и </a:t>
            </a:r>
            <a:r>
              <a:rPr lang="ru-RU" sz="2300" b="1" dirty="0" smtClean="0">
                <a:solidFill>
                  <a:schemeClr val="accent5"/>
                </a:solidFill>
              </a:rPr>
              <a:t>примирения</a:t>
            </a:r>
            <a:endParaRPr lang="ru-RU" sz="2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4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567</Words>
  <Application>Microsoft Office PowerPoint</Application>
  <PresentationFormat>Широкоэкранный</PresentationFormat>
  <Paragraphs>111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PMingLiU</vt:lpstr>
      <vt:lpstr>Arial</vt:lpstr>
      <vt:lpstr>Calibri</vt:lpstr>
      <vt:lpstr>Calibri Light</vt:lpstr>
      <vt:lpstr>VivaldiD CL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КЕВ</dc:creator>
  <cp:lastModifiedBy>кев</cp:lastModifiedBy>
  <cp:revision>22</cp:revision>
  <dcterms:created xsi:type="dcterms:W3CDTF">2022-09-21T06:56:00Z</dcterms:created>
  <dcterms:modified xsi:type="dcterms:W3CDTF">2022-09-21T17:05:17Z</dcterms:modified>
</cp:coreProperties>
</file>