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57" r:id="rId3"/>
    <p:sldId id="258" r:id="rId4"/>
    <p:sldId id="259" r:id="rId5"/>
    <p:sldId id="260" r:id="rId6"/>
    <p:sldId id="262" r:id="rId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8" d="100"/>
          <a:sy n="68" d="100"/>
        </p:scale>
        <p:origin x="79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0693" y="1769540"/>
            <a:ext cx="9440034" cy="1828801"/>
          </a:xfrm>
        </p:spPr>
        <p:txBody>
          <a:bodyPr anchor="b">
            <a:normAutofit/>
          </a:bodyPr>
          <a:lstStyle>
            <a:lvl1pPr algn="ctr">
              <a:defRPr sz="54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0693" y="3598339"/>
            <a:ext cx="9440034" cy="1049867"/>
          </a:xfrm>
        </p:spPr>
        <p:txBody>
          <a:bodyPr anchor="t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C7084C-5427-4BFC-AB5F-FF565D7C3951}" type="datetimeFigureOut">
              <a:rPr lang="ru-RU" smtClean="0"/>
              <a:t>03.12.2022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DC26B9-EBE8-4AAE-8ECA-2C79050B959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689358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Slate-V2-HD-pano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883" y="547807"/>
            <a:ext cx="10141799" cy="381680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6" y="4565255"/>
            <a:ext cx="10355326" cy="543472"/>
          </a:xfrm>
        </p:spPr>
        <p:txBody>
          <a:bodyPr anchor="b">
            <a:normAutofit/>
          </a:bodyPr>
          <a:lstStyle>
            <a:lvl1pPr algn="ctr">
              <a:defRPr sz="28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69349" y="695009"/>
            <a:ext cx="9845346" cy="3525671"/>
          </a:xfr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5108728"/>
            <a:ext cx="10353762" cy="682472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C7084C-5427-4BFC-AB5F-FF565D7C3951}" type="datetimeFigureOut">
              <a:rPr lang="ru-RU" smtClean="0"/>
              <a:t>03.12.2022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DC26B9-EBE8-4AAE-8ECA-2C79050B959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203722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8437"/>
            <a:ext cx="10353762" cy="353434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295180"/>
            <a:ext cx="10353763" cy="1501826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C7084C-5427-4BFC-AB5F-FF565D7C3951}" type="datetimeFigureOut">
              <a:rPr lang="ru-RU" smtClean="0"/>
              <a:t>03.12.2022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DC26B9-EBE8-4AAE-8ECA-2C79050B959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6965873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32749"/>
          </a:xfrm>
        </p:spPr>
        <p:txBody>
          <a:bodyPr anchor="t">
            <a:normAutofit/>
          </a:bodyPr>
          <a:lstStyle>
            <a:lvl1pPr marL="0" indent="0" algn="r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304353"/>
            <a:ext cx="10353763" cy="148949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C7084C-5427-4BFC-AB5F-FF565D7C3951}" type="datetimeFigureOut">
              <a:rPr lang="ru-RU" smtClean="0"/>
              <a:t>03.12.2022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DC26B9-EBE8-4AAE-8ECA-2C79050B959A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>
            <a:off x="990600" y="88479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504716" y="292825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14485757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2126942"/>
            <a:ext cx="10353763" cy="25118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84" y="4650556"/>
            <a:ext cx="10352199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C7084C-5427-4BFC-AB5F-FF565D7C3951}" type="datetimeFigureOut">
              <a:rPr lang="ru-RU" smtClean="0"/>
              <a:t>03.12.2022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DC26B9-EBE8-4AAE-8ECA-2C79050B959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085976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97045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95" y="1885950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95" y="2571750"/>
            <a:ext cx="3300984" cy="321945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6711" y="1885950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435" y="2571750"/>
            <a:ext cx="3300984" cy="321945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66572" y="1885950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66572" y="2571750"/>
            <a:ext cx="3300984" cy="321945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C7084C-5427-4BFC-AB5F-FF565D7C3951}" type="datetimeFigureOut">
              <a:rPr lang="ru-RU" smtClean="0"/>
              <a:t>03.12.2022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DC26B9-EBE8-4AAE-8ECA-2C79050B959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1135905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ate-V2-HD-3col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7962" y="1818214"/>
            <a:ext cx="3339972" cy="1847851"/>
          </a:xfrm>
          <a:prstGeom prst="rect">
            <a:avLst/>
          </a:prstGeom>
        </p:spPr>
      </p:pic>
      <p:pic>
        <p:nvPicPr>
          <p:cNvPr id="36" name="Picture 35" descr="Slate-V2-HD-3col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3800" y="1818214"/>
            <a:ext cx="3339972" cy="1847851"/>
          </a:xfrm>
          <a:prstGeom prst="rect">
            <a:avLst/>
          </a:prstGeom>
        </p:spPr>
      </p:pic>
      <p:pic>
        <p:nvPicPr>
          <p:cNvPr id="37" name="Picture 36" descr="Slate-V2-HD-3col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6051" y="1818214"/>
            <a:ext cx="3339972" cy="1847851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94" y="609600"/>
            <a:ext cx="10353763" cy="97045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95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018102" y="1938918"/>
            <a:ext cx="3092368" cy="160295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95" y="4480368"/>
            <a:ext cx="3300984" cy="1310833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88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545743" y="1939094"/>
            <a:ext cx="3092368" cy="160816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435" y="4480367"/>
            <a:ext cx="3300984" cy="1310833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66697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75698" y="1934432"/>
            <a:ext cx="3092368" cy="160729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66572" y="4480365"/>
            <a:ext cx="3300984" cy="131083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C7084C-5427-4BFC-AB5F-FF565D7C3951}" type="datetimeFigureOut">
              <a:rPr lang="ru-RU" smtClean="0"/>
              <a:t>03.12.2022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DC26B9-EBE8-4AAE-8ECA-2C79050B959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9881652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C7084C-5427-4BFC-AB5F-FF565D7C3951}" type="datetimeFigureOut">
              <a:rPr lang="ru-RU" smtClean="0"/>
              <a:t>03.12.2022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DC26B9-EBE8-4AAE-8ECA-2C79050B959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7087395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83068" y="609599"/>
            <a:ext cx="2284487" cy="518160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3796" y="609599"/>
            <a:ext cx="7916872" cy="5181601"/>
          </a:xfrm>
        </p:spPr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C7084C-5427-4BFC-AB5F-FF565D7C3951}" type="datetimeFigureOut">
              <a:rPr lang="ru-RU" smtClean="0"/>
              <a:t>03.12.2022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DC26B9-EBE8-4AAE-8ECA-2C79050B959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025247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C7084C-5427-4BFC-AB5F-FF565D7C3951}" type="datetimeFigureOut">
              <a:rPr lang="ru-RU" smtClean="0"/>
              <a:t>03.12.2022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DC26B9-EBE8-4AAE-8ECA-2C79050B959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729706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1761067"/>
            <a:ext cx="9590550" cy="1828813"/>
          </a:xfrm>
        </p:spPr>
        <p:txBody>
          <a:bodyPr anchor="b"/>
          <a:lstStyle>
            <a:lvl1pPr algn="ctr">
              <a:defRPr sz="40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3589879"/>
            <a:ext cx="9590550" cy="1507054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C7084C-5427-4BFC-AB5F-FF565D7C3951}" type="datetimeFigureOut">
              <a:rPr lang="ru-RU" smtClean="0"/>
              <a:t>03.12.2022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DC26B9-EBE8-4AAE-8ECA-2C79050B959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902046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3795" y="1732449"/>
            <a:ext cx="5060497" cy="4058750"/>
          </a:xfrm>
        </p:spPr>
        <p:txBody>
          <a:bodyPr anchor="t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2892" y="1732449"/>
            <a:ext cx="5064665" cy="4058751"/>
          </a:xfrm>
        </p:spPr>
        <p:txBody>
          <a:bodyPr anchor="t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C7084C-5427-4BFC-AB5F-FF565D7C3951}" type="datetimeFigureOut">
              <a:rPr lang="ru-RU" smtClean="0"/>
              <a:t>03.12.2022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DC26B9-EBE8-4AAE-8ECA-2C79050B959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499876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 descr="Slate-V2-HD-comp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795" y="1734506"/>
            <a:ext cx="5089072" cy="4148769"/>
          </a:xfrm>
          <a:prstGeom prst="rect">
            <a:avLst/>
          </a:prstGeom>
        </p:spPr>
      </p:pic>
      <p:pic>
        <p:nvPicPr>
          <p:cNvPr id="21" name="Picture 20" descr="Slate-V2-HD-comp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8485" y="1734506"/>
            <a:ext cx="5089072" cy="414876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5872" y="1835254"/>
            <a:ext cx="4876344" cy="544884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05872" y="2380137"/>
            <a:ext cx="4876344" cy="3411063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94967" y="1835254"/>
            <a:ext cx="4895330" cy="544883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94967" y="2380137"/>
            <a:ext cx="4895330" cy="3411063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C7084C-5427-4BFC-AB5F-FF565D7C3951}" type="datetimeFigureOut">
              <a:rPr lang="ru-RU" smtClean="0"/>
              <a:t>03.12.2022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DC26B9-EBE8-4AAE-8ECA-2C79050B959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520828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C7084C-5427-4BFC-AB5F-FF565D7C3951}" type="datetimeFigureOut">
              <a:rPr lang="ru-RU" smtClean="0"/>
              <a:t>03.12.2022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DC26B9-EBE8-4AAE-8ECA-2C79050B959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366317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C7084C-5427-4BFC-AB5F-FF565D7C3951}" type="datetimeFigureOut">
              <a:rPr lang="ru-RU" smtClean="0"/>
              <a:t>03.12.2022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DC26B9-EBE8-4AAE-8ECA-2C79050B959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805892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3706889" cy="182191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55633" y="609600"/>
            <a:ext cx="6411924" cy="5181600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2431518"/>
            <a:ext cx="3706889" cy="3359681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C7084C-5427-4BFC-AB5F-FF565D7C3951}" type="datetimeFigureOut">
              <a:rPr lang="ru-RU" smtClean="0"/>
              <a:t>03.12.2022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DC26B9-EBE8-4AAE-8ECA-2C79050B959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002893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 descr="Slate-V2-HD-vert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3665" y="609600"/>
            <a:ext cx="3584166" cy="520483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923"/>
            <a:ext cx="5934949" cy="1829338"/>
          </a:xfrm>
        </p:spPr>
        <p:txBody>
          <a:bodyPr anchor="b">
            <a:noAutofit/>
          </a:bodyPr>
          <a:lstStyle>
            <a:lvl1pPr algn="ctr">
              <a:defRPr sz="32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42551" y="763702"/>
            <a:ext cx="3275751" cy="4912822"/>
          </a:xfr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2439261"/>
            <a:ext cx="5934949" cy="337613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C7084C-5427-4BFC-AB5F-FF565D7C3951}" type="datetimeFigureOut">
              <a:rPr lang="ru-RU" smtClean="0"/>
              <a:t>03.12.2022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DC26B9-EBE8-4AAE-8ECA-2C79050B959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811539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970450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95" y="1732449"/>
            <a:ext cx="10353762" cy="4058751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6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fld id="{7AC7084C-5427-4BFC-AB5F-FF565D7C3951}" type="datetimeFigureOut">
              <a:rPr lang="ru-RU" smtClean="0"/>
              <a:t>03.12.2022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95" y="5883275"/>
            <a:ext cx="66728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5354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fld id="{CEDC26B9-EBE8-4AAE-8ECA-2C79050B959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074580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  <p:sldLayoutId id="2147483708" r:id="rId12"/>
    <p:sldLayoutId id="2147483709" r:id="rId13"/>
    <p:sldLayoutId id="2147483710" r:id="rId14"/>
    <p:sldLayoutId id="2147483711" r:id="rId15"/>
    <p:sldLayoutId id="2147483712" r:id="rId16"/>
    <p:sldLayoutId id="2147483713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0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j-lt"/>
          <a:ea typeface="+mj-ea"/>
          <a:cs typeface="Trebuchet M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20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1pPr>
      <a:lvl2pPr marL="720000" indent="-270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"/>
        <a:defRPr sz="18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2pPr>
      <a:lvl3pPr marL="1026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6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3pPr>
      <a:lvl4pPr marL="1386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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4pPr>
      <a:lvl5pPr marL="1674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5pPr>
      <a:lvl6pPr marL="20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6pPr>
      <a:lvl7pPr marL="240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7pPr>
      <a:lvl8pPr marL="278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8pPr>
      <a:lvl9pPr marL="310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gi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51CEF01E-8326-4FAC-B80A-DA67442FCE0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79754" y="411384"/>
            <a:ext cx="4852021" cy="6063023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ECEE1B94-D48E-4972-B0FE-E77191A087F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97773" y="411384"/>
            <a:ext cx="6426804" cy="6063023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41632FB-6647-4003-B565-4C122EAECAF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792305" y="2514599"/>
            <a:ext cx="8157223" cy="1828801"/>
          </a:xfrm>
        </p:spPr>
        <p:txBody>
          <a:bodyPr>
            <a:normAutofit fontScale="90000"/>
          </a:bodyPr>
          <a:lstStyle/>
          <a:p>
            <a:r>
              <a:rPr lang="ru-RU" b="1" dirty="0">
                <a:solidFill>
                  <a:schemeClr val="tx1"/>
                </a:solidFill>
              </a:rPr>
              <a:t>3 Декабря – </a:t>
            </a:r>
            <a:br>
              <a:rPr lang="ru-RU" b="1" dirty="0"/>
            </a:br>
            <a:r>
              <a:rPr lang="ru-RU" b="1" dirty="0">
                <a:solidFill>
                  <a:schemeClr val="tx1"/>
                </a:solidFill>
              </a:rPr>
              <a:t>День Неизвестного солдата</a:t>
            </a:r>
          </a:p>
        </p:txBody>
      </p:sp>
      <p:pic>
        <p:nvPicPr>
          <p:cNvPr id="1026" name="Picture 2" descr="https://i.yapx.cc/HXCDC.gif">
            <a:extLst>
              <a:ext uri="{FF2B5EF4-FFF2-40B4-BE49-F238E27FC236}">
                <a16:creationId xmlns:a16="http://schemas.microsoft.com/office/drawing/2014/main" id="{B2F6FE2C-D76F-4AE9-9770-F3FA1F700575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5443" y="3269263"/>
            <a:ext cx="5530948" cy="34568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00659926"/>
      </p:ext>
    </p:extLst>
  </p:cSld>
  <p:clrMapOvr>
    <a:masterClrMapping/>
  </p:clrMapOvr>
  <p:transition spd="slow">
    <p:push dir="u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1049A16-240A-4BBF-BA9B-A85239E65F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95" y="243840"/>
            <a:ext cx="10353762" cy="970450"/>
          </a:xfrm>
        </p:spPr>
        <p:txBody>
          <a:bodyPr/>
          <a:lstStyle/>
          <a:p>
            <a:r>
              <a:rPr lang="ru-RU" b="1" dirty="0">
                <a:solidFill>
                  <a:srgbClr val="FFC000"/>
                </a:solidFill>
              </a:rPr>
              <a:t>Памятная дата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A256350-6858-4ACF-89EB-84D3BA90879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3047" y="1214290"/>
            <a:ext cx="7315200" cy="5284983"/>
          </a:xfrm>
        </p:spPr>
        <p:txBody>
          <a:bodyPr>
            <a:normAutofit fontScale="92500"/>
          </a:bodyPr>
          <a:lstStyle/>
          <a:p>
            <a:pPr marL="36900" indent="0" algn="just">
              <a:buNone/>
            </a:pPr>
            <a:r>
              <a:rPr lang="ru-RU" sz="2400" b="1" dirty="0">
                <a:solidFill>
                  <a:srgbClr val="FFC000"/>
                </a:solidFill>
              </a:rPr>
              <a:t>Наименование</a:t>
            </a:r>
            <a:r>
              <a:rPr lang="ru-RU" sz="2400" b="1" dirty="0">
                <a:solidFill>
                  <a:schemeClr val="tx1"/>
                </a:solidFill>
              </a:rPr>
              <a:t>: День Неизвестного солдата.</a:t>
            </a:r>
          </a:p>
          <a:p>
            <a:pPr marL="36900" indent="0" algn="just">
              <a:buNone/>
            </a:pPr>
            <a:r>
              <a:rPr lang="ru-RU" sz="2400" b="1" dirty="0">
                <a:solidFill>
                  <a:srgbClr val="FFC000"/>
                </a:solidFill>
              </a:rPr>
              <a:t>Дата учреждения: </a:t>
            </a:r>
            <a:r>
              <a:rPr lang="ru-RU" sz="2400" b="1" dirty="0">
                <a:solidFill>
                  <a:schemeClr val="tx1"/>
                </a:solidFill>
              </a:rPr>
              <a:t>3 декабря 2014 года.</a:t>
            </a:r>
          </a:p>
          <a:p>
            <a:pPr marL="36900" indent="0" algn="just">
              <a:buNone/>
            </a:pPr>
            <a:r>
              <a:rPr lang="ru-RU" sz="2400" b="1" dirty="0">
                <a:solidFill>
                  <a:srgbClr val="FFC000"/>
                </a:solidFill>
              </a:rPr>
              <a:t>Суть : </a:t>
            </a:r>
            <a:r>
              <a:rPr lang="ru-RU" sz="2400" b="1" dirty="0">
                <a:solidFill>
                  <a:schemeClr val="tx1"/>
                </a:solidFill>
              </a:rPr>
              <a:t>Почтить </a:t>
            </a:r>
            <a:r>
              <a:rPr lang="ru-RU" sz="2400" b="1" dirty="0">
                <a:solidFill>
                  <a:schemeClr val="tx1"/>
                </a:solidFill>
                <a:effectLst/>
              </a:rPr>
              <a:t>память о российских и советских воинах, погибших в боевых действиях на территории страны или за её пределами</a:t>
            </a:r>
          </a:p>
          <a:p>
            <a:pPr marL="36900" indent="0" algn="just">
              <a:buNone/>
            </a:pPr>
            <a:r>
              <a:rPr lang="ru-RU" sz="2400" b="1" dirty="0">
                <a:solidFill>
                  <a:srgbClr val="FFC000"/>
                </a:solidFill>
                <a:effectLst/>
              </a:rPr>
              <a:t>Почему 3 декабря? </a:t>
            </a:r>
          </a:p>
          <a:p>
            <a:pPr marL="36900" indent="0" algn="just">
              <a:buNone/>
            </a:pPr>
            <a:r>
              <a:rPr lang="ru-RU" sz="2400" b="1" dirty="0">
                <a:solidFill>
                  <a:schemeClr val="tx1"/>
                </a:solidFill>
              </a:rPr>
              <a:t>В 1966 году, в ознаменование 25-й годовщины разгрома немецких войск под Москвой, прах неизвестного солдата был перенесён из братской могилы на 41-м километре Ленинградского шоссе (на въезде в город Зеленоград) и торжественно захоронен у стены Московского Кремля в Александровском саду[</a:t>
            </a:r>
          </a:p>
        </p:txBody>
      </p:sp>
      <p:pic>
        <p:nvPicPr>
          <p:cNvPr id="2050" name="Picture 2" descr="Zelenograd - Shtyki Memorial.JPG">
            <a:extLst>
              <a:ext uri="{FF2B5EF4-FFF2-40B4-BE49-F238E27FC236}">
                <a16:creationId xmlns:a16="http://schemas.microsoft.com/office/drawing/2014/main" id="{593F65C3-6E82-4E5B-9406-150070B6146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79" r="21685"/>
          <a:stretch/>
        </p:blipFill>
        <p:spPr bwMode="auto">
          <a:xfrm>
            <a:off x="8088620" y="873794"/>
            <a:ext cx="3580719" cy="434275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90C04EA0-68CA-4814-803B-469DD471417F}"/>
              </a:ext>
            </a:extLst>
          </p:cNvPr>
          <p:cNvSpPr txBox="1"/>
          <p:nvPr/>
        </p:nvSpPr>
        <p:spPr>
          <a:xfrm>
            <a:off x="8088621" y="5216548"/>
            <a:ext cx="3580718" cy="40011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000" dirty="0"/>
              <a:t>Братская могила «Штыки»</a:t>
            </a:r>
          </a:p>
        </p:txBody>
      </p:sp>
    </p:spTree>
    <p:extLst>
      <p:ext uri="{BB962C8B-B14F-4D97-AF65-F5344CB8AC3E}">
        <p14:creationId xmlns:p14="http://schemas.microsoft.com/office/powerpoint/2010/main" val="930922433"/>
      </p:ext>
    </p:extLst>
  </p:cSld>
  <p:clrMapOvr>
    <a:masterClrMapping/>
  </p:clrMapOvr>
  <p:transition spd="slow">
    <p:push dir="u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s://u2.9111s.ru/uploads/202205/08/db0134b2d0a5ec3c8340891b672b745c.png">
            <a:extLst>
              <a:ext uri="{FF2B5EF4-FFF2-40B4-BE49-F238E27FC236}">
                <a16:creationId xmlns:a16="http://schemas.microsoft.com/office/drawing/2014/main" id="{23ABC3AC-CDB6-48B5-8AA7-CD1265A214D8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3539" y="215704"/>
            <a:ext cx="9804921" cy="642659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AED9746-35EB-4EEB-9AA2-AC1006CA6E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93539" y="6098345"/>
            <a:ext cx="9804921" cy="543951"/>
          </a:xfr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ru-RU" sz="2800" b="1" dirty="0">
                <a:solidFill>
                  <a:schemeClr val="tx1"/>
                </a:solidFill>
              </a:rPr>
              <a:t>Могила Неизвестного солдата у Кремлёвской стены</a:t>
            </a:r>
          </a:p>
        </p:txBody>
      </p:sp>
    </p:spTree>
    <p:extLst>
      <p:ext uri="{BB962C8B-B14F-4D97-AF65-F5344CB8AC3E}">
        <p14:creationId xmlns:p14="http://schemas.microsoft.com/office/powerpoint/2010/main" val="4168755728"/>
      </p:ext>
    </p:extLst>
  </p:cSld>
  <p:clrMapOvr>
    <a:masterClrMapping/>
  </p:clrMapOvr>
  <p:transition spd="slow">
    <p:push dir="u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7384C3E-20B8-469A-9E88-3B1652A76B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95" y="286043"/>
            <a:ext cx="10353762" cy="970450"/>
          </a:xfrm>
        </p:spPr>
        <p:txBody>
          <a:bodyPr/>
          <a:lstStyle/>
          <a:p>
            <a:r>
              <a:rPr lang="ru-RU" b="1" dirty="0">
                <a:solidFill>
                  <a:schemeClr val="tx1"/>
                </a:solidFill>
              </a:rPr>
              <a:t>Кто такой </a:t>
            </a:r>
            <a:r>
              <a:rPr lang="ru-RU" b="1" dirty="0">
                <a:solidFill>
                  <a:srgbClr val="FFC000"/>
                </a:solidFill>
              </a:rPr>
              <a:t>«Неизвестный солдат»</a:t>
            </a:r>
            <a:r>
              <a:rPr lang="ru-RU" b="1" dirty="0">
                <a:solidFill>
                  <a:schemeClr val="tx1"/>
                </a:solidFill>
              </a:rPr>
              <a:t>?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FEC3DC4-24EC-4E8C-8329-4D0A9E6BC4C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12601" y="1399624"/>
            <a:ext cx="5529208" cy="4058751"/>
          </a:xfrm>
        </p:spPr>
        <p:txBody>
          <a:bodyPr>
            <a:normAutofit/>
          </a:bodyPr>
          <a:lstStyle/>
          <a:p>
            <a:pPr marL="36900" indent="0" algn="just">
              <a:buNone/>
            </a:pPr>
            <a:r>
              <a:rPr lang="ru-RU" sz="2800" b="1" dirty="0">
                <a:solidFill>
                  <a:schemeClr val="tx1"/>
                </a:solidFill>
                <a:effectLst/>
              </a:rPr>
              <a:t>Неизвестным Солдатом будет считаться </a:t>
            </a:r>
            <a:r>
              <a:rPr lang="ru-RU" sz="2800" b="1" u="sng" dirty="0">
                <a:solidFill>
                  <a:srgbClr val="FFC000"/>
                </a:solidFill>
                <a:effectLst/>
              </a:rPr>
              <a:t>только тот воин, который погиб в бою или не смог восстановиться от тяжелых ран</a:t>
            </a:r>
            <a:r>
              <a:rPr lang="ru-RU" sz="2800" b="1" dirty="0">
                <a:solidFill>
                  <a:schemeClr val="tx1"/>
                </a:solidFill>
                <a:effectLst/>
              </a:rPr>
              <a:t>, а также не был пленным или дезертиром.</a:t>
            </a:r>
            <a:endParaRPr lang="ru-RU" sz="2800" b="1" dirty="0">
              <a:solidFill>
                <a:schemeClr val="tx1"/>
              </a:solidFill>
            </a:endParaRPr>
          </a:p>
        </p:txBody>
      </p:sp>
      <p:pic>
        <p:nvPicPr>
          <p:cNvPr id="4098" name="Picture 2" descr="https://a.d-cd.net/M8AAAgOhy-A-1920.jpg">
            <a:extLst>
              <a:ext uri="{FF2B5EF4-FFF2-40B4-BE49-F238E27FC236}">
                <a16:creationId xmlns:a16="http://schemas.microsoft.com/office/drawing/2014/main" id="{26D5B380-600C-4F4C-9D54-1C82D7536B9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11" r="37094" b="27448"/>
          <a:stretch/>
        </p:blipFill>
        <p:spPr bwMode="auto">
          <a:xfrm>
            <a:off x="8237471" y="1270595"/>
            <a:ext cx="3030086" cy="512782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7B93DA8E-BA97-4DF5-94F2-9841DBC204F9}"/>
              </a:ext>
            </a:extLst>
          </p:cNvPr>
          <p:cNvSpPr txBox="1"/>
          <p:nvPr/>
        </p:nvSpPr>
        <p:spPr>
          <a:xfrm>
            <a:off x="8237471" y="6096668"/>
            <a:ext cx="3030086" cy="36933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dirty="0"/>
              <a:t>Ржевский мемориал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6D1241B2-0F73-4631-A80D-A3771C33B8D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795" y="4201551"/>
            <a:ext cx="2851895" cy="2370406"/>
          </a:xfrm>
          <a:prstGeom prst="rect">
            <a:avLst/>
          </a:prstGeom>
        </p:spPr>
      </p:pic>
      <p:pic>
        <p:nvPicPr>
          <p:cNvPr id="4100" name="Picture 4" descr="https://catherineasquithgallery.com/uploads/posts/2021-03/1614578101_10-p-krasnaya-zvezda-na-belom-fone-11.png">
            <a:extLst>
              <a:ext uri="{FF2B5EF4-FFF2-40B4-BE49-F238E27FC236}">
                <a16:creationId xmlns:a16="http://schemas.microsoft.com/office/drawing/2014/main" id="{027CB680-2BBE-4DA9-A37B-3E0AD02238A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71262" y="4201551"/>
            <a:ext cx="2535163" cy="24139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82297764"/>
      </p:ext>
    </p:extLst>
  </p:cSld>
  <p:clrMapOvr>
    <a:masterClrMapping/>
  </p:clrMapOvr>
  <p:transition spd="slow">
    <p:push dir="u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8A0B8F7-EED0-4031-B674-D946B9D1A6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95" y="302676"/>
            <a:ext cx="10353762" cy="764124"/>
          </a:xfrm>
        </p:spPr>
        <p:txBody>
          <a:bodyPr/>
          <a:lstStyle/>
          <a:p>
            <a:r>
              <a:rPr lang="ru-RU" b="1" dirty="0">
                <a:solidFill>
                  <a:srgbClr val="FFC000"/>
                </a:solidFill>
              </a:rPr>
              <a:t>Немного статистики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B7A7508-B6C0-42F9-94BE-E971293D84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3968" y="1066800"/>
            <a:ext cx="7034451" cy="5233180"/>
          </a:xfrm>
        </p:spPr>
        <p:txBody>
          <a:bodyPr>
            <a:normAutofit/>
          </a:bodyPr>
          <a:lstStyle/>
          <a:p>
            <a:pPr marL="36900" indent="0">
              <a:buNone/>
            </a:pPr>
            <a:r>
              <a:rPr lang="ru-RU" sz="2800" b="1" dirty="0">
                <a:solidFill>
                  <a:schemeClr val="tx1"/>
                </a:solidFill>
              </a:rPr>
              <a:t>Только в ХХ веке Россия участвовала в </a:t>
            </a:r>
            <a:r>
              <a:rPr lang="ru-RU" sz="2800" b="1" u="sng" dirty="0">
                <a:solidFill>
                  <a:srgbClr val="FFC000"/>
                </a:solidFill>
              </a:rPr>
              <a:t>6 крупных конфликтах</a:t>
            </a:r>
            <a:r>
              <a:rPr lang="ru-RU" sz="2800" b="1" dirty="0">
                <a:solidFill>
                  <a:srgbClr val="FFC000"/>
                </a:solidFill>
              </a:rPr>
              <a:t> </a:t>
            </a:r>
            <a:r>
              <a:rPr lang="ru-RU" sz="2800" b="1" dirty="0">
                <a:solidFill>
                  <a:schemeClr val="tx1"/>
                </a:solidFill>
              </a:rPr>
              <a:t>из которых 2 - </a:t>
            </a:r>
            <a:r>
              <a:rPr lang="ru-RU" sz="2800" b="1" u="sng" dirty="0">
                <a:solidFill>
                  <a:srgbClr val="FFC000"/>
                </a:solidFill>
              </a:rPr>
              <a:t>Мировые войны</a:t>
            </a:r>
            <a:r>
              <a:rPr lang="ru-RU" sz="2800" b="1" u="sng" dirty="0">
                <a:solidFill>
                  <a:schemeClr val="tx1"/>
                </a:solidFill>
              </a:rPr>
              <a:t>;</a:t>
            </a:r>
          </a:p>
          <a:p>
            <a:pPr marL="36900" indent="0">
              <a:buNone/>
            </a:pPr>
            <a:r>
              <a:rPr lang="ru-RU" sz="2800" b="1" u="sng" dirty="0">
                <a:solidFill>
                  <a:srgbClr val="FF0000"/>
                </a:solidFill>
              </a:rPr>
              <a:t>Потеряла</a:t>
            </a:r>
            <a:r>
              <a:rPr lang="ru-RU" sz="2800" b="1" u="sng" dirty="0">
                <a:solidFill>
                  <a:schemeClr val="tx1"/>
                </a:solidFill>
              </a:rPr>
              <a:t>: </a:t>
            </a:r>
          </a:p>
          <a:p>
            <a:r>
              <a:rPr lang="ru-RU" sz="2800" b="1" dirty="0">
                <a:solidFill>
                  <a:schemeClr val="tx1"/>
                </a:solidFill>
              </a:rPr>
              <a:t>Около </a:t>
            </a:r>
            <a:r>
              <a:rPr lang="ru-RU" sz="2800" b="1" u="sng" dirty="0">
                <a:solidFill>
                  <a:srgbClr val="FFC000"/>
                </a:solidFill>
              </a:rPr>
              <a:t>25 миллионов </a:t>
            </a:r>
            <a:r>
              <a:rPr lang="ru-RU" sz="2800" b="1" dirty="0">
                <a:solidFill>
                  <a:schemeClr val="tx1"/>
                </a:solidFill>
              </a:rPr>
              <a:t>солдат (без учета гражданских и раненых);</a:t>
            </a:r>
          </a:p>
          <a:p>
            <a:r>
              <a:rPr lang="ru-RU" sz="2800" b="1" dirty="0">
                <a:solidFill>
                  <a:schemeClr val="tx1"/>
                </a:solidFill>
              </a:rPr>
              <a:t>Из </a:t>
            </a:r>
            <a:r>
              <a:rPr lang="ru-RU" sz="2800" b="1" u="sng" dirty="0">
                <a:solidFill>
                  <a:srgbClr val="FF0000"/>
                </a:solidFill>
              </a:rPr>
              <a:t>8,5 миллионов </a:t>
            </a:r>
            <a:r>
              <a:rPr lang="ru-RU" sz="2800" b="1" dirty="0">
                <a:solidFill>
                  <a:schemeClr val="tx1"/>
                </a:solidFill>
              </a:rPr>
              <a:t>солдат в братских могилах времён Великой Отечественной войны </a:t>
            </a:r>
            <a:r>
              <a:rPr lang="ru-RU" sz="2800" b="1" u="sng" dirty="0">
                <a:solidFill>
                  <a:srgbClr val="FF0000"/>
                </a:solidFill>
              </a:rPr>
              <a:t>5,5 миллионов </a:t>
            </a:r>
            <a:r>
              <a:rPr lang="ru-RU" sz="2800" b="1" dirty="0">
                <a:solidFill>
                  <a:schemeClr val="tx1"/>
                </a:solidFill>
              </a:rPr>
              <a:t>– </a:t>
            </a:r>
            <a:r>
              <a:rPr lang="ru-RU" sz="2800" b="1" dirty="0">
                <a:solidFill>
                  <a:srgbClr val="FFC000"/>
                </a:solidFill>
              </a:rPr>
              <a:t>неизвестных.</a:t>
            </a:r>
          </a:p>
        </p:txBody>
      </p:sp>
      <p:pic>
        <p:nvPicPr>
          <p:cNvPr id="5122" name="Picture 2" descr="https://static.mk.ru/upload/entities/2021/08/16/13/articles/facebookPicture/41/72/80/a5/36674da20253ec2caeb656b5f2e6e793.jpg">
            <a:extLst>
              <a:ext uri="{FF2B5EF4-FFF2-40B4-BE49-F238E27FC236}">
                <a16:creationId xmlns:a16="http://schemas.microsoft.com/office/drawing/2014/main" id="{AA080DF4-C3C7-4ECB-8565-684AC796131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382" r="24610"/>
          <a:stretch/>
        </p:blipFill>
        <p:spPr bwMode="auto">
          <a:xfrm>
            <a:off x="7676875" y="1096726"/>
            <a:ext cx="3981157" cy="520325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1AA93C55-255D-4ED9-95D8-F00D7B2DE95D}"/>
              </a:ext>
            </a:extLst>
          </p:cNvPr>
          <p:cNvSpPr txBox="1"/>
          <p:nvPr/>
        </p:nvSpPr>
        <p:spPr>
          <a:xfrm>
            <a:off x="7676875" y="5753686"/>
            <a:ext cx="3981157" cy="64633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schemeClr val="tx1"/>
                </a:solidFill>
              </a:rPr>
              <a:t>Мемориальный комплекс –</a:t>
            </a:r>
          </a:p>
          <a:p>
            <a:pPr algn="ctr"/>
            <a:r>
              <a:rPr lang="ru-RU" b="1" dirty="0">
                <a:solidFill>
                  <a:schemeClr val="tx1"/>
                </a:solidFill>
              </a:rPr>
              <a:t> </a:t>
            </a:r>
            <a:r>
              <a:rPr lang="ru-RU" b="1" dirty="0" err="1">
                <a:solidFill>
                  <a:schemeClr val="tx1"/>
                </a:solidFill>
              </a:rPr>
              <a:t>Саур</a:t>
            </a:r>
            <a:r>
              <a:rPr lang="ru-RU" b="1" dirty="0">
                <a:solidFill>
                  <a:schemeClr val="tx1"/>
                </a:solidFill>
              </a:rPr>
              <a:t>-Могила</a:t>
            </a:r>
          </a:p>
        </p:txBody>
      </p:sp>
    </p:spTree>
    <p:extLst>
      <p:ext uri="{BB962C8B-B14F-4D97-AF65-F5344CB8AC3E}">
        <p14:creationId xmlns:p14="http://schemas.microsoft.com/office/powerpoint/2010/main" val="1367529785"/>
      </p:ext>
    </p:extLst>
  </p:cSld>
  <p:clrMapOvr>
    <a:masterClrMapping/>
  </p:clrMapOvr>
  <p:transition spd="slow">
    <p:push dir="u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51CEF01E-8326-4FAC-B80A-DA67442FCE0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79754" y="411384"/>
            <a:ext cx="4852021" cy="6063023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ECEE1B94-D48E-4972-B0FE-E77191A087F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97773" y="411384"/>
            <a:ext cx="6426804" cy="6063023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41632FB-6647-4003-B565-4C122EAECAF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792305" y="2514599"/>
            <a:ext cx="8157223" cy="1828801"/>
          </a:xfrm>
        </p:spPr>
        <p:txBody>
          <a:bodyPr>
            <a:normAutofit fontScale="90000"/>
          </a:bodyPr>
          <a:lstStyle/>
          <a:p>
            <a:r>
              <a:rPr lang="ru-RU" b="1" dirty="0">
                <a:solidFill>
                  <a:schemeClr val="tx1"/>
                </a:solidFill>
              </a:rPr>
              <a:t>3 Декабря – </a:t>
            </a:r>
            <a:br>
              <a:rPr lang="ru-RU" b="1" dirty="0"/>
            </a:br>
            <a:r>
              <a:rPr lang="ru-RU" b="1" dirty="0">
                <a:solidFill>
                  <a:schemeClr val="tx1"/>
                </a:solidFill>
              </a:rPr>
              <a:t>День Неизвестного солдата</a:t>
            </a:r>
          </a:p>
        </p:txBody>
      </p:sp>
      <p:pic>
        <p:nvPicPr>
          <p:cNvPr id="1026" name="Picture 2" descr="https://i.yapx.cc/HXCDC.gif">
            <a:extLst>
              <a:ext uri="{FF2B5EF4-FFF2-40B4-BE49-F238E27FC236}">
                <a16:creationId xmlns:a16="http://schemas.microsoft.com/office/drawing/2014/main" id="{B2F6FE2C-D76F-4AE9-9770-F3FA1F700575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5443" y="3269263"/>
            <a:ext cx="5530948" cy="34568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3699455"/>
      </p:ext>
    </p:extLst>
  </p:cSld>
  <p:clrMapOvr>
    <a:masterClrMapping/>
  </p:clrMapOvr>
  <p:transition spd="slow">
    <p:push dir="u"/>
  </p:transition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ланец">
  <a:themeElements>
    <a:clrScheme name="Сланец">
      <a:dk1>
        <a:sysClr val="windowText" lastClr="000000"/>
      </a:dk1>
      <a:lt1>
        <a:sysClr val="window" lastClr="FFFFFF"/>
      </a:lt1>
      <a:dk2>
        <a:srgbClr val="212123"/>
      </a:dk2>
      <a:lt2>
        <a:srgbClr val="DADADA"/>
      </a:lt2>
      <a:accent1>
        <a:srgbClr val="BC451B"/>
      </a:accent1>
      <a:accent2>
        <a:srgbClr val="D3BA68"/>
      </a:accent2>
      <a:accent3>
        <a:srgbClr val="BB8640"/>
      </a:accent3>
      <a:accent4>
        <a:srgbClr val="AD9277"/>
      </a:accent4>
      <a:accent5>
        <a:srgbClr val="A55A43"/>
      </a:accent5>
      <a:accent6>
        <a:srgbClr val="AD9D7B"/>
      </a:accent6>
      <a:hlink>
        <a:srgbClr val="E98052"/>
      </a:hlink>
      <a:folHlink>
        <a:srgbClr val="F4B69B"/>
      </a:folHlink>
    </a:clrScheme>
    <a:fontScheme name="Сланец">
      <a:majorFont>
        <a:latin typeface="Calisto MT" panose="02040603050505030304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alisto MT" panose="02040603050505030304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ланец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0000"/>
                <a:lumMod val="90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63500" dist="25400" dir="5400000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7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hardEdge"/>
          </a:sp3d>
        </a:effectStyle>
      </a:effectStyleLst>
      <a:bgFillStyleLst>
        <a:solidFill>
          <a:schemeClr val="phClr"/>
        </a:solidFill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lumMod val="80000"/>
              </a:schemeClr>
              <a:schemeClr val="phClr">
                <a:tint val="98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ate" id="{C3F70B94-7CE9-428E-ADC1-3269CC2C3385}" vid="{3F2DE9A5-64E6-437C-A389-CC4477E817E8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Сланец</Template>
  <TotalTime>85</TotalTime>
  <Words>170</Words>
  <Application>Microsoft Office PowerPoint</Application>
  <PresentationFormat>Широкоэкранный</PresentationFormat>
  <Paragraphs>20</Paragraphs>
  <Slides>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9" baseType="lpstr">
      <vt:lpstr>Calisto MT</vt:lpstr>
      <vt:lpstr>Wingdings 2</vt:lpstr>
      <vt:lpstr>Сланец</vt:lpstr>
      <vt:lpstr>3 Декабря –  День Неизвестного солдата</vt:lpstr>
      <vt:lpstr>Памятная дата</vt:lpstr>
      <vt:lpstr>Могила Неизвестного солдата у Кремлёвской стены</vt:lpstr>
      <vt:lpstr>Кто такой «Неизвестный солдат»?</vt:lpstr>
      <vt:lpstr>Немного статистики</vt:lpstr>
      <vt:lpstr>3 Декабря –  День Неизвестного солдата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3 Декабря –  День Неизвестного солдата</dc:title>
  <dc:creator>Amazing_Godzil</dc:creator>
  <cp:lastModifiedBy>Amazing_Godzil</cp:lastModifiedBy>
  <cp:revision>10</cp:revision>
  <dcterms:created xsi:type="dcterms:W3CDTF">2022-11-30T17:06:37Z</dcterms:created>
  <dcterms:modified xsi:type="dcterms:W3CDTF">2022-12-03T15:24:53Z</dcterms:modified>
</cp:coreProperties>
</file>