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084C-5427-4BFC-AB5F-FF565D7C3951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C26B9-EBE8-4AAE-8ECA-2C79050B9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935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084C-5427-4BFC-AB5F-FF565D7C3951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C26B9-EBE8-4AAE-8ECA-2C79050B9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372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084C-5427-4BFC-AB5F-FF565D7C3951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C26B9-EBE8-4AAE-8ECA-2C79050B9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658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084C-5427-4BFC-AB5F-FF565D7C3951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C26B9-EBE8-4AAE-8ECA-2C79050B959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4857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084C-5427-4BFC-AB5F-FF565D7C3951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C26B9-EBE8-4AAE-8ECA-2C79050B9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597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084C-5427-4BFC-AB5F-FF565D7C3951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C26B9-EBE8-4AAE-8ECA-2C79050B9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359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084C-5427-4BFC-AB5F-FF565D7C3951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C26B9-EBE8-4AAE-8ECA-2C79050B9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8165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084C-5427-4BFC-AB5F-FF565D7C3951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C26B9-EBE8-4AAE-8ECA-2C79050B9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873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084C-5427-4BFC-AB5F-FF565D7C3951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C26B9-EBE8-4AAE-8ECA-2C79050B9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524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084C-5427-4BFC-AB5F-FF565D7C3951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C26B9-EBE8-4AAE-8ECA-2C79050B9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970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084C-5427-4BFC-AB5F-FF565D7C3951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C26B9-EBE8-4AAE-8ECA-2C79050B9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204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084C-5427-4BFC-AB5F-FF565D7C3951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C26B9-EBE8-4AAE-8ECA-2C79050B9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987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084C-5427-4BFC-AB5F-FF565D7C3951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C26B9-EBE8-4AAE-8ECA-2C79050B9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08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084C-5427-4BFC-AB5F-FF565D7C3951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C26B9-EBE8-4AAE-8ECA-2C79050B9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631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084C-5427-4BFC-AB5F-FF565D7C3951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C26B9-EBE8-4AAE-8ECA-2C79050B9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589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084C-5427-4BFC-AB5F-FF565D7C3951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C26B9-EBE8-4AAE-8ECA-2C79050B9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28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7084C-5427-4BFC-AB5F-FF565D7C3951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C26B9-EBE8-4AAE-8ECA-2C79050B9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153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7AC7084C-5427-4BFC-AB5F-FF565D7C3951}" type="datetimeFigureOut">
              <a:rPr lang="ru-RU" smtClean="0"/>
              <a:t>03.12.2022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EDC26B9-EBE8-4AAE-8ECA-2C79050B9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458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CEF01E-8326-4FAC-B80A-DA67442FCE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9754" y="411384"/>
            <a:ext cx="4852021" cy="606302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CEE1B94-D48E-4972-B0FE-E77191A087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73" y="411384"/>
            <a:ext cx="6426804" cy="606302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632FB-6647-4003-B565-4C122EAECA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2305" y="2514599"/>
            <a:ext cx="8157223" cy="182880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3 Декабря – </a:t>
            </a:r>
            <a:br>
              <a:rPr lang="ru-RU" b="1" dirty="0"/>
            </a:br>
            <a:r>
              <a:rPr lang="ru-RU" b="1" dirty="0">
                <a:solidFill>
                  <a:schemeClr val="tx1"/>
                </a:solidFill>
              </a:rPr>
              <a:t>День Неизвестного солдата</a:t>
            </a:r>
          </a:p>
        </p:txBody>
      </p:sp>
      <p:pic>
        <p:nvPicPr>
          <p:cNvPr id="1026" name="Picture 2" descr="https://i.yapx.cc/HXCDC.gif">
            <a:extLst>
              <a:ext uri="{FF2B5EF4-FFF2-40B4-BE49-F238E27FC236}">
                <a16:creationId xmlns:a16="http://schemas.microsoft.com/office/drawing/2014/main" id="{B2F6FE2C-D76F-4AE9-9770-F3FA1F70057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443" y="3269263"/>
            <a:ext cx="5530948" cy="345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65992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049A16-240A-4BBF-BA9B-A85239E65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43840"/>
            <a:ext cx="10353762" cy="970450"/>
          </a:xfrm>
        </p:spPr>
        <p:txBody>
          <a:bodyPr/>
          <a:lstStyle/>
          <a:p>
            <a:r>
              <a:rPr lang="ru-RU" b="1" dirty="0">
                <a:solidFill>
                  <a:srgbClr val="FFC000"/>
                </a:solidFill>
              </a:rPr>
              <a:t>Памятная дата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256350-6858-4ACF-89EB-84D3BA908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047" y="1214290"/>
            <a:ext cx="7315200" cy="5284983"/>
          </a:xfrm>
        </p:spPr>
        <p:txBody>
          <a:bodyPr>
            <a:normAutofit fontScale="92500"/>
          </a:bodyPr>
          <a:lstStyle/>
          <a:p>
            <a:pPr marL="36900" indent="0" algn="just">
              <a:buNone/>
            </a:pPr>
            <a:r>
              <a:rPr lang="ru-RU" sz="2400" b="1" dirty="0">
                <a:solidFill>
                  <a:srgbClr val="FFC000"/>
                </a:solidFill>
              </a:rPr>
              <a:t>Наименование</a:t>
            </a:r>
            <a:r>
              <a:rPr lang="ru-RU" sz="2400" b="1" dirty="0">
                <a:solidFill>
                  <a:schemeClr val="tx1"/>
                </a:solidFill>
              </a:rPr>
              <a:t>: День Неизвестного солдата.</a:t>
            </a:r>
          </a:p>
          <a:p>
            <a:pPr marL="36900" indent="0" algn="just">
              <a:buNone/>
            </a:pPr>
            <a:r>
              <a:rPr lang="ru-RU" sz="2400" b="1" dirty="0">
                <a:solidFill>
                  <a:srgbClr val="FFC000"/>
                </a:solidFill>
              </a:rPr>
              <a:t>Дата учреждения: </a:t>
            </a:r>
            <a:r>
              <a:rPr lang="ru-RU" sz="2400" b="1" dirty="0">
                <a:solidFill>
                  <a:schemeClr val="tx1"/>
                </a:solidFill>
              </a:rPr>
              <a:t>3 декабря 2014 года.</a:t>
            </a:r>
          </a:p>
          <a:p>
            <a:pPr marL="36900" indent="0" algn="just">
              <a:buNone/>
            </a:pPr>
            <a:r>
              <a:rPr lang="ru-RU" sz="2400" b="1" dirty="0">
                <a:solidFill>
                  <a:srgbClr val="FFC000"/>
                </a:solidFill>
              </a:rPr>
              <a:t>Суть : </a:t>
            </a:r>
            <a:r>
              <a:rPr lang="ru-RU" sz="2400" b="1" dirty="0">
                <a:solidFill>
                  <a:schemeClr val="tx1"/>
                </a:solidFill>
              </a:rPr>
              <a:t>Почтить </a:t>
            </a:r>
            <a:r>
              <a:rPr lang="ru-RU" sz="2400" b="1" dirty="0">
                <a:solidFill>
                  <a:schemeClr val="tx1"/>
                </a:solidFill>
                <a:effectLst/>
              </a:rPr>
              <a:t>память о российских и советских воинах, погибших в боевых действиях на территории страны или за её пределами</a:t>
            </a:r>
          </a:p>
          <a:p>
            <a:pPr marL="36900" indent="0" algn="just">
              <a:buNone/>
            </a:pPr>
            <a:r>
              <a:rPr lang="ru-RU" sz="2400" b="1" dirty="0">
                <a:solidFill>
                  <a:srgbClr val="FFC000"/>
                </a:solidFill>
                <a:effectLst/>
              </a:rPr>
              <a:t>Почему 3 декабря? </a:t>
            </a:r>
          </a:p>
          <a:p>
            <a:pPr marL="36900" indent="0" algn="just">
              <a:buNone/>
            </a:pPr>
            <a:r>
              <a:rPr lang="ru-RU" sz="2400" b="1" dirty="0">
                <a:solidFill>
                  <a:schemeClr val="tx1"/>
                </a:solidFill>
              </a:rPr>
              <a:t>В 1966 году, в ознаменование 25-й годовщины разгрома немецких войск под Москвой, прах неизвестного солдата был перенесён из братской могилы на 41-м километре Ленинградского шоссе (на въезде в город Зеленоград) и торжественно захоронен у стены Московского Кремля в Александровском саду[</a:t>
            </a:r>
          </a:p>
        </p:txBody>
      </p:sp>
      <p:pic>
        <p:nvPicPr>
          <p:cNvPr id="2050" name="Picture 2" descr="Zelenograd - Shtyki Memorial.JPG">
            <a:extLst>
              <a:ext uri="{FF2B5EF4-FFF2-40B4-BE49-F238E27FC236}">
                <a16:creationId xmlns:a16="http://schemas.microsoft.com/office/drawing/2014/main" id="{593F65C3-6E82-4E5B-9406-150070B614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9" r="21685"/>
          <a:stretch/>
        </p:blipFill>
        <p:spPr bwMode="auto">
          <a:xfrm>
            <a:off x="8088620" y="873794"/>
            <a:ext cx="3580719" cy="43427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C04EA0-68CA-4814-803B-469DD471417F}"/>
              </a:ext>
            </a:extLst>
          </p:cNvPr>
          <p:cNvSpPr txBox="1"/>
          <p:nvPr/>
        </p:nvSpPr>
        <p:spPr>
          <a:xfrm>
            <a:off x="8088621" y="5216548"/>
            <a:ext cx="3580718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Братская могила «Штыки»</a:t>
            </a:r>
          </a:p>
        </p:txBody>
      </p:sp>
    </p:spTree>
    <p:extLst>
      <p:ext uri="{BB962C8B-B14F-4D97-AF65-F5344CB8AC3E}">
        <p14:creationId xmlns:p14="http://schemas.microsoft.com/office/powerpoint/2010/main" val="93092243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u2.9111s.ru/uploads/202205/08/db0134b2d0a5ec3c8340891b672b745c.png">
            <a:extLst>
              <a:ext uri="{FF2B5EF4-FFF2-40B4-BE49-F238E27FC236}">
                <a16:creationId xmlns:a16="http://schemas.microsoft.com/office/drawing/2014/main" id="{23ABC3AC-CDB6-48B5-8AA7-CD1265A214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539" y="215704"/>
            <a:ext cx="9804921" cy="64265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ED9746-35EB-4EEB-9AA2-AC1006CA6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539" y="6098345"/>
            <a:ext cx="9804921" cy="543951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Могила Неизвестного солдата у Кремлёвской стены</a:t>
            </a:r>
          </a:p>
        </p:txBody>
      </p:sp>
    </p:spTree>
    <p:extLst>
      <p:ext uri="{BB962C8B-B14F-4D97-AF65-F5344CB8AC3E}">
        <p14:creationId xmlns:p14="http://schemas.microsoft.com/office/powerpoint/2010/main" val="416875572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384C3E-20B8-469A-9E88-3B1652A7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86043"/>
            <a:ext cx="10353762" cy="970450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Кто такой </a:t>
            </a:r>
            <a:r>
              <a:rPr lang="ru-RU" b="1" dirty="0">
                <a:solidFill>
                  <a:srgbClr val="FFC000"/>
                </a:solidFill>
              </a:rPr>
              <a:t>«Неизвестный солдат»</a:t>
            </a:r>
            <a:r>
              <a:rPr lang="ru-RU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EC3DC4-24EC-4E8C-8329-4D0A9E6BC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2601" y="1399624"/>
            <a:ext cx="5529208" cy="4058751"/>
          </a:xfrm>
        </p:spPr>
        <p:txBody>
          <a:bodyPr>
            <a:normAutofit/>
          </a:bodyPr>
          <a:lstStyle/>
          <a:p>
            <a:pPr marL="36900" indent="0" algn="just">
              <a:buNone/>
            </a:pPr>
            <a:r>
              <a:rPr lang="ru-RU" sz="2800" b="1" dirty="0">
                <a:solidFill>
                  <a:schemeClr val="tx1"/>
                </a:solidFill>
                <a:effectLst/>
              </a:rPr>
              <a:t>Неизвестным Солдатом будет считаться </a:t>
            </a:r>
            <a:r>
              <a:rPr lang="ru-RU" sz="2800" b="1" u="sng" dirty="0">
                <a:solidFill>
                  <a:srgbClr val="FFC000"/>
                </a:solidFill>
                <a:effectLst/>
              </a:rPr>
              <a:t>только тот воин, который погиб в бою или не смог восстановиться от тяжелых ран</a:t>
            </a:r>
            <a:r>
              <a:rPr lang="ru-RU" sz="2800" b="1" dirty="0">
                <a:solidFill>
                  <a:schemeClr val="tx1"/>
                </a:solidFill>
                <a:effectLst/>
              </a:rPr>
              <a:t>, а также не был пленным или дезертиром.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s://a.d-cd.net/M8AAAgOhy-A-1920.jpg">
            <a:extLst>
              <a:ext uri="{FF2B5EF4-FFF2-40B4-BE49-F238E27FC236}">
                <a16:creationId xmlns:a16="http://schemas.microsoft.com/office/drawing/2014/main" id="{26D5B380-600C-4F4C-9D54-1C82D7536B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11" r="37094" b="27448"/>
          <a:stretch/>
        </p:blipFill>
        <p:spPr bwMode="auto">
          <a:xfrm>
            <a:off x="8237471" y="1270595"/>
            <a:ext cx="3030086" cy="5127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93DA8E-BA97-4DF5-94F2-9841DBC204F9}"/>
              </a:ext>
            </a:extLst>
          </p:cNvPr>
          <p:cNvSpPr txBox="1"/>
          <p:nvPr/>
        </p:nvSpPr>
        <p:spPr>
          <a:xfrm>
            <a:off x="8237471" y="6096668"/>
            <a:ext cx="303008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Ржевский мемориал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1241B2-0F73-4631-A80D-A3771C33B8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4201551"/>
            <a:ext cx="2851895" cy="2370406"/>
          </a:xfrm>
          <a:prstGeom prst="rect">
            <a:avLst/>
          </a:prstGeom>
        </p:spPr>
      </p:pic>
      <p:pic>
        <p:nvPicPr>
          <p:cNvPr id="4100" name="Picture 4" descr="https://catherineasquithgallery.com/uploads/posts/2021-03/1614578101_10-p-krasnaya-zvezda-na-belom-fone-11.png">
            <a:extLst>
              <a:ext uri="{FF2B5EF4-FFF2-40B4-BE49-F238E27FC236}">
                <a16:creationId xmlns:a16="http://schemas.microsoft.com/office/drawing/2014/main" id="{027CB680-2BBE-4DA9-A37B-3E0AD0223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262" y="4201551"/>
            <a:ext cx="2535163" cy="241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29776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A0B8F7-EED0-4031-B674-D946B9D1A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302676"/>
            <a:ext cx="10353762" cy="764124"/>
          </a:xfrm>
        </p:spPr>
        <p:txBody>
          <a:bodyPr/>
          <a:lstStyle/>
          <a:p>
            <a:r>
              <a:rPr lang="ru-RU" b="1" dirty="0">
                <a:solidFill>
                  <a:srgbClr val="FFC000"/>
                </a:solidFill>
              </a:rPr>
              <a:t>Немного статистики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7A7508-B6C0-42F9-94BE-E971293D8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968" y="1066800"/>
            <a:ext cx="7034451" cy="5233180"/>
          </a:xfrm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ru-RU" sz="2800" b="1" dirty="0">
                <a:solidFill>
                  <a:schemeClr val="tx1"/>
                </a:solidFill>
              </a:rPr>
              <a:t>Только в ХХ веке Россия участвовала в </a:t>
            </a:r>
            <a:r>
              <a:rPr lang="ru-RU" sz="2800" b="1" u="sng" dirty="0">
                <a:solidFill>
                  <a:srgbClr val="FFC000"/>
                </a:solidFill>
              </a:rPr>
              <a:t>6 крупных конфликтах</a:t>
            </a:r>
            <a:r>
              <a:rPr lang="ru-RU" sz="2800" b="1" dirty="0">
                <a:solidFill>
                  <a:srgbClr val="FFC000"/>
                </a:solidFill>
              </a:rPr>
              <a:t> </a:t>
            </a:r>
            <a:r>
              <a:rPr lang="ru-RU" sz="2800" b="1" dirty="0">
                <a:solidFill>
                  <a:schemeClr val="tx1"/>
                </a:solidFill>
              </a:rPr>
              <a:t>из которых 2 - </a:t>
            </a:r>
            <a:r>
              <a:rPr lang="ru-RU" sz="2800" b="1" u="sng" dirty="0">
                <a:solidFill>
                  <a:srgbClr val="FFC000"/>
                </a:solidFill>
              </a:rPr>
              <a:t>Мировые войны</a:t>
            </a:r>
            <a:r>
              <a:rPr lang="ru-RU" sz="2800" b="1" u="sng" dirty="0">
                <a:solidFill>
                  <a:schemeClr val="tx1"/>
                </a:solidFill>
              </a:rPr>
              <a:t>;</a:t>
            </a:r>
          </a:p>
          <a:p>
            <a:pPr marL="36900" indent="0">
              <a:buNone/>
            </a:pPr>
            <a:r>
              <a:rPr lang="ru-RU" sz="2800" b="1" u="sng" dirty="0">
                <a:solidFill>
                  <a:srgbClr val="FF0000"/>
                </a:solidFill>
              </a:rPr>
              <a:t>Потеряла</a:t>
            </a:r>
            <a:r>
              <a:rPr lang="ru-RU" sz="2800" b="1" u="sng" dirty="0">
                <a:solidFill>
                  <a:schemeClr val="tx1"/>
                </a:solidFill>
              </a:rPr>
              <a:t>: 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Около </a:t>
            </a:r>
            <a:r>
              <a:rPr lang="ru-RU" sz="2800" b="1" u="sng" dirty="0">
                <a:solidFill>
                  <a:srgbClr val="FFC000"/>
                </a:solidFill>
              </a:rPr>
              <a:t>25 миллионов </a:t>
            </a:r>
            <a:r>
              <a:rPr lang="ru-RU" sz="2800" b="1" dirty="0">
                <a:solidFill>
                  <a:schemeClr val="tx1"/>
                </a:solidFill>
              </a:rPr>
              <a:t>солдат (без учета гражданских и раненых);</a:t>
            </a:r>
          </a:p>
          <a:p>
            <a:r>
              <a:rPr lang="ru-RU" sz="2800" b="1" dirty="0">
                <a:solidFill>
                  <a:schemeClr val="tx1"/>
                </a:solidFill>
              </a:rPr>
              <a:t>Из </a:t>
            </a:r>
            <a:r>
              <a:rPr lang="ru-RU" sz="2800" b="1" u="sng" dirty="0">
                <a:solidFill>
                  <a:srgbClr val="FF0000"/>
                </a:solidFill>
              </a:rPr>
              <a:t>8,5 миллионов </a:t>
            </a:r>
            <a:r>
              <a:rPr lang="ru-RU" sz="2800" b="1" dirty="0">
                <a:solidFill>
                  <a:schemeClr val="tx1"/>
                </a:solidFill>
              </a:rPr>
              <a:t>солдат в братских могилах времён Великой Отечественной войны </a:t>
            </a:r>
            <a:r>
              <a:rPr lang="ru-RU" sz="2800" b="1" u="sng" dirty="0">
                <a:solidFill>
                  <a:srgbClr val="FF0000"/>
                </a:solidFill>
              </a:rPr>
              <a:t>5,5 миллионов </a:t>
            </a:r>
            <a:r>
              <a:rPr lang="ru-RU" sz="2800" b="1" dirty="0">
                <a:solidFill>
                  <a:schemeClr val="tx1"/>
                </a:solidFill>
              </a:rPr>
              <a:t>– </a:t>
            </a:r>
            <a:r>
              <a:rPr lang="ru-RU" sz="2800" b="1" dirty="0">
                <a:solidFill>
                  <a:srgbClr val="FFC000"/>
                </a:solidFill>
              </a:rPr>
              <a:t>неизвестных.</a:t>
            </a:r>
          </a:p>
        </p:txBody>
      </p:sp>
      <p:pic>
        <p:nvPicPr>
          <p:cNvPr id="5122" name="Picture 2" descr="https://static.mk.ru/upload/entities/2021/08/16/13/articles/facebookPicture/41/72/80/a5/36674da20253ec2caeb656b5f2e6e793.jpg">
            <a:extLst>
              <a:ext uri="{FF2B5EF4-FFF2-40B4-BE49-F238E27FC236}">
                <a16:creationId xmlns:a16="http://schemas.microsoft.com/office/drawing/2014/main" id="{AA080DF4-C3C7-4ECB-8565-684AC79613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82" r="24610"/>
          <a:stretch/>
        </p:blipFill>
        <p:spPr bwMode="auto">
          <a:xfrm>
            <a:off x="7676875" y="1096726"/>
            <a:ext cx="3981157" cy="52032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A93C55-255D-4ED9-95D8-F00D7B2DE95D}"/>
              </a:ext>
            </a:extLst>
          </p:cNvPr>
          <p:cNvSpPr txBox="1"/>
          <p:nvPr/>
        </p:nvSpPr>
        <p:spPr>
          <a:xfrm>
            <a:off x="7676875" y="5753686"/>
            <a:ext cx="3981157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Мемориальный комплекс –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Саур</a:t>
            </a:r>
            <a:r>
              <a:rPr lang="ru-RU" b="1" dirty="0">
                <a:solidFill>
                  <a:schemeClr val="tx1"/>
                </a:solidFill>
              </a:rPr>
              <a:t>-Могила</a:t>
            </a:r>
          </a:p>
        </p:txBody>
      </p:sp>
    </p:spTree>
    <p:extLst>
      <p:ext uri="{BB962C8B-B14F-4D97-AF65-F5344CB8AC3E}">
        <p14:creationId xmlns:p14="http://schemas.microsoft.com/office/powerpoint/2010/main" val="136752978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1CEF01E-8326-4FAC-B80A-DA67442FCE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9754" y="411384"/>
            <a:ext cx="4852021" cy="606302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CEE1B94-D48E-4972-B0FE-E77191A087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773" y="411384"/>
            <a:ext cx="6426804" cy="606302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632FB-6647-4003-B565-4C122EAECA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2305" y="2514599"/>
            <a:ext cx="8157223" cy="1828801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3 Декабря – </a:t>
            </a:r>
            <a:br>
              <a:rPr lang="ru-RU" b="1" dirty="0"/>
            </a:br>
            <a:r>
              <a:rPr lang="ru-RU" b="1" dirty="0">
                <a:solidFill>
                  <a:schemeClr val="tx1"/>
                </a:solidFill>
              </a:rPr>
              <a:t>День Неизвестного солдата</a:t>
            </a:r>
          </a:p>
        </p:txBody>
      </p:sp>
      <p:pic>
        <p:nvPicPr>
          <p:cNvPr id="1026" name="Picture 2" descr="https://i.yapx.cc/HXCDC.gif">
            <a:extLst>
              <a:ext uri="{FF2B5EF4-FFF2-40B4-BE49-F238E27FC236}">
                <a16:creationId xmlns:a16="http://schemas.microsoft.com/office/drawing/2014/main" id="{B2F6FE2C-D76F-4AE9-9770-F3FA1F70057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443" y="3269263"/>
            <a:ext cx="5530948" cy="345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99455"/>
      </p:ext>
    </p:extLst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ланец">
  <a:themeElements>
    <a:clrScheme name="Сланец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Сланец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анец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Сланец</Template>
  <TotalTime>85</TotalTime>
  <Words>170</Words>
  <Application>Microsoft Office PowerPoint</Application>
  <PresentationFormat>Широкоэкранный</PresentationFormat>
  <Paragraphs>20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Calisto MT</vt:lpstr>
      <vt:lpstr>Wingdings 2</vt:lpstr>
      <vt:lpstr>Сланец</vt:lpstr>
      <vt:lpstr>3 Декабря –  День Неизвестного солдата</vt:lpstr>
      <vt:lpstr>Памятная дата</vt:lpstr>
      <vt:lpstr>Могила Неизвестного солдата у Кремлёвской стены</vt:lpstr>
      <vt:lpstr>Кто такой «Неизвестный солдат»?</vt:lpstr>
      <vt:lpstr>Немного статистики</vt:lpstr>
      <vt:lpstr>3 Декабря –  День Неизвестного солдата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Декабря –  День Неизвестного солдата</dc:title>
  <dc:creator>Amazing_Godzil</dc:creator>
  <cp:lastModifiedBy>Amazing_Godzil</cp:lastModifiedBy>
  <cp:revision>10</cp:revision>
  <dcterms:created xsi:type="dcterms:W3CDTF">2022-11-30T17:06:37Z</dcterms:created>
  <dcterms:modified xsi:type="dcterms:W3CDTF">2022-12-03T15:24:53Z</dcterms:modified>
</cp:coreProperties>
</file>