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0"/>
  </p:notesMasterIdLst>
  <p:sldIdLst>
    <p:sldId id="786" r:id="rId2"/>
    <p:sldId id="964" r:id="rId3"/>
    <p:sldId id="787" r:id="rId4"/>
    <p:sldId id="911" r:id="rId5"/>
    <p:sldId id="949" r:id="rId6"/>
    <p:sldId id="950" r:id="rId7"/>
    <p:sldId id="951" r:id="rId8"/>
    <p:sldId id="952" r:id="rId9"/>
    <p:sldId id="953" r:id="rId10"/>
    <p:sldId id="915" r:id="rId11"/>
    <p:sldId id="954" r:id="rId12"/>
    <p:sldId id="955" r:id="rId13"/>
    <p:sldId id="959" r:id="rId14"/>
    <p:sldId id="960" r:id="rId15"/>
    <p:sldId id="961" r:id="rId16"/>
    <p:sldId id="956" r:id="rId17"/>
    <p:sldId id="957" r:id="rId18"/>
    <p:sldId id="958" r:id="rId19"/>
    <p:sldId id="918" r:id="rId20"/>
    <p:sldId id="962" r:id="rId21"/>
    <p:sldId id="963" r:id="rId22"/>
    <p:sldId id="921" r:id="rId23"/>
    <p:sldId id="965" r:id="rId24"/>
    <p:sldId id="966" r:id="rId25"/>
    <p:sldId id="967" r:id="rId26"/>
    <p:sldId id="968" r:id="rId27"/>
    <p:sldId id="969" r:id="rId28"/>
    <p:sldId id="970" r:id="rId29"/>
    <p:sldId id="971" r:id="rId30"/>
    <p:sldId id="972" r:id="rId31"/>
    <p:sldId id="973" r:id="rId32"/>
    <p:sldId id="974" r:id="rId33"/>
    <p:sldId id="975" r:id="rId34"/>
    <p:sldId id="976" r:id="rId35"/>
    <p:sldId id="977" r:id="rId36"/>
    <p:sldId id="978" r:id="rId37"/>
    <p:sldId id="979" r:id="rId38"/>
    <p:sldId id="980" r:id="rId39"/>
    <p:sldId id="981" r:id="rId40"/>
    <p:sldId id="924" r:id="rId41"/>
    <p:sldId id="982" r:id="rId42"/>
    <p:sldId id="983" r:id="rId43"/>
    <p:sldId id="984" r:id="rId44"/>
    <p:sldId id="985" r:id="rId45"/>
    <p:sldId id="986" r:id="rId46"/>
    <p:sldId id="987" r:id="rId47"/>
    <p:sldId id="988" r:id="rId48"/>
    <p:sldId id="989" r:id="rId49"/>
    <p:sldId id="990" r:id="rId50"/>
    <p:sldId id="991" r:id="rId51"/>
    <p:sldId id="992" r:id="rId52"/>
    <p:sldId id="993" r:id="rId53"/>
    <p:sldId id="994" r:id="rId54"/>
    <p:sldId id="995" r:id="rId55"/>
    <p:sldId id="996" r:id="rId56"/>
    <p:sldId id="997" r:id="rId57"/>
    <p:sldId id="998" r:id="rId58"/>
    <p:sldId id="948" r:id="rId59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61"/>
      <p:bold r:id="rId62"/>
      <p:italic r:id="rId63"/>
      <p:boldItalic r:id="rId64"/>
    </p:embeddedFont>
    <p:embeddedFont>
      <p:font typeface="Nautilus Pompilius" panose="02000000000000000000" pitchFamily="2" charset="-52"/>
      <p:regular r:id="rId65"/>
    </p:embeddedFont>
    <p:embeddedFont>
      <p:font typeface="Open Sans" panose="020B0606030504020204" pitchFamily="34" charset="0"/>
      <p:regular r:id="rId66"/>
      <p:bold r:id="rId67"/>
      <p:italic r:id="rId68"/>
      <p:boldItalic r:id="rId69"/>
    </p:embeddedFont>
    <p:embeddedFont>
      <p:font typeface="Slavjanic" panose="020B0604020202020204"/>
      <p:regular r:id="rId70"/>
    </p:embeddedFont>
  </p:embeddedFontLst>
  <p:custDataLst>
    <p:tags r:id="rId7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" userDrawn="1">
          <p15:clr>
            <a:srgbClr val="A4A3A4"/>
          </p15:clr>
        </p15:guide>
        <p15:guide id="2" orient="horz" pos="2867" userDrawn="1">
          <p15:clr>
            <a:srgbClr val="A4A3A4"/>
          </p15:clr>
        </p15:guide>
        <p15:guide id="4" pos="5465" userDrawn="1">
          <p15:clr>
            <a:srgbClr val="A4A3A4"/>
          </p15:clr>
        </p15:guide>
        <p15:guide id="5" pos="3107" userDrawn="1">
          <p15:clr>
            <a:srgbClr val="A4A3A4"/>
          </p15:clr>
        </p15:guide>
        <p15:guide id="6" pos="2653" userDrawn="1">
          <p15:clr>
            <a:srgbClr val="A4A3A4"/>
          </p15:clr>
        </p15:guide>
        <p15:guide id="7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useTimings="0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38C00"/>
    <a:srgbClr val="258E02"/>
    <a:srgbClr val="F5F0EB"/>
    <a:srgbClr val="005BCB"/>
    <a:srgbClr val="664273"/>
    <a:srgbClr val="270348"/>
    <a:srgbClr val="00642D"/>
    <a:srgbClr val="FDD867"/>
    <a:srgbClr val="F9F3E7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42" autoAdjust="0"/>
    <p:restoredTop sz="95501" autoAdjust="0"/>
  </p:normalViewPr>
  <p:slideViewPr>
    <p:cSldViewPr snapToGrid="0">
      <p:cViewPr varScale="1">
        <p:scale>
          <a:sx n="118" d="100"/>
          <a:sy n="118" d="100"/>
        </p:scale>
        <p:origin x="606" y="84"/>
      </p:cViewPr>
      <p:guideLst>
        <p:guide orient="horz" pos="259"/>
        <p:guide orient="horz" pos="2867"/>
        <p:guide pos="5465"/>
        <p:guide pos="3107"/>
        <p:guide pos="2653"/>
        <p:guide pos="27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80023" cy="180023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font" Target="fonts/font3.fntdata"/><Relationship Id="rId68" Type="http://schemas.openxmlformats.org/officeDocument/2006/relationships/font" Target="fonts/font8.fntdata"/><Relationship Id="rId7" Type="http://schemas.openxmlformats.org/officeDocument/2006/relationships/slide" Target="slides/slide6.xml"/><Relationship Id="rId71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6.fntdata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font" Target="fonts/font5.fntdata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4.fntdata"/><Relationship Id="rId69" Type="http://schemas.openxmlformats.org/officeDocument/2006/relationships/font" Target="fonts/font9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7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2.fntdata"/><Relationship Id="rId70" Type="http://schemas.openxmlformats.org/officeDocument/2006/relationships/font" Target="fonts/font10.fntdata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DE5066-6F13-4F01-A3AB-5E0AB2D83B1A}" type="datetimeFigureOut">
              <a:rPr lang="ru-RU" smtClean="0"/>
              <a:t>28.08.2019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AAB41D-065C-42A5-886D-9C7B604042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1949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E0E06-5A83-4907-924B-CCA8D8A7126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14014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09664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7984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8801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3110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3607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56429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94500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3497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2781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41777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Размер шрифта заголовков</a:t>
            </a:r>
            <a:r>
              <a:rPr lang="ru-RU" baseline="0" dirty="0"/>
              <a:t> — 32</a:t>
            </a:r>
            <a:r>
              <a:rPr lang="en-US" baseline="0" dirty="0"/>
              <a:t>pt.</a:t>
            </a:r>
            <a:r>
              <a:rPr lang="ru-RU" baseline="0" dirty="0"/>
              <a:t> Размер основного текста сделаем чуть меньше чем был — 18</a:t>
            </a:r>
            <a:r>
              <a:rPr lang="en-US" baseline="0" dirty="0"/>
              <a:t>pt.</a:t>
            </a:r>
            <a:r>
              <a:rPr lang="ru-RU" baseline="0" dirty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E0E06-5A83-4907-924B-CCA8D8A7126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22383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65457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2804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24468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4190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506314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333839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76711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696454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148533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39740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Размер шрифта заголовков</a:t>
            </a:r>
            <a:r>
              <a:rPr lang="ru-RU" baseline="0" dirty="0"/>
              <a:t> — 32</a:t>
            </a:r>
            <a:r>
              <a:rPr lang="en-US" baseline="0" dirty="0"/>
              <a:t>pt.</a:t>
            </a:r>
            <a:r>
              <a:rPr lang="ru-RU" baseline="0" dirty="0"/>
              <a:t> Размер основного текста сделаем чуть меньше чем был — 18</a:t>
            </a:r>
            <a:r>
              <a:rPr lang="en-US" baseline="0" dirty="0"/>
              <a:t>pt.</a:t>
            </a:r>
            <a:r>
              <a:rPr lang="ru-RU" baseline="0" dirty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E0E06-5A83-4907-924B-CCA8D8A7126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34143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158747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83718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727496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75768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62507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881310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551377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71818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09324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3219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35649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517529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16811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603383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1719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44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625194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45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626169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46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830179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47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56606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48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57787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49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9235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71606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50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252124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51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090994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52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40859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53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288892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54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56830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55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7202873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56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35895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57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618503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E0E06-5A83-4907-924B-CCA8D8A71266}" type="slidenum">
              <a:rPr lang="ru-RU" smtClean="0"/>
              <a:t>58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38969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50517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0515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49523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6B9E7-7859-4D30-A38F-457CE561252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4144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203FD-6B6C-4C5C-BA2B-A0EA7CDDAFBB}" type="datetimeFigureOut">
              <a:rPr lang="ru-RU" smtClean="0"/>
              <a:t>28.08.2019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71423-9472-45FA-BF97-658D00F4AE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135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203FD-6B6C-4C5C-BA2B-A0EA7CDDAFBB}" type="datetimeFigureOut">
              <a:rPr lang="ru-RU" smtClean="0"/>
              <a:t>28.08.2019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71423-9472-45FA-BF97-658D00F4AE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317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203FD-6B6C-4C5C-BA2B-A0EA7CDDAFBB}" type="datetimeFigureOut">
              <a:rPr lang="ru-RU" smtClean="0"/>
              <a:t>28.08.2019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71423-9472-45FA-BF97-658D00F4AE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0208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203FD-6B6C-4C5C-BA2B-A0EA7CDDAFBB}" type="datetimeFigureOut">
              <a:rPr lang="ru-RU" smtClean="0"/>
              <a:t>28.08.2019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71423-9472-45FA-BF97-658D00F4AE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599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203FD-6B6C-4C5C-BA2B-A0EA7CDDAFBB}" type="datetimeFigureOut">
              <a:rPr lang="ru-RU" smtClean="0"/>
              <a:t>28.08.2019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71423-9472-45FA-BF97-658D00F4AE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658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203FD-6B6C-4C5C-BA2B-A0EA7CDDAFBB}" type="datetimeFigureOut">
              <a:rPr lang="ru-RU" smtClean="0"/>
              <a:t>28.08.2019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71423-9472-45FA-BF97-658D00F4AE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0155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203FD-6B6C-4C5C-BA2B-A0EA7CDDAFBB}" type="datetimeFigureOut">
              <a:rPr lang="ru-RU" smtClean="0"/>
              <a:t>28.08.2019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71423-9472-45FA-BF97-658D00F4AE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7040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203FD-6B6C-4C5C-BA2B-A0EA7CDDAFBB}" type="datetimeFigureOut">
              <a:rPr lang="ru-RU" smtClean="0"/>
              <a:t>28.08.2019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71423-9472-45FA-BF97-658D00F4AE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1402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203FD-6B6C-4C5C-BA2B-A0EA7CDDAFBB}" type="datetimeFigureOut">
              <a:rPr lang="ru-RU" smtClean="0"/>
              <a:t>28.08.2019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71423-9472-45FA-BF97-658D00F4AE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661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203FD-6B6C-4C5C-BA2B-A0EA7CDDAFBB}" type="datetimeFigureOut">
              <a:rPr lang="ru-RU" smtClean="0"/>
              <a:t>28.08.2019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71423-9472-45FA-BF97-658D00F4AE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7189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203FD-6B6C-4C5C-BA2B-A0EA7CDDAFBB}" type="datetimeFigureOut">
              <a:rPr lang="ru-RU" smtClean="0"/>
              <a:t>28.08.2019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71423-9472-45FA-BF97-658D00F4AE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6572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4203FD-6B6C-4C5C-BA2B-A0EA7CDDAFBB}" type="datetimeFigureOut">
              <a:rPr lang="ru-RU" smtClean="0"/>
              <a:t>28.08.2019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471423-9472-45FA-BF97-658D00F4AE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675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.png"/><Relationship Id="rId7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4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6.png"/><Relationship Id="rId7" Type="http://schemas.openxmlformats.org/officeDocument/2006/relationships/slide" Target="slide1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6.png"/><Relationship Id="rId7" Type="http://schemas.openxmlformats.org/officeDocument/2006/relationships/slide" Target="slide1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2.png"/><Relationship Id="rId4" Type="http://schemas.microsoft.com/office/2007/relationships/hdphoto" Target="../media/hdphoto1.wdp"/><Relationship Id="rId9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6.png"/><Relationship Id="rId7" Type="http://schemas.openxmlformats.org/officeDocument/2006/relationships/slide" Target="slide1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2.png"/><Relationship Id="rId4" Type="http://schemas.microsoft.com/office/2007/relationships/hdphoto" Target="../media/hdphoto1.wdp"/><Relationship Id="rId9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6.png"/><Relationship Id="rId7" Type="http://schemas.openxmlformats.org/officeDocument/2006/relationships/slide" Target="slide1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image" Target="../media/image7.png"/><Relationship Id="rId10" Type="http://schemas.openxmlformats.org/officeDocument/2006/relationships/slide" Target="slide3.xml"/><Relationship Id="rId4" Type="http://schemas.microsoft.com/office/2007/relationships/hdphoto" Target="../media/hdphoto1.wdp"/><Relationship Id="rId9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6.png"/><Relationship Id="rId7" Type="http://schemas.openxmlformats.org/officeDocument/2006/relationships/slide" Target="slide1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6.png"/><Relationship Id="rId7" Type="http://schemas.openxmlformats.org/officeDocument/2006/relationships/slide" Target="slide1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openxmlformats.org/officeDocument/2006/relationships/slide" Target="slide17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11" Type="http://schemas.openxmlformats.org/officeDocument/2006/relationships/slide" Target="slide3.xml"/><Relationship Id="rId5" Type="http://schemas.openxmlformats.org/officeDocument/2006/relationships/image" Target="../media/image7.png"/><Relationship Id="rId10" Type="http://schemas.openxmlformats.org/officeDocument/2006/relationships/image" Target="../media/image10.png"/><Relationship Id="rId4" Type="http://schemas.microsoft.com/office/2007/relationships/hdphoto" Target="../media/hdphoto1.wdp"/><Relationship Id="rId9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image" Target="../media/image6.png"/><Relationship Id="rId7" Type="http://schemas.openxmlformats.org/officeDocument/2006/relationships/slide" Target="slide19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microsoft.com/office/2007/relationships/hdphoto" Target="../media/hdphoto1.wdp"/><Relationship Id="rId9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6.png"/><Relationship Id="rId7" Type="http://schemas.openxmlformats.org/officeDocument/2006/relationships/slide" Target="slide16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5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slide" Target="slide20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5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image" Target="../media/image6.png"/><Relationship Id="rId7" Type="http://schemas.openxmlformats.org/officeDocument/2006/relationships/slide" Target="slide22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7.png"/><Relationship Id="rId4" Type="http://schemas.microsoft.com/office/2007/relationships/hdphoto" Target="../media/hdphoto1.wdp"/><Relationship Id="rId9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image" Target="../media/image6.png"/><Relationship Id="rId7" Type="http://schemas.openxmlformats.org/officeDocument/2006/relationships/slide" Target="slide22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7.png"/><Relationship Id="rId4" Type="http://schemas.microsoft.com/office/2007/relationships/hdphoto" Target="../media/hdphoto1.wdp"/><Relationship Id="rId9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8.png"/><Relationship Id="rId7" Type="http://schemas.openxmlformats.org/officeDocument/2006/relationships/slide" Target="slide24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3.xml"/><Relationship Id="rId5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slide" Target="slide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20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microsoft.com/office/2007/relationships/hdphoto" Target="../media/hdphoto1.wdp"/><Relationship Id="rId10" Type="http://schemas.openxmlformats.org/officeDocument/2006/relationships/slide" Target="slide3.xml"/><Relationship Id="rId4" Type="http://schemas.openxmlformats.org/officeDocument/2006/relationships/image" Target="../media/image18.png"/><Relationship Id="rId9" Type="http://schemas.openxmlformats.org/officeDocument/2006/relationships/slide" Target="slide2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image" Target="../media/image18.png"/><Relationship Id="rId7" Type="http://schemas.openxmlformats.org/officeDocument/2006/relationships/slide" Target="slide25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9.jpeg"/><Relationship Id="rId4" Type="http://schemas.microsoft.com/office/2007/relationships/hdphoto" Target="../media/hdphoto1.wdp"/><Relationship Id="rId9" Type="http://schemas.openxmlformats.org/officeDocument/2006/relationships/slide" Target="slide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8.png"/><Relationship Id="rId7" Type="http://schemas.openxmlformats.org/officeDocument/2006/relationships/slide" Target="slide26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7.xml"/><Relationship Id="rId11" Type="http://schemas.openxmlformats.org/officeDocument/2006/relationships/slide" Target="slide3.xml"/><Relationship Id="rId5" Type="http://schemas.openxmlformats.org/officeDocument/2006/relationships/image" Target="../media/image7.png"/><Relationship Id="rId10" Type="http://schemas.openxmlformats.org/officeDocument/2006/relationships/image" Target="../media/image11.png"/><Relationship Id="rId4" Type="http://schemas.microsoft.com/office/2007/relationships/hdphoto" Target="../media/hdphoto1.wdp"/><Relationship Id="rId9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18.png"/><Relationship Id="rId7" Type="http://schemas.openxmlformats.org/officeDocument/2006/relationships/slide" Target="slide28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1.png"/><Relationship Id="rId4" Type="http://schemas.microsoft.com/office/2007/relationships/hdphoto" Target="../media/hdphoto1.wdp"/><Relationship Id="rId9" Type="http://schemas.openxmlformats.org/officeDocument/2006/relationships/slide" Target="slide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18.png"/><Relationship Id="rId7" Type="http://schemas.openxmlformats.org/officeDocument/2006/relationships/slide" Target="slide28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slide" Target="slide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8.png"/><Relationship Id="rId7" Type="http://schemas.openxmlformats.org/officeDocument/2006/relationships/slide" Target="slide30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9.xml"/><Relationship Id="rId5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slide" Target="slide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image" Target="../media/image18.png"/><Relationship Id="rId7" Type="http://schemas.openxmlformats.org/officeDocument/2006/relationships/slide" Target="slide31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22.png"/><Relationship Id="rId4" Type="http://schemas.microsoft.com/office/2007/relationships/hdphoto" Target="../media/hdphoto1.wdp"/><Relationship Id="rId9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4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image" Target="../media/image18.png"/><Relationship Id="rId7" Type="http://schemas.openxmlformats.org/officeDocument/2006/relationships/slide" Target="slide31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22.png"/><Relationship Id="rId4" Type="http://schemas.microsoft.com/office/2007/relationships/hdphoto" Target="../media/hdphoto1.wdp"/><Relationship Id="rId9" Type="http://schemas.openxmlformats.org/officeDocument/2006/relationships/slide" Target="slide3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8.png"/><Relationship Id="rId7" Type="http://schemas.openxmlformats.org/officeDocument/2006/relationships/slide" Target="slide33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2.xml"/><Relationship Id="rId11" Type="http://schemas.openxmlformats.org/officeDocument/2006/relationships/slide" Target="slide3.xml"/><Relationship Id="rId5" Type="http://schemas.openxmlformats.org/officeDocument/2006/relationships/image" Target="../media/image7.png"/><Relationship Id="rId10" Type="http://schemas.openxmlformats.org/officeDocument/2006/relationships/image" Target="../media/image11.png"/><Relationship Id="rId4" Type="http://schemas.microsoft.com/office/2007/relationships/hdphoto" Target="../media/hdphoto1.wdp"/><Relationship Id="rId9" Type="http://schemas.openxmlformats.org/officeDocument/2006/relationships/image" Target="../media/image10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8.png"/><Relationship Id="rId7" Type="http://schemas.openxmlformats.org/officeDocument/2006/relationships/slide" Target="slide31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4.xml"/><Relationship Id="rId5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slide" Target="slide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image" Target="../media/image18.png"/><Relationship Id="rId7" Type="http://schemas.openxmlformats.org/officeDocument/2006/relationships/slide" Target="slide34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slide" Target="slide3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png"/><Relationship Id="rId7" Type="http://schemas.openxmlformats.org/officeDocument/2006/relationships/slide" Target="slide35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6.xml"/><Relationship Id="rId11" Type="http://schemas.openxmlformats.org/officeDocument/2006/relationships/slide" Target="slide3.xml"/><Relationship Id="rId5" Type="http://schemas.openxmlformats.org/officeDocument/2006/relationships/image" Target="../media/image7.png"/><Relationship Id="rId10" Type="http://schemas.openxmlformats.org/officeDocument/2006/relationships/image" Target="../media/image25.png"/><Relationship Id="rId4" Type="http://schemas.microsoft.com/office/2007/relationships/hdphoto" Target="../media/hdphoto1.wdp"/><Relationship Id="rId9" Type="http://schemas.openxmlformats.org/officeDocument/2006/relationships/image" Target="../media/image24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3" Type="http://schemas.openxmlformats.org/officeDocument/2006/relationships/image" Target="../media/image18.png"/><Relationship Id="rId7" Type="http://schemas.openxmlformats.org/officeDocument/2006/relationships/slide" Target="slide37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26.jpeg"/><Relationship Id="rId4" Type="http://schemas.microsoft.com/office/2007/relationships/hdphoto" Target="../media/hdphoto1.wdp"/><Relationship Id="rId9" Type="http://schemas.openxmlformats.org/officeDocument/2006/relationships/slide" Target="slide3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18.png"/><Relationship Id="rId7" Type="http://schemas.openxmlformats.org/officeDocument/2006/relationships/slide" Target="slide34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7.xml"/><Relationship Id="rId5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image" Target="../media/image26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8.png"/><Relationship Id="rId7" Type="http://schemas.openxmlformats.org/officeDocument/2006/relationships/slide" Target="slide38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9.xml"/><Relationship Id="rId11" Type="http://schemas.openxmlformats.org/officeDocument/2006/relationships/slide" Target="slide3.xml"/><Relationship Id="rId5" Type="http://schemas.openxmlformats.org/officeDocument/2006/relationships/image" Target="../media/image7.png"/><Relationship Id="rId10" Type="http://schemas.openxmlformats.org/officeDocument/2006/relationships/image" Target="../media/image11.png"/><Relationship Id="rId4" Type="http://schemas.microsoft.com/office/2007/relationships/hdphoto" Target="../media/hdphoto1.wdp"/><Relationship Id="rId9" Type="http://schemas.openxmlformats.org/officeDocument/2006/relationships/image" Target="../media/image10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image" Target="../media/image18.png"/><Relationship Id="rId7" Type="http://schemas.openxmlformats.org/officeDocument/2006/relationships/slide" Target="slide40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1.png"/><Relationship Id="rId4" Type="http://schemas.microsoft.com/office/2007/relationships/hdphoto" Target="../media/hdphoto1.wdp"/><Relationship Id="rId9" Type="http://schemas.openxmlformats.org/officeDocument/2006/relationships/slide" Target="slide3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image" Target="../media/image18.png"/><Relationship Id="rId7" Type="http://schemas.openxmlformats.org/officeDocument/2006/relationships/slide" Target="slide40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6.png"/><Relationship Id="rId7" Type="http://schemas.openxmlformats.org/officeDocument/2006/relationships/slide" Target="slide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slide" Target="slide3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slide" Target="slide42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1.xml"/><Relationship Id="rId5" Type="http://schemas.openxmlformats.org/officeDocument/2006/relationships/image" Target="../media/image7.png"/><Relationship Id="rId10" Type="http://schemas.openxmlformats.org/officeDocument/2006/relationships/slide" Target="slide3.xml"/><Relationship Id="rId4" Type="http://schemas.microsoft.com/office/2007/relationships/hdphoto" Target="../media/hdphoto1.wdp"/><Relationship Id="rId9" Type="http://schemas.openxmlformats.org/officeDocument/2006/relationships/image" Target="../media/image29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3" Type="http://schemas.openxmlformats.org/officeDocument/2006/relationships/image" Target="../media/image27.png"/><Relationship Id="rId7" Type="http://schemas.openxmlformats.org/officeDocument/2006/relationships/slide" Target="slide43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30.png"/><Relationship Id="rId4" Type="http://schemas.microsoft.com/office/2007/relationships/hdphoto" Target="../media/hdphoto1.wdp"/><Relationship Id="rId9" Type="http://schemas.openxmlformats.org/officeDocument/2006/relationships/slide" Target="slide3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3" Type="http://schemas.openxmlformats.org/officeDocument/2006/relationships/image" Target="../media/image27.png"/><Relationship Id="rId7" Type="http://schemas.openxmlformats.org/officeDocument/2006/relationships/slide" Target="slide43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30.png"/><Relationship Id="rId4" Type="http://schemas.microsoft.com/office/2007/relationships/hdphoto" Target="../media/hdphoto1.wdp"/><Relationship Id="rId9" Type="http://schemas.openxmlformats.org/officeDocument/2006/relationships/slide" Target="slide3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7.png"/><Relationship Id="rId7" Type="http://schemas.openxmlformats.org/officeDocument/2006/relationships/slide" Target="slide44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5.xml"/><Relationship Id="rId11" Type="http://schemas.openxmlformats.org/officeDocument/2006/relationships/slide" Target="slide3.xml"/><Relationship Id="rId5" Type="http://schemas.openxmlformats.org/officeDocument/2006/relationships/image" Target="../media/image7.png"/><Relationship Id="rId10" Type="http://schemas.openxmlformats.org/officeDocument/2006/relationships/image" Target="../media/image32.png"/><Relationship Id="rId4" Type="http://schemas.microsoft.com/office/2007/relationships/hdphoto" Target="../media/hdphoto1.wdp"/><Relationship Id="rId9" Type="http://schemas.microsoft.com/office/2007/relationships/hdphoto" Target="../media/hdphoto2.wdp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slide" Target="slide46.xml"/><Relationship Id="rId3" Type="http://schemas.openxmlformats.org/officeDocument/2006/relationships/image" Target="../media/image27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33.png"/><Relationship Id="rId10" Type="http://schemas.openxmlformats.org/officeDocument/2006/relationships/slide" Target="slide3.xml"/><Relationship Id="rId4" Type="http://schemas.microsoft.com/office/2007/relationships/hdphoto" Target="../media/hdphoto1.wdp"/><Relationship Id="rId9" Type="http://schemas.openxmlformats.org/officeDocument/2006/relationships/slide" Target="slide43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slide" Target="slide46.xml"/><Relationship Id="rId3" Type="http://schemas.openxmlformats.org/officeDocument/2006/relationships/image" Target="../media/image27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33.png"/><Relationship Id="rId10" Type="http://schemas.openxmlformats.org/officeDocument/2006/relationships/slide" Target="slide3.xml"/><Relationship Id="rId4" Type="http://schemas.microsoft.com/office/2007/relationships/hdphoto" Target="../media/hdphoto1.wdp"/><Relationship Id="rId9" Type="http://schemas.openxmlformats.org/officeDocument/2006/relationships/slide" Target="slide43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7.png"/><Relationship Id="rId7" Type="http://schemas.openxmlformats.org/officeDocument/2006/relationships/slide" Target="slide48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7.xml"/><Relationship Id="rId5" Type="http://schemas.openxmlformats.org/officeDocument/2006/relationships/image" Target="../media/image7.png"/><Relationship Id="rId10" Type="http://schemas.openxmlformats.org/officeDocument/2006/relationships/slide" Target="slide3.xml"/><Relationship Id="rId4" Type="http://schemas.microsoft.com/office/2007/relationships/hdphoto" Target="../media/hdphoto1.wdp"/><Relationship Id="rId9" Type="http://schemas.openxmlformats.org/officeDocument/2006/relationships/image" Target="../media/image35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7.png"/><Relationship Id="rId7" Type="http://schemas.openxmlformats.org/officeDocument/2006/relationships/slide" Target="slide46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5" Type="http://schemas.openxmlformats.org/officeDocument/2006/relationships/image" Target="../media/image36.png"/><Relationship Id="rId4" Type="http://schemas.microsoft.com/office/2007/relationships/hdphoto" Target="../media/hdphoto1.wdp"/><Relationship Id="rId9" Type="http://schemas.openxmlformats.org/officeDocument/2006/relationships/slide" Target="slide3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slide" Target="slide46.xml"/><Relationship Id="rId3" Type="http://schemas.openxmlformats.org/officeDocument/2006/relationships/image" Target="../media/image27.png"/><Relationship Id="rId7" Type="http://schemas.openxmlformats.org/officeDocument/2006/relationships/slide" Target="slide49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36.png"/><Relationship Id="rId4" Type="http://schemas.microsoft.com/office/2007/relationships/hdphoto" Target="../media/hdphoto1.wdp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27.png"/><Relationship Id="rId7" Type="http://schemas.openxmlformats.org/officeDocument/2006/relationships/slide" Target="slide50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1.xml"/><Relationship Id="rId5" Type="http://schemas.openxmlformats.org/officeDocument/2006/relationships/image" Target="../media/image7.png"/><Relationship Id="rId10" Type="http://schemas.openxmlformats.org/officeDocument/2006/relationships/slide" Target="slide3.xml"/><Relationship Id="rId4" Type="http://schemas.microsoft.com/office/2007/relationships/hdphoto" Target="../media/hdphoto1.wdp"/><Relationship Id="rId9" Type="http://schemas.openxmlformats.org/officeDocument/2006/relationships/image" Target="../media/image3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6.png"/><Relationship Id="rId7" Type="http://schemas.openxmlformats.org/officeDocument/2006/relationships/slide" Target="slide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slide" Target="slide3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slide" Target="slide49.xml"/><Relationship Id="rId3" Type="http://schemas.openxmlformats.org/officeDocument/2006/relationships/image" Target="../media/image27.png"/><Relationship Id="rId7" Type="http://schemas.openxmlformats.org/officeDocument/2006/relationships/slide" Target="slide52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39.png"/><Relationship Id="rId4" Type="http://schemas.microsoft.com/office/2007/relationships/hdphoto" Target="../media/hdphoto1.wdp"/><Relationship Id="rId9" Type="http://schemas.openxmlformats.org/officeDocument/2006/relationships/slide" Target="slide3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slide" Target="slide49.xml"/><Relationship Id="rId3" Type="http://schemas.openxmlformats.org/officeDocument/2006/relationships/image" Target="../media/image27.png"/><Relationship Id="rId7" Type="http://schemas.openxmlformats.org/officeDocument/2006/relationships/slide" Target="slide52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39.png"/><Relationship Id="rId4" Type="http://schemas.microsoft.com/office/2007/relationships/hdphoto" Target="../media/hdphoto1.wdp"/><Relationship Id="rId9" Type="http://schemas.openxmlformats.org/officeDocument/2006/relationships/slide" Target="slide3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27.png"/><Relationship Id="rId7" Type="http://schemas.openxmlformats.org/officeDocument/2006/relationships/slide" Target="slide54.xml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3.xml"/><Relationship Id="rId5" Type="http://schemas.openxmlformats.org/officeDocument/2006/relationships/image" Target="../media/image7.png"/><Relationship Id="rId10" Type="http://schemas.openxmlformats.org/officeDocument/2006/relationships/slide" Target="slide3.xml"/><Relationship Id="rId4" Type="http://schemas.microsoft.com/office/2007/relationships/hdphoto" Target="../media/hdphoto1.wdp"/><Relationship Id="rId9" Type="http://schemas.openxmlformats.org/officeDocument/2006/relationships/image" Target="../media/image41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slide" Target="slide52.xml"/><Relationship Id="rId3" Type="http://schemas.openxmlformats.org/officeDocument/2006/relationships/image" Target="../media/image27.png"/><Relationship Id="rId7" Type="http://schemas.openxmlformats.org/officeDocument/2006/relationships/slide" Target="slide55.xm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42.png"/><Relationship Id="rId4" Type="http://schemas.microsoft.com/office/2007/relationships/hdphoto" Target="../media/hdphoto1.wdp"/><Relationship Id="rId9" Type="http://schemas.openxmlformats.org/officeDocument/2006/relationships/slide" Target="slide3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slide" Target="slide52.xml"/><Relationship Id="rId3" Type="http://schemas.openxmlformats.org/officeDocument/2006/relationships/image" Target="../media/image27.png"/><Relationship Id="rId7" Type="http://schemas.openxmlformats.org/officeDocument/2006/relationships/slide" Target="slide55.xml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42.png"/><Relationship Id="rId4" Type="http://schemas.microsoft.com/office/2007/relationships/hdphoto" Target="../media/hdphoto1.wdp"/><Relationship Id="rId9" Type="http://schemas.openxmlformats.org/officeDocument/2006/relationships/slide" Target="slide3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27.png"/><Relationship Id="rId7" Type="http://schemas.openxmlformats.org/officeDocument/2006/relationships/slide" Target="slide57.xml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6.xml"/><Relationship Id="rId5" Type="http://schemas.openxmlformats.org/officeDocument/2006/relationships/image" Target="../media/image7.png"/><Relationship Id="rId10" Type="http://schemas.openxmlformats.org/officeDocument/2006/relationships/slide" Target="slide3.xml"/><Relationship Id="rId4" Type="http://schemas.microsoft.com/office/2007/relationships/hdphoto" Target="../media/hdphoto1.wdp"/><Relationship Id="rId9" Type="http://schemas.openxmlformats.org/officeDocument/2006/relationships/image" Target="../media/image44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slide" Target="slide55.xml"/><Relationship Id="rId3" Type="http://schemas.openxmlformats.org/officeDocument/2006/relationships/image" Target="../media/image27.png"/><Relationship Id="rId7" Type="http://schemas.openxmlformats.org/officeDocument/2006/relationships/slide" Target="slide58.xml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45.png"/><Relationship Id="rId4" Type="http://schemas.microsoft.com/office/2007/relationships/hdphoto" Target="../media/hdphoto1.wdp"/><Relationship Id="rId9" Type="http://schemas.openxmlformats.org/officeDocument/2006/relationships/slide" Target="slide3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slide" Target="slide55.xml"/><Relationship Id="rId3" Type="http://schemas.openxmlformats.org/officeDocument/2006/relationships/image" Target="../media/image27.png"/><Relationship Id="rId7" Type="http://schemas.openxmlformats.org/officeDocument/2006/relationships/slide" Target="slide58.xml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slide" Target="slide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6.png"/><Relationship Id="rId7" Type="http://schemas.openxmlformats.org/officeDocument/2006/relationships/slide" Target="slide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openxmlformats.org/officeDocument/2006/relationships/slide" Target="slide9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11" Type="http://schemas.openxmlformats.org/officeDocument/2006/relationships/slide" Target="slide3.xml"/><Relationship Id="rId5" Type="http://schemas.openxmlformats.org/officeDocument/2006/relationships/image" Target="../media/image7.png"/><Relationship Id="rId10" Type="http://schemas.openxmlformats.org/officeDocument/2006/relationships/image" Target="../media/image11.png"/><Relationship Id="rId4" Type="http://schemas.microsoft.com/office/2007/relationships/hdphoto" Target="../media/hdphoto1.wdp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image" Target="../media/image6.png"/><Relationship Id="rId7" Type="http://schemas.openxmlformats.org/officeDocument/2006/relationships/slide" Target="slide10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microsoft.com/office/2007/relationships/hdphoto" Target="../media/hdphoto1.wdp"/><Relationship Id="rId9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.png"/><Relationship Id="rId7" Type="http://schemas.openxmlformats.org/officeDocument/2006/relationships/slide" Target="slide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8E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4B60768-E872-4714-A0BF-6D85786AC1E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31" y="0"/>
            <a:ext cx="1316569" cy="28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89520" y="548407"/>
            <a:ext cx="7003110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400" dirty="0">
                <a:solidFill>
                  <a:schemeClr val="bg1"/>
                </a:solidFill>
                <a:effectLst/>
                <a:latin typeface="Nautilus Pompilius" panose="02000000000000000000" pitchFamily="2" charset="-52"/>
                <a:ea typeface="Theano Didot" panose="02060603060706020203" pitchFamily="18" charset="0"/>
              </a:rPr>
              <a:t>Грамотность на Руси</a:t>
            </a:r>
          </a:p>
        </p:txBody>
      </p:sp>
      <p:sp>
        <p:nvSpPr>
          <p:cNvPr id="2" name="Прямоугольник: скругленные углы 1">
            <a:hlinkClick r:id="rId5" action="ppaction://hlinksldjump"/>
            <a:extLst>
              <a:ext uri="{FF2B5EF4-FFF2-40B4-BE49-F238E27FC236}">
                <a16:creationId xmlns:a16="http://schemas.microsoft.com/office/drawing/2014/main" id="{F9A51592-9758-4ABC-8C0A-3B30B519C894}"/>
              </a:ext>
            </a:extLst>
          </p:cNvPr>
          <p:cNvSpPr/>
          <p:nvPr/>
        </p:nvSpPr>
        <p:spPr>
          <a:xfrm>
            <a:off x="4932363" y="1792345"/>
            <a:ext cx="3060268" cy="721895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+mj-lt"/>
              </a:rPr>
              <a:t>Начать игру</a:t>
            </a:r>
          </a:p>
        </p:txBody>
      </p:sp>
      <p:sp>
        <p:nvSpPr>
          <p:cNvPr id="7" name="Прямоугольник: скругленные углы 6">
            <a:hlinkClick r:id="rId6" action="ppaction://hlinksldjump"/>
            <a:extLst>
              <a:ext uri="{FF2B5EF4-FFF2-40B4-BE49-F238E27FC236}">
                <a16:creationId xmlns:a16="http://schemas.microsoft.com/office/drawing/2014/main" id="{D2A39BD0-87C2-48B3-A894-8C80CD9DFD43}"/>
              </a:ext>
            </a:extLst>
          </p:cNvPr>
          <p:cNvSpPr/>
          <p:nvPr/>
        </p:nvSpPr>
        <p:spPr>
          <a:xfrm>
            <a:off x="4920332" y="3788870"/>
            <a:ext cx="3072299" cy="72189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Правила</a:t>
            </a:r>
          </a:p>
        </p:txBody>
      </p:sp>
      <p:sp>
        <p:nvSpPr>
          <p:cNvPr id="8" name="Прямоугольник: скругленные углы 7">
            <a:hlinkClick r:id="rId7" action="ppaction://hlinksldjump"/>
            <a:extLst>
              <a:ext uri="{FF2B5EF4-FFF2-40B4-BE49-F238E27FC236}">
                <a16:creationId xmlns:a16="http://schemas.microsoft.com/office/drawing/2014/main" id="{4E399F77-E528-4749-8516-6D13177EBF3B}"/>
              </a:ext>
            </a:extLst>
          </p:cNvPr>
          <p:cNvSpPr/>
          <p:nvPr/>
        </p:nvSpPr>
        <p:spPr>
          <a:xfrm>
            <a:off x="4920331" y="2795187"/>
            <a:ext cx="3072299" cy="72189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Уровни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9083474-18A9-465C-83DA-6EC99920B37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8735" y="1743525"/>
            <a:ext cx="1585162" cy="2908178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C060C2B0-4DAD-4D17-9AE0-9435E982678F}"/>
              </a:ext>
            </a:extLst>
          </p:cNvPr>
          <p:cNvSpPr/>
          <p:nvPr/>
        </p:nvSpPr>
        <p:spPr>
          <a:xfrm rot="1546776">
            <a:off x="1384497" y="2557510"/>
            <a:ext cx="465015" cy="12311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8000" dirty="0">
                <a:solidFill>
                  <a:schemeClr val="accent6">
                    <a:lumMod val="75000"/>
                  </a:schemeClr>
                </a:solidFill>
                <a:latin typeface="Slavjanic" pitchFamily="2" charset="0"/>
                <a:cs typeface="Arial" pitchFamily="34" charset="0"/>
              </a:rPr>
              <a:t>С</a:t>
            </a:r>
            <a:endParaRPr lang="ru-RU" sz="8000" dirty="0">
              <a:solidFill>
                <a:schemeClr val="accent6">
                  <a:lumMod val="75000"/>
                </a:schemeClr>
              </a:solidFill>
              <a:latin typeface="Slavjanic" pitchFamily="2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1E502B1A-F1C9-4CC9-B3E9-338909824FDA}"/>
              </a:ext>
            </a:extLst>
          </p:cNvPr>
          <p:cNvSpPr/>
          <p:nvPr/>
        </p:nvSpPr>
        <p:spPr>
          <a:xfrm rot="19940739">
            <a:off x="3739657" y="1655431"/>
            <a:ext cx="465015" cy="12311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8000" dirty="0">
                <a:solidFill>
                  <a:schemeClr val="accent6">
                    <a:lumMod val="75000"/>
                  </a:schemeClr>
                </a:solidFill>
                <a:latin typeface="Slavjanic" pitchFamily="2" charset="0"/>
                <a:cs typeface="Arial" pitchFamily="34" charset="0"/>
              </a:rPr>
              <a:t>О</a:t>
            </a:r>
            <a:endParaRPr lang="ru-RU" sz="8000" dirty="0">
              <a:solidFill>
                <a:schemeClr val="accent6">
                  <a:lumMod val="75000"/>
                </a:schemeClr>
              </a:solidFill>
              <a:latin typeface="Slavjanic" pitchFamily="2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8B226DB-CEE7-4246-8AD2-1D39B1157E72}"/>
              </a:ext>
            </a:extLst>
          </p:cNvPr>
          <p:cNvSpPr/>
          <p:nvPr/>
        </p:nvSpPr>
        <p:spPr>
          <a:xfrm rot="1546776">
            <a:off x="3691106" y="2878855"/>
            <a:ext cx="465015" cy="12311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8000" dirty="0">
                <a:solidFill>
                  <a:schemeClr val="accent6">
                    <a:lumMod val="75000"/>
                  </a:schemeClr>
                </a:solidFill>
                <a:latin typeface="Slavjanic" pitchFamily="2" charset="0"/>
                <a:cs typeface="Arial" pitchFamily="34" charset="0"/>
              </a:rPr>
              <a:t>л</a:t>
            </a:r>
            <a:endParaRPr lang="ru-RU" sz="8000" dirty="0">
              <a:solidFill>
                <a:schemeClr val="accent6">
                  <a:lumMod val="75000"/>
                </a:schemeClr>
              </a:solidFill>
              <a:latin typeface="Slavjanic" pitchFamily="2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E1451F1A-92FE-47AE-A648-5FCE42BFDE86}"/>
              </a:ext>
            </a:extLst>
          </p:cNvPr>
          <p:cNvSpPr/>
          <p:nvPr/>
        </p:nvSpPr>
        <p:spPr>
          <a:xfrm rot="20878516">
            <a:off x="1861575" y="3375177"/>
            <a:ext cx="465015" cy="12311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8000" dirty="0">
                <a:solidFill>
                  <a:schemeClr val="accent6">
                    <a:lumMod val="75000"/>
                  </a:schemeClr>
                </a:solidFill>
                <a:latin typeface="Slavjanic" pitchFamily="2" charset="0"/>
                <a:cs typeface="Arial" pitchFamily="34" charset="0"/>
              </a:rPr>
              <a:t>В</a:t>
            </a:r>
            <a:endParaRPr lang="ru-RU" sz="8000" dirty="0">
              <a:solidFill>
                <a:schemeClr val="accent6">
                  <a:lumMod val="75000"/>
                </a:schemeClr>
              </a:solidFill>
              <a:latin typeface="Slavjanic" pitchFamily="2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13D5A7F4-2B25-4F34-A692-A8DFEECFEC34}"/>
              </a:ext>
            </a:extLst>
          </p:cNvPr>
          <p:cNvSpPr/>
          <p:nvPr/>
        </p:nvSpPr>
        <p:spPr>
          <a:xfrm rot="1546776">
            <a:off x="1460003" y="1587214"/>
            <a:ext cx="465015" cy="12311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8000" dirty="0">
                <a:solidFill>
                  <a:schemeClr val="accent6">
                    <a:lumMod val="75000"/>
                  </a:schemeClr>
                </a:solidFill>
                <a:latin typeface="Slavjanic" pitchFamily="2" charset="0"/>
                <a:cs typeface="Arial" pitchFamily="34" charset="0"/>
              </a:rPr>
              <a:t>С</a:t>
            </a:r>
            <a:endParaRPr lang="ru-RU" sz="8000" dirty="0">
              <a:solidFill>
                <a:schemeClr val="accent6">
                  <a:lumMod val="75000"/>
                </a:schemeClr>
              </a:solidFill>
              <a:latin typeface="Slavjanic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2519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6C3A1AEF-6B1D-4CF5-B1A4-22653025293F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53569" y="555944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3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2" name="Овал 1">
            <a:hlinkClick r:id="rId6" action="ppaction://hlinksldjump"/>
            <a:extLst>
              <a:ext uri="{FF2B5EF4-FFF2-40B4-BE49-F238E27FC236}">
                <a16:creationId xmlns:a16="http://schemas.microsoft.com/office/drawing/2014/main" id="{170C6908-A2D3-4978-8C18-C8D102DB7E62}"/>
              </a:ext>
            </a:extLst>
          </p:cNvPr>
          <p:cNvSpPr/>
          <p:nvPr/>
        </p:nvSpPr>
        <p:spPr>
          <a:xfrm>
            <a:off x="478844" y="2221833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1</a:t>
            </a:r>
          </a:p>
        </p:txBody>
      </p:sp>
      <p:sp>
        <p:nvSpPr>
          <p:cNvPr id="6" name="Овал 5">
            <a:hlinkClick r:id="rId7" action="ppaction://hlinksldjump"/>
            <a:extLst>
              <a:ext uri="{FF2B5EF4-FFF2-40B4-BE49-F238E27FC236}">
                <a16:creationId xmlns:a16="http://schemas.microsoft.com/office/drawing/2014/main" id="{C4F7A7B8-E0EE-4857-80AD-49998D5F7621}"/>
              </a:ext>
            </a:extLst>
          </p:cNvPr>
          <p:cNvSpPr/>
          <p:nvPr/>
        </p:nvSpPr>
        <p:spPr>
          <a:xfrm>
            <a:off x="453569" y="3061010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2</a:t>
            </a:r>
          </a:p>
        </p:txBody>
      </p:sp>
      <p:sp>
        <p:nvSpPr>
          <p:cNvPr id="7" name="Овал 6">
            <a:hlinkClick r:id="rId7" action="ppaction://hlinksldjump"/>
            <a:extLst>
              <a:ext uri="{FF2B5EF4-FFF2-40B4-BE49-F238E27FC236}">
                <a16:creationId xmlns:a16="http://schemas.microsoft.com/office/drawing/2014/main" id="{F108AC7C-A3B2-4016-BA78-C18A64D1E456}"/>
              </a:ext>
            </a:extLst>
          </p:cNvPr>
          <p:cNvSpPr/>
          <p:nvPr/>
        </p:nvSpPr>
        <p:spPr>
          <a:xfrm>
            <a:off x="453569" y="3900187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3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53569" y="925276"/>
            <a:ext cx="6694577" cy="8617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Кому мы обязаны изобретением первого славянского алфавита? 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811C6D45-AC97-4145-84FB-2F8185944B71}"/>
              </a:ext>
            </a:extLst>
          </p:cNvPr>
          <p:cNvSpPr/>
          <p:nvPr/>
        </p:nvSpPr>
        <p:spPr>
          <a:xfrm>
            <a:off x="1370516" y="1978149"/>
            <a:ext cx="3561848" cy="9233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000" dirty="0">
                <a:solidFill>
                  <a:schemeClr val="tx1"/>
                </a:solidFill>
                <a:cs typeface="Arial" pitchFamily="34" charset="0"/>
              </a:rPr>
              <a:t>Братьям-просветителям Кириллу и Мефодию, а также их ученикам 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D6F110C-2FBE-438C-8812-B863073228C3}"/>
              </a:ext>
            </a:extLst>
          </p:cNvPr>
          <p:cNvSpPr/>
          <p:nvPr/>
        </p:nvSpPr>
        <p:spPr>
          <a:xfrm>
            <a:off x="1370513" y="3061010"/>
            <a:ext cx="3403708" cy="6155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000" dirty="0">
                <a:solidFill>
                  <a:schemeClr val="tx1"/>
                </a:solidFill>
                <a:cs typeface="Arial" pitchFamily="34" charset="0"/>
              </a:rPr>
              <a:t>Князю Владимиру Красное Солнышко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C1DBD1B3-105B-478A-A291-1929937E3564}"/>
              </a:ext>
            </a:extLst>
          </p:cNvPr>
          <p:cNvSpPr/>
          <p:nvPr/>
        </p:nvSpPr>
        <p:spPr>
          <a:xfrm>
            <a:off x="1370514" y="3998305"/>
            <a:ext cx="3403708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000" dirty="0">
                <a:solidFill>
                  <a:schemeClr val="tx1"/>
                </a:solidFill>
                <a:cs typeface="Arial" pitchFamily="34" charset="0"/>
              </a:rPr>
              <a:t>Клименту </a:t>
            </a:r>
            <a:r>
              <a:rPr lang="ru-RU" sz="2000" dirty="0" err="1">
                <a:solidFill>
                  <a:schemeClr val="tx1"/>
                </a:solidFill>
                <a:cs typeface="Arial" pitchFamily="34" charset="0"/>
              </a:rPr>
              <a:t>Орхидскому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D97226F-C70C-4C18-937D-F3D983AA472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8713" y="1552559"/>
            <a:ext cx="4539366" cy="3198624"/>
          </a:xfrm>
          <a:prstGeom prst="rect">
            <a:avLst/>
          </a:prstGeom>
        </p:spPr>
      </p:pic>
      <p:sp>
        <p:nvSpPr>
          <p:cNvPr id="19" name="Прямоугольник: скругленные углы 18">
            <a:hlinkClick r:id="rId9" action="ppaction://hlinksldjump"/>
            <a:extLst>
              <a:ext uri="{FF2B5EF4-FFF2-40B4-BE49-F238E27FC236}">
                <a16:creationId xmlns:a16="http://schemas.microsoft.com/office/drawing/2014/main" id="{4533ABB0-8CEB-45D4-BEB7-ECE242F607A0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1</a:t>
            </a:r>
          </a:p>
        </p:txBody>
      </p:sp>
    </p:spTree>
    <p:extLst>
      <p:ext uri="{BB962C8B-B14F-4D97-AF65-F5344CB8AC3E}">
        <p14:creationId xmlns:p14="http://schemas.microsoft.com/office/powerpoint/2010/main" val="1348401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1ECEF9E-36E8-4868-8281-74DE0260594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53569" y="545344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3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53569" y="899154"/>
            <a:ext cx="6694577" cy="8617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Кому мы обязаны изобретением первого славянского алфавита? 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D97226F-C70C-4C18-937D-F3D983AA47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4421" y="1760927"/>
            <a:ext cx="4243657" cy="2990255"/>
          </a:xfrm>
          <a:prstGeom prst="rect">
            <a:avLst/>
          </a:prstGeom>
        </p:spPr>
      </p:pic>
      <p:sp>
        <p:nvSpPr>
          <p:cNvPr id="16" name="Капля 15">
            <a:extLst>
              <a:ext uri="{FF2B5EF4-FFF2-40B4-BE49-F238E27FC236}">
                <a16:creationId xmlns:a16="http://schemas.microsoft.com/office/drawing/2014/main" id="{2FF170B2-A12E-4F87-9460-8009FF62EADA}"/>
              </a:ext>
            </a:extLst>
          </p:cNvPr>
          <p:cNvSpPr/>
          <p:nvPr/>
        </p:nvSpPr>
        <p:spPr>
          <a:xfrm>
            <a:off x="6866791" y="0"/>
            <a:ext cx="2237874" cy="1829352"/>
          </a:xfrm>
          <a:prstGeom prst="teardrop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+mj-lt"/>
              </a:rPr>
              <a:t>Верно!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F564768-E81A-4002-83F2-C06B622EB4F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2AE4BA04-C75F-44A5-AD57-846328FD0CB7}"/>
              </a:ext>
            </a:extLst>
          </p:cNvPr>
          <p:cNvSpPr/>
          <p:nvPr/>
        </p:nvSpPr>
        <p:spPr>
          <a:xfrm>
            <a:off x="431800" y="1937804"/>
            <a:ext cx="4658946" cy="2145268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Согласно основной теории учёных, первой славянской азбукой считается всё же глаголица, которая разрабатывалась Кириллом, Мефодием и их учениками. В житии Климента </a:t>
            </a:r>
            <a:r>
              <a:rPr lang="ru-RU" i="1" dirty="0" err="1">
                <a:solidFill>
                  <a:schemeClr val="tx1"/>
                </a:solidFill>
                <a:cs typeface="Arial" pitchFamily="34" charset="0"/>
              </a:rPr>
              <a:t>Орхидского</a:t>
            </a:r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 указывается лишь, что он работал над кириллицей.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: скругленные углы 19">
            <a:hlinkClick r:id="rId7" action="ppaction://hlinksldjump"/>
            <a:extLst>
              <a:ext uri="{FF2B5EF4-FFF2-40B4-BE49-F238E27FC236}">
                <a16:creationId xmlns:a16="http://schemas.microsoft.com/office/drawing/2014/main" id="{4AE29467-A836-49F3-8B01-062449630C67}"/>
              </a:ext>
            </a:extLst>
          </p:cNvPr>
          <p:cNvSpPr/>
          <p:nvPr/>
        </p:nvSpPr>
        <p:spPr>
          <a:xfrm>
            <a:off x="431800" y="4190415"/>
            <a:ext cx="1902495" cy="572241"/>
          </a:xfrm>
          <a:prstGeom prst="roundRect">
            <a:avLst>
              <a:gd name="adj" fmla="val 50000"/>
            </a:avLst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Дальше</a:t>
            </a:r>
          </a:p>
        </p:txBody>
      </p:sp>
      <p:sp>
        <p:nvSpPr>
          <p:cNvPr id="21" name="Прямоугольник: скругленные углы 20">
            <a:hlinkClick r:id="rId8" action="ppaction://hlinksldjump"/>
            <a:extLst>
              <a:ext uri="{FF2B5EF4-FFF2-40B4-BE49-F238E27FC236}">
                <a16:creationId xmlns:a16="http://schemas.microsoft.com/office/drawing/2014/main" id="{6C6A0625-149A-45EF-90CD-BB5DB3724E3E}"/>
              </a:ext>
            </a:extLst>
          </p:cNvPr>
          <p:cNvSpPr/>
          <p:nvPr/>
        </p:nvSpPr>
        <p:spPr>
          <a:xfrm>
            <a:off x="2617077" y="4165113"/>
            <a:ext cx="1902495" cy="57224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Назад</a:t>
            </a:r>
          </a:p>
        </p:txBody>
      </p:sp>
      <p:sp>
        <p:nvSpPr>
          <p:cNvPr id="13" name="Прямоугольник: скругленные углы 12">
            <a:hlinkClick r:id="rId9" action="ppaction://hlinksldjump"/>
            <a:extLst>
              <a:ext uri="{FF2B5EF4-FFF2-40B4-BE49-F238E27FC236}">
                <a16:creationId xmlns:a16="http://schemas.microsoft.com/office/drawing/2014/main" id="{D59E2D07-A271-4FB2-8654-E79BEF4819E9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1</a:t>
            </a:r>
          </a:p>
        </p:txBody>
      </p:sp>
    </p:spTree>
    <p:extLst>
      <p:ext uri="{BB962C8B-B14F-4D97-AF65-F5344CB8AC3E}">
        <p14:creationId xmlns:p14="http://schemas.microsoft.com/office/powerpoint/2010/main" val="3326251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E0CD2821-2E89-45F2-8F0D-EF668878352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53569" y="539526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3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53569" y="1005554"/>
            <a:ext cx="6694577" cy="8617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Кому мы обязаны изобретением первого славянского алфавита? 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D97226F-C70C-4C18-937D-F3D983AA47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4421" y="1760927"/>
            <a:ext cx="4243657" cy="2990255"/>
          </a:xfrm>
          <a:prstGeom prst="rect">
            <a:avLst/>
          </a:prstGeom>
        </p:spPr>
      </p:pic>
      <p:sp>
        <p:nvSpPr>
          <p:cNvPr id="16" name="Капля 15">
            <a:extLst>
              <a:ext uri="{FF2B5EF4-FFF2-40B4-BE49-F238E27FC236}">
                <a16:creationId xmlns:a16="http://schemas.microsoft.com/office/drawing/2014/main" id="{2FF170B2-A12E-4F87-9460-8009FF62EADA}"/>
              </a:ext>
            </a:extLst>
          </p:cNvPr>
          <p:cNvSpPr/>
          <p:nvPr/>
        </p:nvSpPr>
        <p:spPr>
          <a:xfrm>
            <a:off x="6743700" y="0"/>
            <a:ext cx="2360965" cy="1937804"/>
          </a:xfrm>
          <a:prstGeom prst="teardrop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+mj-lt"/>
              </a:rPr>
              <a:t>Неверно!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F564768-E81A-4002-83F2-C06B622EB4F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2AE4BA04-C75F-44A5-AD57-846328FD0CB7}"/>
              </a:ext>
            </a:extLst>
          </p:cNvPr>
          <p:cNvSpPr/>
          <p:nvPr/>
        </p:nvSpPr>
        <p:spPr>
          <a:xfrm>
            <a:off x="431800" y="1937804"/>
            <a:ext cx="4658946" cy="2145268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Согласно основной теории учёных, первой славянской азбукой считается всё же глаголица, которая разрабатывалась Кириллом, Мефодием и их учениками. В житии Климента </a:t>
            </a:r>
            <a:r>
              <a:rPr lang="ru-RU" i="1" dirty="0" err="1">
                <a:solidFill>
                  <a:schemeClr val="tx1"/>
                </a:solidFill>
                <a:cs typeface="Arial" pitchFamily="34" charset="0"/>
              </a:rPr>
              <a:t>Орхидского</a:t>
            </a:r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 указывается лишь, что он работал над кириллицей.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: скругленные углы 9">
            <a:hlinkClick r:id="rId7" action="ppaction://hlinksldjump"/>
            <a:extLst>
              <a:ext uri="{FF2B5EF4-FFF2-40B4-BE49-F238E27FC236}">
                <a16:creationId xmlns:a16="http://schemas.microsoft.com/office/drawing/2014/main" id="{E7876259-83DA-44A6-80F1-FF5C2D9EC6D6}"/>
              </a:ext>
            </a:extLst>
          </p:cNvPr>
          <p:cNvSpPr/>
          <p:nvPr/>
        </p:nvSpPr>
        <p:spPr>
          <a:xfrm>
            <a:off x="431800" y="4190415"/>
            <a:ext cx="1902495" cy="572241"/>
          </a:xfrm>
          <a:prstGeom prst="roundRect">
            <a:avLst>
              <a:gd name="adj" fmla="val 50000"/>
            </a:avLst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Дальше</a:t>
            </a:r>
          </a:p>
        </p:txBody>
      </p:sp>
      <p:sp>
        <p:nvSpPr>
          <p:cNvPr id="11" name="Прямоугольник: скругленные углы 10">
            <a:hlinkClick r:id="rId8" action="ppaction://hlinksldjump"/>
            <a:extLst>
              <a:ext uri="{FF2B5EF4-FFF2-40B4-BE49-F238E27FC236}">
                <a16:creationId xmlns:a16="http://schemas.microsoft.com/office/drawing/2014/main" id="{F288BDCB-86FC-4D51-A051-688FCC0F1EF5}"/>
              </a:ext>
            </a:extLst>
          </p:cNvPr>
          <p:cNvSpPr/>
          <p:nvPr/>
        </p:nvSpPr>
        <p:spPr>
          <a:xfrm>
            <a:off x="2617077" y="4165113"/>
            <a:ext cx="1902495" cy="57224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Назад</a:t>
            </a:r>
          </a:p>
        </p:txBody>
      </p:sp>
      <p:sp>
        <p:nvSpPr>
          <p:cNvPr id="14" name="Прямоугольник: скругленные углы 13">
            <a:hlinkClick r:id="rId9" action="ppaction://hlinksldjump"/>
            <a:extLst>
              <a:ext uri="{FF2B5EF4-FFF2-40B4-BE49-F238E27FC236}">
                <a16:creationId xmlns:a16="http://schemas.microsoft.com/office/drawing/2014/main" id="{7B149199-FB3B-4E77-B9C1-FEC9608A8E56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1</a:t>
            </a:r>
          </a:p>
        </p:txBody>
      </p:sp>
    </p:spTree>
    <p:extLst>
      <p:ext uri="{BB962C8B-B14F-4D97-AF65-F5344CB8AC3E}">
        <p14:creationId xmlns:p14="http://schemas.microsoft.com/office/powerpoint/2010/main" val="425877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E6C82C43-FA47-4072-BDE8-A8DBA4DF459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31800" y="520107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4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2" name="Овал 1">
            <a:hlinkClick r:id="rId6" action="ppaction://hlinksldjump"/>
            <a:extLst>
              <a:ext uri="{FF2B5EF4-FFF2-40B4-BE49-F238E27FC236}">
                <a16:creationId xmlns:a16="http://schemas.microsoft.com/office/drawing/2014/main" id="{170C6908-A2D3-4978-8C18-C8D102DB7E62}"/>
              </a:ext>
            </a:extLst>
          </p:cNvPr>
          <p:cNvSpPr/>
          <p:nvPr/>
        </p:nvSpPr>
        <p:spPr>
          <a:xfrm>
            <a:off x="1052785" y="2039152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1</a:t>
            </a:r>
          </a:p>
        </p:txBody>
      </p:sp>
      <p:sp>
        <p:nvSpPr>
          <p:cNvPr id="6" name="Овал 5">
            <a:hlinkClick r:id="rId7" action="ppaction://hlinksldjump"/>
            <a:extLst>
              <a:ext uri="{FF2B5EF4-FFF2-40B4-BE49-F238E27FC236}">
                <a16:creationId xmlns:a16="http://schemas.microsoft.com/office/drawing/2014/main" id="{C4F7A7B8-E0EE-4857-80AD-49998D5F7621}"/>
              </a:ext>
            </a:extLst>
          </p:cNvPr>
          <p:cNvSpPr/>
          <p:nvPr/>
        </p:nvSpPr>
        <p:spPr>
          <a:xfrm>
            <a:off x="4932363" y="2039152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2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31800" y="877550"/>
            <a:ext cx="8389757" cy="9233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Перед вами — просветители Кирилл и Мефодий. Но один из них был учёным и разрабатывал азбуку, а второй помогал брату и распространял новое письмо. Кто есть кто? Выберите брата, который разработал азбуку. </a:t>
            </a:r>
            <a:endParaRPr lang="ru-RU" sz="20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7A813E8-8184-4F04-96A0-4BDC7C36AF5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133" y="1841149"/>
            <a:ext cx="1628851" cy="330235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2EB810F-8EA8-4F97-BE4D-5BB7CC02015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519" y="1931262"/>
            <a:ext cx="1381129" cy="3186138"/>
          </a:xfrm>
          <a:prstGeom prst="rect">
            <a:avLst/>
          </a:prstGeom>
        </p:spPr>
      </p:pic>
      <p:sp>
        <p:nvSpPr>
          <p:cNvPr id="22" name="Скругленная прямоугольная выноска 14">
            <a:extLst>
              <a:ext uri="{FF2B5EF4-FFF2-40B4-BE49-F238E27FC236}">
                <a16:creationId xmlns:a16="http://schemas.microsoft.com/office/drawing/2014/main" id="{9E1E1F05-C09F-44E4-BB3F-F9872496856A}"/>
              </a:ext>
            </a:extLst>
          </p:cNvPr>
          <p:cNvSpPr/>
          <p:nvPr/>
        </p:nvSpPr>
        <p:spPr>
          <a:xfrm>
            <a:off x="3098974" y="2383532"/>
            <a:ext cx="1336294" cy="376436"/>
          </a:xfrm>
          <a:prstGeom prst="wedgeRoundRectCallout">
            <a:avLst>
              <a:gd name="adj1" fmla="val -74050"/>
              <a:gd name="adj2" fmla="val -51179"/>
              <a:gd name="adj3" fmla="val 16667"/>
            </a:avLst>
          </a:prstGeom>
          <a:solidFill>
            <a:schemeClr val="bg1">
              <a:alpha val="85000"/>
            </a:schemeClr>
          </a:soli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Я Кирилл. </a:t>
            </a:r>
          </a:p>
        </p:txBody>
      </p:sp>
      <p:sp>
        <p:nvSpPr>
          <p:cNvPr id="23" name="Скругленная прямоугольная выноска 14">
            <a:extLst>
              <a:ext uri="{FF2B5EF4-FFF2-40B4-BE49-F238E27FC236}">
                <a16:creationId xmlns:a16="http://schemas.microsoft.com/office/drawing/2014/main" id="{85C6EF92-E671-484E-9889-AFAF71592ED3}"/>
              </a:ext>
            </a:extLst>
          </p:cNvPr>
          <p:cNvSpPr/>
          <p:nvPr/>
        </p:nvSpPr>
        <p:spPr>
          <a:xfrm>
            <a:off x="7061972" y="2295456"/>
            <a:ext cx="1336294" cy="376436"/>
          </a:xfrm>
          <a:prstGeom prst="wedgeRoundRectCallout">
            <a:avLst>
              <a:gd name="adj1" fmla="val -74050"/>
              <a:gd name="adj2" fmla="val -51179"/>
              <a:gd name="adj3" fmla="val 16667"/>
            </a:avLst>
          </a:prstGeom>
          <a:solidFill>
            <a:schemeClr val="bg1">
              <a:alpha val="85000"/>
            </a:schemeClr>
          </a:soli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Я Мефодий.</a:t>
            </a:r>
          </a:p>
        </p:txBody>
      </p:sp>
      <p:sp>
        <p:nvSpPr>
          <p:cNvPr id="14" name="Прямоугольник: скругленные углы 13">
            <a:hlinkClick r:id="rId10" action="ppaction://hlinksldjump"/>
            <a:extLst>
              <a:ext uri="{FF2B5EF4-FFF2-40B4-BE49-F238E27FC236}">
                <a16:creationId xmlns:a16="http://schemas.microsoft.com/office/drawing/2014/main" id="{67510E03-ECCE-4585-8069-159C3F0857DE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1</a:t>
            </a:r>
          </a:p>
        </p:txBody>
      </p:sp>
    </p:spTree>
    <p:extLst>
      <p:ext uri="{BB962C8B-B14F-4D97-AF65-F5344CB8AC3E}">
        <p14:creationId xmlns:p14="http://schemas.microsoft.com/office/powerpoint/2010/main" val="4047612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8F262B35-C465-4C14-988F-6BCBF98068A7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31800" y="573019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4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31800" y="942516"/>
            <a:ext cx="6395656" cy="12311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Перед вами — просветители Кирилл и Мефодий. Но один из них был учёным и разрабатывал азбуку, а второй помогал брату и распространял новое письмо. Кто есть кто? Выберите брата, который разработал азбуку. </a:t>
            </a:r>
            <a:endParaRPr lang="ru-RU" sz="20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12" name="Капля 11">
            <a:extLst>
              <a:ext uri="{FF2B5EF4-FFF2-40B4-BE49-F238E27FC236}">
                <a16:creationId xmlns:a16="http://schemas.microsoft.com/office/drawing/2014/main" id="{A27EA8F9-036C-4DC2-85F2-DB36A4DEC5F7}"/>
              </a:ext>
            </a:extLst>
          </p:cNvPr>
          <p:cNvSpPr/>
          <p:nvPr/>
        </p:nvSpPr>
        <p:spPr>
          <a:xfrm>
            <a:off x="6866791" y="0"/>
            <a:ext cx="2237874" cy="1829352"/>
          </a:xfrm>
          <a:prstGeom prst="teardrop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+mj-lt"/>
              </a:rPr>
              <a:t>Верно!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A2D42DA-4D9A-4660-A9BD-D21EF79B448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E3C8AD87-4674-4FE6-AF76-1B551463AC61}"/>
              </a:ext>
            </a:extLst>
          </p:cNvPr>
          <p:cNvSpPr/>
          <p:nvPr/>
        </p:nvSpPr>
        <p:spPr>
          <a:xfrm>
            <a:off x="431800" y="2397503"/>
            <a:ext cx="5956808" cy="1225868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182563"/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Название «кириллица» – красноречивая подсказка. Именно Кирилл был учёным и он был отправлен в Моравию с миссией разработать письмо для славян. Мефодий же помогал брату.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: скругленные углы 16">
            <a:hlinkClick r:id="rId6" action="ppaction://hlinksldjump"/>
            <a:extLst>
              <a:ext uri="{FF2B5EF4-FFF2-40B4-BE49-F238E27FC236}">
                <a16:creationId xmlns:a16="http://schemas.microsoft.com/office/drawing/2014/main" id="{F31BC85F-A5A0-47F6-9D8B-E74F8B091093}"/>
              </a:ext>
            </a:extLst>
          </p:cNvPr>
          <p:cNvSpPr/>
          <p:nvPr/>
        </p:nvSpPr>
        <p:spPr>
          <a:xfrm>
            <a:off x="431800" y="4190415"/>
            <a:ext cx="1902495" cy="572241"/>
          </a:xfrm>
          <a:prstGeom prst="roundRect">
            <a:avLst>
              <a:gd name="adj" fmla="val 50000"/>
            </a:avLst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Дальше</a:t>
            </a:r>
          </a:p>
        </p:txBody>
      </p:sp>
      <p:sp>
        <p:nvSpPr>
          <p:cNvPr id="19" name="Прямоугольник: скругленные углы 18">
            <a:hlinkClick r:id="rId7" action="ppaction://hlinksldjump"/>
            <a:extLst>
              <a:ext uri="{FF2B5EF4-FFF2-40B4-BE49-F238E27FC236}">
                <a16:creationId xmlns:a16="http://schemas.microsoft.com/office/drawing/2014/main" id="{E7355736-43EB-49EC-B1BF-83976B1DFF84}"/>
              </a:ext>
            </a:extLst>
          </p:cNvPr>
          <p:cNvSpPr/>
          <p:nvPr/>
        </p:nvSpPr>
        <p:spPr>
          <a:xfrm>
            <a:off x="2617077" y="4165113"/>
            <a:ext cx="1902495" cy="57224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Назад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20AB811F-6250-4753-A12D-22142111F86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9256" y="1932280"/>
            <a:ext cx="1381129" cy="3186138"/>
          </a:xfrm>
          <a:prstGeom prst="rect">
            <a:avLst/>
          </a:prstGeom>
        </p:spPr>
      </p:pic>
      <p:sp>
        <p:nvSpPr>
          <p:cNvPr id="21" name="Скругленная прямоугольная выноска 14">
            <a:extLst>
              <a:ext uri="{FF2B5EF4-FFF2-40B4-BE49-F238E27FC236}">
                <a16:creationId xmlns:a16="http://schemas.microsoft.com/office/drawing/2014/main" id="{195BD4B6-A4DD-43EC-AA29-883149B35B25}"/>
              </a:ext>
            </a:extLst>
          </p:cNvPr>
          <p:cNvSpPr/>
          <p:nvPr/>
        </p:nvSpPr>
        <p:spPr>
          <a:xfrm>
            <a:off x="7259256" y="3109989"/>
            <a:ext cx="1336294" cy="513381"/>
          </a:xfrm>
          <a:prstGeom prst="wedgeRoundRectCallout">
            <a:avLst>
              <a:gd name="adj1" fmla="val -1060"/>
              <a:gd name="adj2" fmla="val -132370"/>
              <a:gd name="adj3" fmla="val 16667"/>
            </a:avLst>
          </a:prstGeom>
          <a:solidFill>
            <a:schemeClr val="bg1">
              <a:alpha val="85000"/>
            </a:schemeClr>
          </a:soli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В общем, это был я. </a:t>
            </a:r>
          </a:p>
        </p:txBody>
      </p:sp>
      <p:sp>
        <p:nvSpPr>
          <p:cNvPr id="22" name="Прямоугольник: скругленные углы 21">
            <a:hlinkClick r:id="rId9" action="ppaction://hlinksldjump"/>
            <a:extLst>
              <a:ext uri="{FF2B5EF4-FFF2-40B4-BE49-F238E27FC236}">
                <a16:creationId xmlns:a16="http://schemas.microsoft.com/office/drawing/2014/main" id="{B1DF96AB-CD97-4775-951B-F9DE64090076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1</a:t>
            </a:r>
          </a:p>
        </p:txBody>
      </p:sp>
    </p:spTree>
    <p:extLst>
      <p:ext uri="{BB962C8B-B14F-4D97-AF65-F5344CB8AC3E}">
        <p14:creationId xmlns:p14="http://schemas.microsoft.com/office/powerpoint/2010/main" val="28027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DE8A2429-1E31-462C-9B85-140B96B0064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31800" y="573184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4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31800" y="942516"/>
            <a:ext cx="6395656" cy="12311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Перед вами — просветители Кирилл и Мефодий. Но один из них был учёным и разрабатывал азбуку, а второй помогал брату и распространял новое письмо. Кто есть кто? Выберите брата, который разработал азбуку. </a:t>
            </a:r>
            <a:endParaRPr lang="ru-RU" sz="20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12" name="Капля 11">
            <a:extLst>
              <a:ext uri="{FF2B5EF4-FFF2-40B4-BE49-F238E27FC236}">
                <a16:creationId xmlns:a16="http://schemas.microsoft.com/office/drawing/2014/main" id="{A27EA8F9-036C-4DC2-85F2-DB36A4DEC5F7}"/>
              </a:ext>
            </a:extLst>
          </p:cNvPr>
          <p:cNvSpPr/>
          <p:nvPr/>
        </p:nvSpPr>
        <p:spPr>
          <a:xfrm>
            <a:off x="6740665" y="0"/>
            <a:ext cx="2364000" cy="1829352"/>
          </a:xfrm>
          <a:prstGeom prst="teardrop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+mj-lt"/>
              </a:rPr>
              <a:t>Неверно!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A2D42DA-4D9A-4660-A9BD-D21EF79B448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E3C8AD87-4674-4FE6-AF76-1B551463AC61}"/>
              </a:ext>
            </a:extLst>
          </p:cNvPr>
          <p:cNvSpPr/>
          <p:nvPr/>
        </p:nvSpPr>
        <p:spPr>
          <a:xfrm>
            <a:off x="431800" y="2397503"/>
            <a:ext cx="5956808" cy="1225868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182563"/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Название «кириллица» – красноречивая подсказка. Именно Кирилл был учёным и он был отправлен в Моравию с миссией разработать письмо для славян. Мефодий же помогал брату.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: скругленные углы 16">
            <a:hlinkClick r:id="rId6" action="ppaction://hlinksldjump"/>
            <a:extLst>
              <a:ext uri="{FF2B5EF4-FFF2-40B4-BE49-F238E27FC236}">
                <a16:creationId xmlns:a16="http://schemas.microsoft.com/office/drawing/2014/main" id="{F31BC85F-A5A0-47F6-9D8B-E74F8B091093}"/>
              </a:ext>
            </a:extLst>
          </p:cNvPr>
          <p:cNvSpPr/>
          <p:nvPr/>
        </p:nvSpPr>
        <p:spPr>
          <a:xfrm>
            <a:off x="431800" y="4190415"/>
            <a:ext cx="1902495" cy="572241"/>
          </a:xfrm>
          <a:prstGeom prst="roundRect">
            <a:avLst>
              <a:gd name="adj" fmla="val 50000"/>
            </a:avLst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Дальше</a:t>
            </a:r>
          </a:p>
        </p:txBody>
      </p:sp>
      <p:sp>
        <p:nvSpPr>
          <p:cNvPr id="19" name="Прямоугольник: скругленные углы 18">
            <a:hlinkClick r:id="rId7" action="ppaction://hlinksldjump"/>
            <a:extLst>
              <a:ext uri="{FF2B5EF4-FFF2-40B4-BE49-F238E27FC236}">
                <a16:creationId xmlns:a16="http://schemas.microsoft.com/office/drawing/2014/main" id="{E7355736-43EB-49EC-B1BF-83976B1DFF84}"/>
              </a:ext>
            </a:extLst>
          </p:cNvPr>
          <p:cNvSpPr/>
          <p:nvPr/>
        </p:nvSpPr>
        <p:spPr>
          <a:xfrm>
            <a:off x="2617077" y="4165113"/>
            <a:ext cx="1902495" cy="57224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Назад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81AE8A0-E001-4835-9AFA-3309CE344C4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6649" y="1864771"/>
            <a:ext cx="1628851" cy="3302351"/>
          </a:xfrm>
          <a:prstGeom prst="rect">
            <a:avLst/>
          </a:prstGeom>
        </p:spPr>
      </p:pic>
      <p:sp>
        <p:nvSpPr>
          <p:cNvPr id="21" name="Скругленная прямоугольная выноска 14">
            <a:extLst>
              <a:ext uri="{FF2B5EF4-FFF2-40B4-BE49-F238E27FC236}">
                <a16:creationId xmlns:a16="http://schemas.microsoft.com/office/drawing/2014/main" id="{195BD4B6-A4DD-43EC-AA29-883149B35B25}"/>
              </a:ext>
            </a:extLst>
          </p:cNvPr>
          <p:cNvSpPr/>
          <p:nvPr/>
        </p:nvSpPr>
        <p:spPr>
          <a:xfrm>
            <a:off x="7136649" y="3109989"/>
            <a:ext cx="1458901" cy="513381"/>
          </a:xfrm>
          <a:prstGeom prst="wedgeRoundRectCallout">
            <a:avLst>
              <a:gd name="adj1" fmla="val -224"/>
              <a:gd name="adj2" fmla="val -115746"/>
              <a:gd name="adj3" fmla="val 16667"/>
            </a:avLst>
          </a:prstGeom>
          <a:solidFill>
            <a:schemeClr val="bg1">
              <a:alpha val="85000"/>
            </a:schemeClr>
          </a:soli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В общем, это был не я. </a:t>
            </a:r>
          </a:p>
        </p:txBody>
      </p:sp>
      <p:sp>
        <p:nvSpPr>
          <p:cNvPr id="22" name="Прямоугольник: скругленные углы 21">
            <a:hlinkClick r:id="rId9" action="ppaction://hlinksldjump"/>
            <a:extLst>
              <a:ext uri="{FF2B5EF4-FFF2-40B4-BE49-F238E27FC236}">
                <a16:creationId xmlns:a16="http://schemas.microsoft.com/office/drawing/2014/main" id="{10B7AD13-E4D4-4CD8-BA56-3A18CC558B35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1</a:t>
            </a:r>
          </a:p>
        </p:txBody>
      </p:sp>
    </p:spTree>
    <p:extLst>
      <p:ext uri="{BB962C8B-B14F-4D97-AF65-F5344CB8AC3E}">
        <p14:creationId xmlns:p14="http://schemas.microsoft.com/office/powerpoint/2010/main" val="3680463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9FE18FA8-62F2-48D1-9296-59CEF3557A66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53568" y="620759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5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2" name="Овал 1">
            <a:hlinkClick r:id="rId6" action="ppaction://hlinksldjump"/>
            <a:extLst>
              <a:ext uri="{FF2B5EF4-FFF2-40B4-BE49-F238E27FC236}">
                <a16:creationId xmlns:a16="http://schemas.microsoft.com/office/drawing/2014/main" id="{170C6908-A2D3-4978-8C18-C8D102DB7E62}"/>
              </a:ext>
            </a:extLst>
          </p:cNvPr>
          <p:cNvSpPr/>
          <p:nvPr/>
        </p:nvSpPr>
        <p:spPr>
          <a:xfrm>
            <a:off x="595999" y="3593399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1</a:t>
            </a:r>
          </a:p>
        </p:txBody>
      </p:sp>
      <p:sp>
        <p:nvSpPr>
          <p:cNvPr id="6" name="Овал 5">
            <a:hlinkClick r:id="rId6" action="ppaction://hlinksldjump"/>
            <a:extLst>
              <a:ext uri="{FF2B5EF4-FFF2-40B4-BE49-F238E27FC236}">
                <a16:creationId xmlns:a16="http://schemas.microsoft.com/office/drawing/2014/main" id="{C4F7A7B8-E0EE-4857-80AD-49998D5F7621}"/>
              </a:ext>
            </a:extLst>
          </p:cNvPr>
          <p:cNvSpPr/>
          <p:nvPr/>
        </p:nvSpPr>
        <p:spPr>
          <a:xfrm>
            <a:off x="3343917" y="3601759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2</a:t>
            </a:r>
          </a:p>
        </p:txBody>
      </p:sp>
      <p:sp>
        <p:nvSpPr>
          <p:cNvPr id="7" name="Овал 6">
            <a:hlinkClick r:id="rId7" action="ppaction://hlinksldjump"/>
            <a:extLst>
              <a:ext uri="{FF2B5EF4-FFF2-40B4-BE49-F238E27FC236}">
                <a16:creationId xmlns:a16="http://schemas.microsoft.com/office/drawing/2014/main" id="{F108AC7C-A3B2-4016-BA78-C18A64D1E456}"/>
              </a:ext>
            </a:extLst>
          </p:cNvPr>
          <p:cNvSpPr/>
          <p:nvPr/>
        </p:nvSpPr>
        <p:spPr>
          <a:xfrm>
            <a:off x="6222682" y="3593399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3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53568" y="1029133"/>
            <a:ext cx="7714485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Каким образом создавалась кириллица? Помогите решить ребятам спор и выберите верный ответ.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EFC544D-C3A2-40EE-ABA1-F96C9AE3AB9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802" y="3191608"/>
            <a:ext cx="1019564" cy="1951892"/>
          </a:xfrm>
          <a:prstGeom prst="rect">
            <a:avLst/>
          </a:prstGeom>
        </p:spPr>
      </p:pic>
      <p:sp>
        <p:nvSpPr>
          <p:cNvPr id="19" name="Скругленная прямоугольная выноска 14">
            <a:extLst>
              <a:ext uri="{FF2B5EF4-FFF2-40B4-BE49-F238E27FC236}">
                <a16:creationId xmlns:a16="http://schemas.microsoft.com/office/drawing/2014/main" id="{D2F8052B-B5DF-4F7B-BAF3-2D92811C1EC1}"/>
              </a:ext>
            </a:extLst>
          </p:cNvPr>
          <p:cNvSpPr/>
          <p:nvPr/>
        </p:nvSpPr>
        <p:spPr>
          <a:xfrm>
            <a:off x="431801" y="1891324"/>
            <a:ext cx="2575168" cy="1177192"/>
          </a:xfrm>
          <a:prstGeom prst="wedgeRoundRectCallout">
            <a:avLst>
              <a:gd name="adj1" fmla="val -21413"/>
              <a:gd name="adj2" fmla="val 65604"/>
              <a:gd name="adj3" fmla="val 16667"/>
            </a:avLst>
          </a:prstGeom>
          <a:solidFill>
            <a:schemeClr val="bg1">
              <a:alpha val="85000"/>
            </a:schemeClr>
          </a:soli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В основу кириллицы легли латинские буквы и начертания. А некоторые буквы Кирилл придумал сам. </a:t>
            </a:r>
          </a:p>
        </p:txBody>
      </p:sp>
      <p:sp>
        <p:nvSpPr>
          <p:cNvPr id="20" name="Скругленная прямоугольная выноска 14">
            <a:extLst>
              <a:ext uri="{FF2B5EF4-FFF2-40B4-BE49-F238E27FC236}">
                <a16:creationId xmlns:a16="http://schemas.microsoft.com/office/drawing/2014/main" id="{D69579CE-AA43-4B5F-ABD1-C2C0AAFAF6AD}"/>
              </a:ext>
            </a:extLst>
          </p:cNvPr>
          <p:cNvSpPr/>
          <p:nvPr/>
        </p:nvSpPr>
        <p:spPr>
          <a:xfrm>
            <a:off x="6069631" y="1845881"/>
            <a:ext cx="2549769" cy="1177192"/>
          </a:xfrm>
          <a:prstGeom prst="wedgeRoundRectCallout">
            <a:avLst>
              <a:gd name="adj1" fmla="val -21413"/>
              <a:gd name="adj2" fmla="val 65604"/>
              <a:gd name="adj3" fmla="val 16667"/>
            </a:avLst>
          </a:prstGeom>
          <a:solidFill>
            <a:schemeClr val="bg1">
              <a:alpha val="85000"/>
            </a:schemeClr>
          </a:soli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В основу кириллицы легли греческие начертания букв, и некоторые буквы Кирилл придумал сам. </a:t>
            </a:r>
          </a:p>
        </p:txBody>
      </p:sp>
      <p:sp>
        <p:nvSpPr>
          <p:cNvPr id="21" name="Скругленная прямоугольная выноска 14">
            <a:extLst>
              <a:ext uri="{FF2B5EF4-FFF2-40B4-BE49-F238E27FC236}">
                <a16:creationId xmlns:a16="http://schemas.microsoft.com/office/drawing/2014/main" id="{DAA7A11C-97B3-4AF9-B1F5-163085EFBEAD}"/>
              </a:ext>
            </a:extLst>
          </p:cNvPr>
          <p:cNvSpPr/>
          <p:nvPr/>
        </p:nvSpPr>
        <p:spPr>
          <a:xfrm>
            <a:off x="3218441" y="1845881"/>
            <a:ext cx="2549769" cy="1177192"/>
          </a:xfrm>
          <a:prstGeom prst="wedgeRoundRectCallout">
            <a:avLst>
              <a:gd name="adj1" fmla="val -14256"/>
              <a:gd name="adj2" fmla="val 68592"/>
              <a:gd name="adj3" fmla="val 16667"/>
            </a:avLst>
          </a:prstGeom>
          <a:solidFill>
            <a:schemeClr val="bg1">
              <a:alpha val="85000"/>
            </a:schemeClr>
          </a:soli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Буквы похожи на армянское или еврейское письмо, но похоже, что в основном Кирилл придумал их сам.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E9C62B6-1B1D-44C6-91A5-78625295BD1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4214" y="3191607"/>
            <a:ext cx="1128703" cy="195189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0E2313C-0141-4741-B92F-625C9D79AF4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765" y="3155151"/>
            <a:ext cx="1019564" cy="1958938"/>
          </a:xfrm>
          <a:prstGeom prst="rect">
            <a:avLst/>
          </a:prstGeom>
        </p:spPr>
      </p:pic>
      <p:sp>
        <p:nvSpPr>
          <p:cNvPr id="17" name="Прямоугольник: скругленные углы 16">
            <a:hlinkClick r:id="rId11" action="ppaction://hlinksldjump"/>
            <a:extLst>
              <a:ext uri="{FF2B5EF4-FFF2-40B4-BE49-F238E27FC236}">
                <a16:creationId xmlns:a16="http://schemas.microsoft.com/office/drawing/2014/main" id="{2031EB6A-C1C7-4F27-AF7A-F7BC105985F8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1</a:t>
            </a:r>
          </a:p>
        </p:txBody>
      </p:sp>
    </p:spTree>
    <p:extLst>
      <p:ext uri="{BB962C8B-B14F-4D97-AF65-F5344CB8AC3E}">
        <p14:creationId xmlns:p14="http://schemas.microsoft.com/office/powerpoint/2010/main" val="3597230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200563E8-7814-44BE-8AD6-82C24987D6F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71154" y="568137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5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71154" y="1008347"/>
            <a:ext cx="6228586" cy="1107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Каким образом создавалась кириллица? Помогите решить ребятам спор и выберите верный ответ.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0E2313C-0141-4741-B92F-625C9D79AF4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6032" y="2116343"/>
            <a:ext cx="1426168" cy="2740166"/>
          </a:xfrm>
          <a:prstGeom prst="rect">
            <a:avLst/>
          </a:prstGeom>
        </p:spPr>
      </p:pic>
      <p:sp>
        <p:nvSpPr>
          <p:cNvPr id="16" name="Капля 15">
            <a:extLst>
              <a:ext uri="{FF2B5EF4-FFF2-40B4-BE49-F238E27FC236}">
                <a16:creationId xmlns:a16="http://schemas.microsoft.com/office/drawing/2014/main" id="{CD046DB9-38B0-461F-87B8-BA597329AF41}"/>
              </a:ext>
            </a:extLst>
          </p:cNvPr>
          <p:cNvSpPr/>
          <p:nvPr/>
        </p:nvSpPr>
        <p:spPr>
          <a:xfrm>
            <a:off x="6906126" y="0"/>
            <a:ext cx="2237874" cy="1829352"/>
          </a:xfrm>
          <a:prstGeom prst="teardrop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+mj-lt"/>
              </a:rPr>
              <a:t>Верно!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4802BEAB-44C6-4EA0-B499-A39A552FAF9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6764" y="0"/>
            <a:ext cx="1316571" cy="288000"/>
          </a:xfrm>
          <a:prstGeom prst="rect">
            <a:avLst/>
          </a:prstGeom>
        </p:spPr>
      </p:pic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EBCB94B0-2091-4490-8E21-898805FC64C5}"/>
              </a:ext>
            </a:extLst>
          </p:cNvPr>
          <p:cNvSpPr/>
          <p:nvPr/>
        </p:nvSpPr>
        <p:spPr>
          <a:xfrm>
            <a:off x="431800" y="2244270"/>
            <a:ext cx="6351678" cy="1532334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87313"/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В основу кириллицы лёг греческий алфавит, с которым отлично был знаком Кирилл – житель Византии. Но некоторые буквы пришлось придумывать самостоятельно, т. к. в греческом алфавите хватало букв не для всех звуков русского языка.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: скругленные углы 22">
            <a:hlinkClick r:id="rId7" action="ppaction://hlinksldjump"/>
            <a:extLst>
              <a:ext uri="{FF2B5EF4-FFF2-40B4-BE49-F238E27FC236}">
                <a16:creationId xmlns:a16="http://schemas.microsoft.com/office/drawing/2014/main" id="{82D0FE14-1FD9-4E0C-A518-57DFD536DD52}"/>
              </a:ext>
            </a:extLst>
          </p:cNvPr>
          <p:cNvSpPr/>
          <p:nvPr/>
        </p:nvSpPr>
        <p:spPr>
          <a:xfrm>
            <a:off x="431800" y="4076375"/>
            <a:ext cx="1902495" cy="572241"/>
          </a:xfrm>
          <a:prstGeom prst="roundRect">
            <a:avLst>
              <a:gd name="adj" fmla="val 50000"/>
            </a:avLst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Дальше</a:t>
            </a:r>
          </a:p>
        </p:txBody>
      </p:sp>
      <p:sp>
        <p:nvSpPr>
          <p:cNvPr id="24" name="Прямоугольник: скругленные углы 23">
            <a:hlinkClick r:id="rId8" action="ppaction://hlinksldjump"/>
            <a:extLst>
              <a:ext uri="{FF2B5EF4-FFF2-40B4-BE49-F238E27FC236}">
                <a16:creationId xmlns:a16="http://schemas.microsoft.com/office/drawing/2014/main" id="{D3DE65BB-9904-415A-803F-7FCB27BBFEAA}"/>
              </a:ext>
            </a:extLst>
          </p:cNvPr>
          <p:cNvSpPr/>
          <p:nvPr/>
        </p:nvSpPr>
        <p:spPr>
          <a:xfrm>
            <a:off x="2617077" y="4076375"/>
            <a:ext cx="1902495" cy="57224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Назад</a:t>
            </a:r>
          </a:p>
        </p:txBody>
      </p:sp>
      <p:sp>
        <p:nvSpPr>
          <p:cNvPr id="14" name="Прямоугольник: скругленные углы 13">
            <a:hlinkClick r:id="rId9" action="ppaction://hlinksldjump"/>
            <a:extLst>
              <a:ext uri="{FF2B5EF4-FFF2-40B4-BE49-F238E27FC236}">
                <a16:creationId xmlns:a16="http://schemas.microsoft.com/office/drawing/2014/main" id="{4613196D-31A7-44AD-BD80-4953E7C6F6B0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1</a:t>
            </a:r>
          </a:p>
        </p:txBody>
      </p:sp>
    </p:spTree>
    <p:extLst>
      <p:ext uri="{BB962C8B-B14F-4D97-AF65-F5344CB8AC3E}">
        <p14:creationId xmlns:p14="http://schemas.microsoft.com/office/powerpoint/2010/main" val="278275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841F386F-A232-4D5C-90EC-03CF1A1FC2E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53569" y="514729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5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53569" y="884061"/>
            <a:ext cx="6228586" cy="1107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Каким образом создавалась кириллица? Помогите решить ребятам спор и выберите верный ответ.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16" name="Капля 15">
            <a:extLst>
              <a:ext uri="{FF2B5EF4-FFF2-40B4-BE49-F238E27FC236}">
                <a16:creationId xmlns:a16="http://schemas.microsoft.com/office/drawing/2014/main" id="{CD046DB9-38B0-461F-87B8-BA597329AF41}"/>
              </a:ext>
            </a:extLst>
          </p:cNvPr>
          <p:cNvSpPr/>
          <p:nvPr/>
        </p:nvSpPr>
        <p:spPr>
          <a:xfrm>
            <a:off x="6682155" y="0"/>
            <a:ext cx="2461845" cy="1829352"/>
          </a:xfrm>
          <a:prstGeom prst="teardrop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+mj-lt"/>
              </a:rPr>
              <a:t>Неверно!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4802BEAB-44C6-4EA0-B499-A39A552FAF9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6764" y="0"/>
            <a:ext cx="1316571" cy="288000"/>
          </a:xfrm>
          <a:prstGeom prst="rect">
            <a:avLst/>
          </a:prstGeom>
        </p:spPr>
      </p:pic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EBCB94B0-2091-4490-8E21-898805FC64C5}"/>
              </a:ext>
            </a:extLst>
          </p:cNvPr>
          <p:cNvSpPr/>
          <p:nvPr/>
        </p:nvSpPr>
        <p:spPr>
          <a:xfrm>
            <a:off x="431800" y="2121378"/>
            <a:ext cx="6351678" cy="1532334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87313"/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В основу кириллицы лёг греческий алфавит, с которым отлично был знаком Кирилл – житель Византии. Но некоторые буквы пришлось придумывать самостоятельно, т. к. в греческом алфавите хватало букв не для всех звуков русского языка.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: скругленные углы 22">
            <a:hlinkClick r:id="rId6" action="ppaction://hlinksldjump"/>
            <a:extLst>
              <a:ext uri="{FF2B5EF4-FFF2-40B4-BE49-F238E27FC236}">
                <a16:creationId xmlns:a16="http://schemas.microsoft.com/office/drawing/2014/main" id="{82D0FE14-1FD9-4E0C-A518-57DFD536DD52}"/>
              </a:ext>
            </a:extLst>
          </p:cNvPr>
          <p:cNvSpPr/>
          <p:nvPr/>
        </p:nvSpPr>
        <p:spPr>
          <a:xfrm>
            <a:off x="431800" y="3979122"/>
            <a:ext cx="1902495" cy="572241"/>
          </a:xfrm>
          <a:prstGeom prst="roundRect">
            <a:avLst>
              <a:gd name="adj" fmla="val 50000"/>
            </a:avLst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Дальше</a:t>
            </a:r>
          </a:p>
        </p:txBody>
      </p:sp>
      <p:sp>
        <p:nvSpPr>
          <p:cNvPr id="24" name="Прямоугольник: скругленные углы 23">
            <a:hlinkClick r:id="rId7" action="ppaction://hlinksldjump"/>
            <a:extLst>
              <a:ext uri="{FF2B5EF4-FFF2-40B4-BE49-F238E27FC236}">
                <a16:creationId xmlns:a16="http://schemas.microsoft.com/office/drawing/2014/main" id="{D3DE65BB-9904-415A-803F-7FCB27BBFEAA}"/>
              </a:ext>
            </a:extLst>
          </p:cNvPr>
          <p:cNvSpPr/>
          <p:nvPr/>
        </p:nvSpPr>
        <p:spPr>
          <a:xfrm>
            <a:off x="2617077" y="3979122"/>
            <a:ext cx="1902495" cy="57224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Назад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D48CF00-15E0-478A-A7F9-A199BEB2B56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6648" y="1941274"/>
            <a:ext cx="1553783" cy="2974621"/>
          </a:xfrm>
          <a:prstGeom prst="rect">
            <a:avLst/>
          </a:prstGeom>
        </p:spPr>
      </p:pic>
      <p:sp>
        <p:nvSpPr>
          <p:cNvPr id="13" name="Прямоугольник: скругленные углы 12">
            <a:hlinkClick r:id="rId9" action="ppaction://hlinksldjump"/>
            <a:extLst>
              <a:ext uri="{FF2B5EF4-FFF2-40B4-BE49-F238E27FC236}">
                <a16:creationId xmlns:a16="http://schemas.microsoft.com/office/drawing/2014/main" id="{6599CAE9-8E5C-45B5-A364-78B2DA5B93E1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1</a:t>
            </a:r>
          </a:p>
        </p:txBody>
      </p:sp>
    </p:spTree>
    <p:extLst>
      <p:ext uri="{BB962C8B-B14F-4D97-AF65-F5344CB8AC3E}">
        <p14:creationId xmlns:p14="http://schemas.microsoft.com/office/powerpoint/2010/main" val="3988513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63E5AFC-1E1C-4699-82BC-B4D2A45E9B1E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31800" y="607861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6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2" name="Овал 1">
            <a:hlinkClick r:id="rId6" action="ppaction://hlinksldjump"/>
            <a:extLst>
              <a:ext uri="{FF2B5EF4-FFF2-40B4-BE49-F238E27FC236}">
                <a16:creationId xmlns:a16="http://schemas.microsoft.com/office/drawing/2014/main" id="{170C6908-A2D3-4978-8C18-C8D102DB7E62}"/>
              </a:ext>
            </a:extLst>
          </p:cNvPr>
          <p:cNvSpPr/>
          <p:nvPr/>
        </p:nvSpPr>
        <p:spPr>
          <a:xfrm>
            <a:off x="478844" y="2221833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1</a:t>
            </a:r>
          </a:p>
        </p:txBody>
      </p:sp>
      <p:sp>
        <p:nvSpPr>
          <p:cNvPr id="6" name="Овал 5">
            <a:hlinkClick r:id="rId7" action="ppaction://hlinksldjump"/>
            <a:extLst>
              <a:ext uri="{FF2B5EF4-FFF2-40B4-BE49-F238E27FC236}">
                <a16:creationId xmlns:a16="http://schemas.microsoft.com/office/drawing/2014/main" id="{C4F7A7B8-E0EE-4857-80AD-49998D5F7621}"/>
              </a:ext>
            </a:extLst>
          </p:cNvPr>
          <p:cNvSpPr/>
          <p:nvPr/>
        </p:nvSpPr>
        <p:spPr>
          <a:xfrm>
            <a:off x="453569" y="3061010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2</a:t>
            </a:r>
          </a:p>
        </p:txBody>
      </p:sp>
      <p:sp>
        <p:nvSpPr>
          <p:cNvPr id="7" name="Овал 6">
            <a:hlinkClick r:id="rId6" action="ppaction://hlinksldjump"/>
            <a:extLst>
              <a:ext uri="{FF2B5EF4-FFF2-40B4-BE49-F238E27FC236}">
                <a16:creationId xmlns:a16="http://schemas.microsoft.com/office/drawing/2014/main" id="{F108AC7C-A3B2-4016-BA78-C18A64D1E456}"/>
              </a:ext>
            </a:extLst>
          </p:cNvPr>
          <p:cNvSpPr/>
          <p:nvPr/>
        </p:nvSpPr>
        <p:spPr>
          <a:xfrm>
            <a:off x="453569" y="3900187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3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53570" y="1025017"/>
            <a:ext cx="6125258" cy="8617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На каком языке были написаны первые книги на Древней Руси? 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811C6D45-AC97-4145-84FB-2F8185944B71}"/>
              </a:ext>
            </a:extLst>
          </p:cNvPr>
          <p:cNvSpPr/>
          <p:nvPr/>
        </p:nvSpPr>
        <p:spPr>
          <a:xfrm>
            <a:off x="1452233" y="2315725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cs typeface="Arial" pitchFamily="34" charset="0"/>
              </a:rPr>
              <a:t>На древнерусском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D6F110C-2FBE-438C-8812-B863073228C3}"/>
              </a:ext>
            </a:extLst>
          </p:cNvPr>
          <p:cNvSpPr/>
          <p:nvPr/>
        </p:nvSpPr>
        <p:spPr>
          <a:xfrm>
            <a:off x="1452233" y="3112547"/>
            <a:ext cx="3363606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cs typeface="Arial" pitchFamily="34" charset="0"/>
              </a:rPr>
              <a:t>На старославянском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C1DBD1B3-105B-478A-A291-1929937E3564}"/>
              </a:ext>
            </a:extLst>
          </p:cNvPr>
          <p:cNvSpPr/>
          <p:nvPr/>
        </p:nvSpPr>
        <p:spPr>
          <a:xfrm>
            <a:off x="1452233" y="3971825"/>
            <a:ext cx="4176045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cs typeface="Arial" pitchFamily="34" charset="0"/>
              </a:rPr>
              <a:t>На древнеславянском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AC86F76-0467-48D1-9C74-34A7E56F648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5402" y="304922"/>
            <a:ext cx="4246441" cy="4246441"/>
          </a:xfrm>
          <a:prstGeom prst="rect">
            <a:avLst/>
          </a:prstGeom>
        </p:spPr>
      </p:pic>
      <p:sp>
        <p:nvSpPr>
          <p:cNvPr id="19" name="Прямоугольник: скругленные углы 18">
            <a:hlinkClick r:id="rId9" action="ppaction://hlinksldjump"/>
            <a:extLst>
              <a:ext uri="{FF2B5EF4-FFF2-40B4-BE49-F238E27FC236}">
                <a16:creationId xmlns:a16="http://schemas.microsoft.com/office/drawing/2014/main" id="{2F768484-05CC-4601-8AEA-2015B1238C00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1</a:t>
            </a:r>
          </a:p>
        </p:txBody>
      </p:sp>
    </p:spTree>
    <p:extLst>
      <p:ext uri="{BB962C8B-B14F-4D97-AF65-F5344CB8AC3E}">
        <p14:creationId xmlns:p14="http://schemas.microsoft.com/office/powerpoint/2010/main" val="1979580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56861CC4-2BBA-48CF-93DF-F2451BBEF6A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979696" y="435463"/>
            <a:ext cx="3021013" cy="6771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4400" dirty="0">
                <a:solidFill>
                  <a:schemeClr val="bg1"/>
                </a:solidFill>
                <a:latin typeface="Nautilus Pompilius" panose="02000000000000000000" pitchFamily="2" charset="-52"/>
                <a:cs typeface="Arial" pitchFamily="34" charset="0"/>
              </a:rPr>
              <a:t>Уровни игры</a:t>
            </a:r>
            <a:endParaRPr lang="ru-RU" sz="4400" dirty="0">
              <a:solidFill>
                <a:schemeClr val="bg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31800" y="1570437"/>
            <a:ext cx="2549154" cy="501729"/>
          </a:xfrm>
          <a:prstGeom prst="roundRect">
            <a:avLst>
              <a:gd name="adj" fmla="val 25500"/>
            </a:avLst>
          </a:prstGeom>
          <a:solidFill>
            <a:schemeClr val="accent5">
              <a:lumMod val="40000"/>
              <a:lumOff val="6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tabLst>
                <a:tab pos="3405188" algn="l"/>
              </a:tabLst>
            </a:pPr>
            <a:r>
              <a:rPr lang="ru-RU" sz="2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Уровень 1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31" y="0"/>
            <a:ext cx="1316569" cy="288000"/>
          </a:xfrm>
          <a:prstGeom prst="rect">
            <a:avLst/>
          </a:prstGeom>
        </p:spPr>
      </p:pic>
      <p:sp>
        <p:nvSpPr>
          <p:cNvPr id="9" name="Облачко с текстом: прямоугольное со скругленными углами 8">
            <a:extLst>
              <a:ext uri="{FF2B5EF4-FFF2-40B4-BE49-F238E27FC236}">
                <a16:creationId xmlns:a16="http://schemas.microsoft.com/office/drawing/2014/main" id="{7FC38FCD-E733-4F89-B9DF-E5E32E030FD0}"/>
              </a:ext>
            </a:extLst>
          </p:cNvPr>
          <p:cNvSpPr/>
          <p:nvPr/>
        </p:nvSpPr>
        <p:spPr>
          <a:xfrm>
            <a:off x="6397244" y="1135841"/>
            <a:ext cx="1678900" cy="417725"/>
          </a:xfrm>
          <a:prstGeom prst="wedgeRoundRectCallout">
            <a:avLst>
              <a:gd name="adj1" fmla="val 12396"/>
              <a:gd name="adj2" fmla="val 68505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Сыграем? </a:t>
            </a:r>
          </a:p>
        </p:txBody>
      </p:sp>
      <p:sp>
        <p:nvSpPr>
          <p:cNvPr id="10" name="Объект 2">
            <a:extLst>
              <a:ext uri="{FF2B5EF4-FFF2-40B4-BE49-F238E27FC236}">
                <a16:creationId xmlns:a16="http://schemas.microsoft.com/office/drawing/2014/main" id="{E3CCE923-02E5-444E-BDDC-FB0D3655D566}"/>
              </a:ext>
            </a:extLst>
          </p:cNvPr>
          <p:cNvSpPr txBox="1">
            <a:spLocks/>
          </p:cNvSpPr>
          <p:nvPr/>
        </p:nvSpPr>
        <p:spPr>
          <a:xfrm>
            <a:off x="3071485" y="1469982"/>
            <a:ext cx="2315198" cy="692468"/>
          </a:xfrm>
          <a:prstGeom prst="roundRect">
            <a:avLst>
              <a:gd name="adj" fmla="val 50000"/>
            </a:avLst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tabLst>
                <a:tab pos="3405188" algn="l"/>
              </a:tabLst>
            </a:pPr>
            <a:r>
              <a:rPr lang="ru-RU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 балл за правильный ответ</a:t>
            </a:r>
          </a:p>
        </p:txBody>
      </p:sp>
      <p:sp>
        <p:nvSpPr>
          <p:cNvPr id="12" name="Объект 2">
            <a:extLst>
              <a:ext uri="{FF2B5EF4-FFF2-40B4-BE49-F238E27FC236}">
                <a16:creationId xmlns:a16="http://schemas.microsoft.com/office/drawing/2014/main" id="{D447AAFA-0B02-4776-BF6F-7AC890189E7F}"/>
              </a:ext>
            </a:extLst>
          </p:cNvPr>
          <p:cNvSpPr txBox="1">
            <a:spLocks/>
          </p:cNvSpPr>
          <p:nvPr/>
        </p:nvSpPr>
        <p:spPr>
          <a:xfrm>
            <a:off x="430542" y="2770658"/>
            <a:ext cx="2549154" cy="501729"/>
          </a:xfrm>
          <a:prstGeom prst="roundRect">
            <a:avLst>
              <a:gd name="adj" fmla="val 25500"/>
            </a:avLst>
          </a:prstGeom>
          <a:solidFill>
            <a:schemeClr val="accent3">
              <a:lumMod val="40000"/>
              <a:lumOff val="6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tabLst>
                <a:tab pos="3405188" algn="l"/>
              </a:tabLst>
            </a:pPr>
            <a:r>
              <a:rPr lang="ru-RU" sz="2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Уровень 2</a:t>
            </a:r>
          </a:p>
        </p:txBody>
      </p:sp>
      <p:sp>
        <p:nvSpPr>
          <p:cNvPr id="15" name="Объект 2">
            <a:extLst>
              <a:ext uri="{FF2B5EF4-FFF2-40B4-BE49-F238E27FC236}">
                <a16:creationId xmlns:a16="http://schemas.microsoft.com/office/drawing/2014/main" id="{CA1D5908-1FEB-41B8-AA8F-3A87BAFEE11F}"/>
              </a:ext>
            </a:extLst>
          </p:cNvPr>
          <p:cNvSpPr txBox="1">
            <a:spLocks/>
          </p:cNvSpPr>
          <p:nvPr/>
        </p:nvSpPr>
        <p:spPr>
          <a:xfrm>
            <a:off x="3175678" y="2675288"/>
            <a:ext cx="2315198" cy="692468"/>
          </a:xfrm>
          <a:prstGeom prst="roundRect">
            <a:avLst>
              <a:gd name="adj" fmla="val 50000"/>
            </a:avLst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tabLst>
                <a:tab pos="3405188" algn="l"/>
              </a:tabLst>
            </a:pPr>
            <a:r>
              <a:rPr lang="ru-RU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 балла за правильный ответ</a:t>
            </a:r>
          </a:p>
        </p:txBody>
      </p:sp>
      <p:sp>
        <p:nvSpPr>
          <p:cNvPr id="16" name="Объект 2">
            <a:extLst>
              <a:ext uri="{FF2B5EF4-FFF2-40B4-BE49-F238E27FC236}">
                <a16:creationId xmlns:a16="http://schemas.microsoft.com/office/drawing/2014/main" id="{68308738-217F-4351-8F5B-1D718FB6936D}"/>
              </a:ext>
            </a:extLst>
          </p:cNvPr>
          <p:cNvSpPr txBox="1">
            <a:spLocks/>
          </p:cNvSpPr>
          <p:nvPr/>
        </p:nvSpPr>
        <p:spPr>
          <a:xfrm>
            <a:off x="430542" y="3970878"/>
            <a:ext cx="2549154" cy="501729"/>
          </a:xfrm>
          <a:prstGeom prst="roundRect">
            <a:avLst>
              <a:gd name="adj" fmla="val 25500"/>
            </a:avLst>
          </a:prstGeom>
          <a:solidFill>
            <a:schemeClr val="accent4">
              <a:lumMod val="40000"/>
              <a:lumOff val="6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tabLst>
                <a:tab pos="3405188" algn="l"/>
              </a:tabLst>
            </a:pPr>
            <a:r>
              <a:rPr lang="ru-RU" sz="2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Уровень 3</a:t>
            </a:r>
          </a:p>
        </p:txBody>
      </p:sp>
      <p:sp>
        <p:nvSpPr>
          <p:cNvPr id="17" name="Объект 2">
            <a:extLst>
              <a:ext uri="{FF2B5EF4-FFF2-40B4-BE49-F238E27FC236}">
                <a16:creationId xmlns:a16="http://schemas.microsoft.com/office/drawing/2014/main" id="{37C9B158-DEA2-49F5-BFFE-CCC3D809D476}"/>
              </a:ext>
            </a:extLst>
          </p:cNvPr>
          <p:cNvSpPr txBox="1">
            <a:spLocks/>
          </p:cNvSpPr>
          <p:nvPr/>
        </p:nvSpPr>
        <p:spPr>
          <a:xfrm>
            <a:off x="3175678" y="3882027"/>
            <a:ext cx="2315198" cy="692468"/>
          </a:xfrm>
          <a:prstGeom prst="roundRect">
            <a:avLst>
              <a:gd name="adj" fmla="val 50000"/>
            </a:avLst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tabLst>
                <a:tab pos="3405188" algn="l"/>
              </a:tabLst>
            </a:pPr>
            <a:r>
              <a:rPr lang="ru-RU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 балла за правильный ответ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5D9A4DA-46D3-4EAE-9A45-B05DA7D012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1668" y="1816216"/>
            <a:ext cx="1551540" cy="2981050"/>
          </a:xfrm>
          <a:prstGeom prst="rect">
            <a:avLst/>
          </a:prstGeom>
        </p:spPr>
      </p:pic>
      <p:sp>
        <p:nvSpPr>
          <p:cNvPr id="14" name="Прямоугольник: скругленные углы 13">
            <a:hlinkClick r:id="rId6" action="ppaction://hlinksldjump"/>
            <a:extLst>
              <a:ext uri="{FF2B5EF4-FFF2-40B4-BE49-F238E27FC236}">
                <a16:creationId xmlns:a16="http://schemas.microsoft.com/office/drawing/2014/main" id="{48F57C3C-71AE-472F-ACDB-70AF6C01BCCE}"/>
              </a:ext>
            </a:extLst>
          </p:cNvPr>
          <p:cNvSpPr/>
          <p:nvPr/>
        </p:nvSpPr>
        <p:spPr>
          <a:xfrm>
            <a:off x="6054089" y="3367756"/>
            <a:ext cx="2814040" cy="1190798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+mj-lt"/>
              </a:rPr>
              <a:t>Начать игру</a:t>
            </a:r>
          </a:p>
        </p:txBody>
      </p:sp>
    </p:spTree>
    <p:extLst>
      <p:ext uri="{BB962C8B-B14F-4D97-AF65-F5344CB8AC3E}">
        <p14:creationId xmlns:p14="http://schemas.microsoft.com/office/powerpoint/2010/main" val="4245530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F7B3C74D-F042-40F4-8D59-BB08F1A6B97E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53570" y="584995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6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53570" y="1025017"/>
            <a:ext cx="6125258" cy="8617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На каком языке были написаны первые книги на Древней Руси? 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AC86F76-0467-48D1-9C74-34A7E56F648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267" y="71932"/>
            <a:ext cx="4046551" cy="4046551"/>
          </a:xfrm>
          <a:prstGeom prst="rect">
            <a:avLst/>
          </a:prstGeom>
        </p:spPr>
      </p:pic>
      <p:sp>
        <p:nvSpPr>
          <p:cNvPr id="16" name="Капля 15">
            <a:extLst>
              <a:ext uri="{FF2B5EF4-FFF2-40B4-BE49-F238E27FC236}">
                <a16:creationId xmlns:a16="http://schemas.microsoft.com/office/drawing/2014/main" id="{C884893F-2FB9-4CBE-9FE0-050DF0F273C2}"/>
              </a:ext>
            </a:extLst>
          </p:cNvPr>
          <p:cNvSpPr/>
          <p:nvPr/>
        </p:nvSpPr>
        <p:spPr>
          <a:xfrm>
            <a:off x="6866791" y="-330"/>
            <a:ext cx="2237874" cy="1829352"/>
          </a:xfrm>
          <a:prstGeom prst="teardrop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+mj-lt"/>
              </a:rPr>
              <a:t>Верно!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B5E40DF1-0CA7-4A9F-9D9F-1F18191675B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-330"/>
            <a:ext cx="1316571" cy="288000"/>
          </a:xfrm>
          <a:prstGeom prst="rect">
            <a:avLst/>
          </a:prstGeom>
        </p:spPr>
      </p:pic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41C4174A-1311-4506-A83C-33429F2B4D8C}"/>
              </a:ext>
            </a:extLst>
          </p:cNvPr>
          <p:cNvSpPr/>
          <p:nvPr/>
        </p:nvSpPr>
        <p:spPr>
          <a:xfrm>
            <a:off x="431801" y="2244270"/>
            <a:ext cx="4641362" cy="1532334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176213"/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Богослужебные книги, которые дошли до наших времён, написаны на старославянском языке – письменном языке, созданном Кириллом и Мефодием.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: скругленные углы 19">
            <a:hlinkClick r:id="rId7" action="ppaction://hlinksldjump"/>
            <a:extLst>
              <a:ext uri="{FF2B5EF4-FFF2-40B4-BE49-F238E27FC236}">
                <a16:creationId xmlns:a16="http://schemas.microsoft.com/office/drawing/2014/main" id="{FEC8B1FB-B97C-4A94-A760-5A4691A791F9}"/>
              </a:ext>
            </a:extLst>
          </p:cNvPr>
          <p:cNvSpPr/>
          <p:nvPr/>
        </p:nvSpPr>
        <p:spPr>
          <a:xfrm>
            <a:off x="431800" y="4190415"/>
            <a:ext cx="1902495" cy="572241"/>
          </a:xfrm>
          <a:prstGeom prst="roundRect">
            <a:avLst>
              <a:gd name="adj" fmla="val 50000"/>
            </a:avLst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Дальше</a:t>
            </a:r>
          </a:p>
        </p:txBody>
      </p:sp>
      <p:sp>
        <p:nvSpPr>
          <p:cNvPr id="21" name="Прямоугольник: скругленные углы 20">
            <a:hlinkClick r:id="rId8" action="ppaction://hlinksldjump"/>
            <a:extLst>
              <a:ext uri="{FF2B5EF4-FFF2-40B4-BE49-F238E27FC236}">
                <a16:creationId xmlns:a16="http://schemas.microsoft.com/office/drawing/2014/main" id="{28D7E360-86AD-40D9-8C9D-463FE02529AB}"/>
              </a:ext>
            </a:extLst>
          </p:cNvPr>
          <p:cNvSpPr/>
          <p:nvPr/>
        </p:nvSpPr>
        <p:spPr>
          <a:xfrm>
            <a:off x="2617077" y="4190415"/>
            <a:ext cx="1902495" cy="57224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Назад</a:t>
            </a:r>
          </a:p>
        </p:txBody>
      </p:sp>
      <p:sp>
        <p:nvSpPr>
          <p:cNvPr id="12" name="Прямоугольник: скругленные углы 11">
            <a:hlinkClick r:id="rId9" action="ppaction://hlinksldjump"/>
            <a:extLst>
              <a:ext uri="{FF2B5EF4-FFF2-40B4-BE49-F238E27FC236}">
                <a16:creationId xmlns:a16="http://schemas.microsoft.com/office/drawing/2014/main" id="{7EA1A1E3-B108-447C-B30D-903C250D843C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1</a:t>
            </a:r>
          </a:p>
        </p:txBody>
      </p:sp>
    </p:spTree>
    <p:extLst>
      <p:ext uri="{BB962C8B-B14F-4D97-AF65-F5344CB8AC3E}">
        <p14:creationId xmlns:p14="http://schemas.microsoft.com/office/powerpoint/2010/main" val="26760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51ED185-CC68-4869-A8E7-4E34E5675A2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12382" y="618871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6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53570" y="1025017"/>
            <a:ext cx="6125258" cy="8617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На каком языке были написаны первые книги на Древней Руси? 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AC86F76-0467-48D1-9C74-34A7E56F648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267" y="71932"/>
            <a:ext cx="4046551" cy="4046551"/>
          </a:xfrm>
          <a:prstGeom prst="rect">
            <a:avLst/>
          </a:prstGeom>
        </p:spPr>
      </p:pic>
      <p:sp>
        <p:nvSpPr>
          <p:cNvPr id="16" name="Капля 15">
            <a:extLst>
              <a:ext uri="{FF2B5EF4-FFF2-40B4-BE49-F238E27FC236}">
                <a16:creationId xmlns:a16="http://schemas.microsoft.com/office/drawing/2014/main" id="{C884893F-2FB9-4CBE-9FE0-050DF0F273C2}"/>
              </a:ext>
            </a:extLst>
          </p:cNvPr>
          <p:cNvSpPr/>
          <p:nvPr/>
        </p:nvSpPr>
        <p:spPr>
          <a:xfrm>
            <a:off x="6773034" y="0"/>
            <a:ext cx="2331631" cy="1829352"/>
          </a:xfrm>
          <a:prstGeom prst="teardrop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+mj-lt"/>
              </a:rPr>
              <a:t>Неверно!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B5E40DF1-0CA7-4A9F-9D9F-1F18191675B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41C4174A-1311-4506-A83C-33429F2B4D8C}"/>
              </a:ext>
            </a:extLst>
          </p:cNvPr>
          <p:cNvSpPr/>
          <p:nvPr/>
        </p:nvSpPr>
        <p:spPr>
          <a:xfrm>
            <a:off x="431800" y="2244270"/>
            <a:ext cx="4569467" cy="1532334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176213"/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Богослужебные книги, которые дошли до наших времён, написаны на старославянском языке – письменном языке, созданном Кириллом и Мефодием.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: скругленные углы 19">
            <a:hlinkClick r:id="rId7" action="ppaction://hlinksldjump"/>
            <a:extLst>
              <a:ext uri="{FF2B5EF4-FFF2-40B4-BE49-F238E27FC236}">
                <a16:creationId xmlns:a16="http://schemas.microsoft.com/office/drawing/2014/main" id="{FEC8B1FB-B97C-4A94-A760-5A4691A791F9}"/>
              </a:ext>
            </a:extLst>
          </p:cNvPr>
          <p:cNvSpPr/>
          <p:nvPr/>
        </p:nvSpPr>
        <p:spPr>
          <a:xfrm>
            <a:off x="431800" y="4190415"/>
            <a:ext cx="1902495" cy="572241"/>
          </a:xfrm>
          <a:prstGeom prst="roundRect">
            <a:avLst>
              <a:gd name="adj" fmla="val 50000"/>
            </a:avLst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Дальше</a:t>
            </a:r>
          </a:p>
        </p:txBody>
      </p:sp>
      <p:sp>
        <p:nvSpPr>
          <p:cNvPr id="21" name="Прямоугольник: скругленные углы 20">
            <a:hlinkClick r:id="rId8" action="ppaction://hlinksldjump"/>
            <a:extLst>
              <a:ext uri="{FF2B5EF4-FFF2-40B4-BE49-F238E27FC236}">
                <a16:creationId xmlns:a16="http://schemas.microsoft.com/office/drawing/2014/main" id="{28D7E360-86AD-40D9-8C9D-463FE02529AB}"/>
              </a:ext>
            </a:extLst>
          </p:cNvPr>
          <p:cNvSpPr/>
          <p:nvPr/>
        </p:nvSpPr>
        <p:spPr>
          <a:xfrm>
            <a:off x="2617077" y="4190415"/>
            <a:ext cx="1902495" cy="57224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Назад</a:t>
            </a:r>
          </a:p>
        </p:txBody>
      </p:sp>
      <p:sp>
        <p:nvSpPr>
          <p:cNvPr id="13" name="Прямоугольник: скругленные углы 12">
            <a:hlinkClick r:id="rId9" action="ppaction://hlinksldjump"/>
            <a:extLst>
              <a:ext uri="{FF2B5EF4-FFF2-40B4-BE49-F238E27FC236}">
                <a16:creationId xmlns:a16="http://schemas.microsoft.com/office/drawing/2014/main" id="{7D2BBEA7-1DAC-4290-AE34-7B84CBC1FA63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1</a:t>
            </a:r>
          </a:p>
        </p:txBody>
      </p:sp>
    </p:spTree>
    <p:extLst>
      <p:ext uri="{BB962C8B-B14F-4D97-AF65-F5344CB8AC3E}">
        <p14:creationId xmlns:p14="http://schemas.microsoft.com/office/powerpoint/2010/main" val="356269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1179921-3EC3-4E2A-BDBC-DF929730E4E7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31800" y="680617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1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2" name="Овал 1">
            <a:hlinkClick r:id="rId6" action="ppaction://hlinksldjump"/>
            <a:extLst>
              <a:ext uri="{FF2B5EF4-FFF2-40B4-BE49-F238E27FC236}">
                <a16:creationId xmlns:a16="http://schemas.microsoft.com/office/drawing/2014/main" id="{170C6908-A2D3-4978-8C18-C8D102DB7E62}"/>
              </a:ext>
            </a:extLst>
          </p:cNvPr>
          <p:cNvSpPr/>
          <p:nvPr/>
        </p:nvSpPr>
        <p:spPr>
          <a:xfrm>
            <a:off x="478844" y="2221833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1</a:t>
            </a:r>
          </a:p>
        </p:txBody>
      </p:sp>
      <p:sp>
        <p:nvSpPr>
          <p:cNvPr id="6" name="Овал 5">
            <a:hlinkClick r:id="rId7" action="ppaction://hlinksldjump"/>
            <a:extLst>
              <a:ext uri="{FF2B5EF4-FFF2-40B4-BE49-F238E27FC236}">
                <a16:creationId xmlns:a16="http://schemas.microsoft.com/office/drawing/2014/main" id="{C4F7A7B8-E0EE-4857-80AD-49998D5F7621}"/>
              </a:ext>
            </a:extLst>
          </p:cNvPr>
          <p:cNvSpPr/>
          <p:nvPr/>
        </p:nvSpPr>
        <p:spPr>
          <a:xfrm>
            <a:off x="453569" y="3061010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2</a:t>
            </a:r>
          </a:p>
        </p:txBody>
      </p:sp>
      <p:sp>
        <p:nvSpPr>
          <p:cNvPr id="7" name="Овал 6">
            <a:hlinkClick r:id="rId7" action="ppaction://hlinksldjump"/>
            <a:extLst>
              <a:ext uri="{FF2B5EF4-FFF2-40B4-BE49-F238E27FC236}">
                <a16:creationId xmlns:a16="http://schemas.microsoft.com/office/drawing/2014/main" id="{F108AC7C-A3B2-4016-BA78-C18A64D1E456}"/>
              </a:ext>
            </a:extLst>
          </p:cNvPr>
          <p:cNvSpPr/>
          <p:nvPr/>
        </p:nvSpPr>
        <p:spPr>
          <a:xfrm>
            <a:off x="453569" y="3900187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3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31800" y="1075371"/>
            <a:ext cx="8589108" cy="1107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Берестяные грамоты — бесценные памятники письменности Древней Руси. В каком городе нашли абсолютное большинство таких грамот?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811C6D45-AC97-4145-84FB-2F8185944B71}"/>
              </a:ext>
            </a:extLst>
          </p:cNvPr>
          <p:cNvSpPr/>
          <p:nvPr/>
        </p:nvSpPr>
        <p:spPr>
          <a:xfrm>
            <a:off x="1370513" y="2304698"/>
            <a:ext cx="3515055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cs typeface="Arial" pitchFamily="34" charset="0"/>
              </a:rPr>
              <a:t>Великий Новгород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D6F110C-2FBE-438C-8812-B863073228C3}"/>
              </a:ext>
            </a:extLst>
          </p:cNvPr>
          <p:cNvSpPr/>
          <p:nvPr/>
        </p:nvSpPr>
        <p:spPr>
          <a:xfrm>
            <a:off x="1370513" y="3111338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cs typeface="Arial" pitchFamily="34" charset="0"/>
              </a:rPr>
              <a:t>Нижний Новгород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C1DBD1B3-105B-478A-A291-1929937E3564}"/>
              </a:ext>
            </a:extLst>
          </p:cNvPr>
          <p:cNvSpPr/>
          <p:nvPr/>
        </p:nvSpPr>
        <p:spPr>
          <a:xfrm>
            <a:off x="1370513" y="3967528"/>
            <a:ext cx="4176045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cs typeface="Arial" pitchFamily="34" charset="0"/>
              </a:rPr>
              <a:t>Псков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1026" name="Picture 2" descr="ÐÐ°ÑÑÐ¸Ð½ÐºÐ¸ Ð¿Ð¾ Ð·Ð°Ð¿ÑÐ¾ÑÑ Ð±ÐµÑÐµÑÑÑÐ½Ð°Ñ Ð³ÑÐ°Ð¼Ð¾ÑÐ°">
            <a:extLst>
              <a:ext uri="{FF2B5EF4-FFF2-40B4-BE49-F238E27FC236}">
                <a16:creationId xmlns:a16="http://schemas.microsoft.com/office/drawing/2014/main" id="{637446F5-E6DD-4416-95ED-88F493900D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1973961"/>
            <a:ext cx="3852695" cy="2889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: скругленные углы 18">
            <a:hlinkClick r:id="rId9" action="ppaction://hlinksldjump"/>
            <a:extLst>
              <a:ext uri="{FF2B5EF4-FFF2-40B4-BE49-F238E27FC236}">
                <a16:creationId xmlns:a16="http://schemas.microsoft.com/office/drawing/2014/main" id="{20AE6732-321F-44B7-855E-31AFF5DB29B3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2</a:t>
            </a:r>
          </a:p>
        </p:txBody>
      </p:sp>
    </p:spTree>
    <p:extLst>
      <p:ext uri="{BB962C8B-B14F-4D97-AF65-F5344CB8AC3E}">
        <p14:creationId xmlns:p14="http://schemas.microsoft.com/office/powerpoint/2010/main" val="2995067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DA1F4EC3-9429-4DEC-924C-F4EB03C1CB56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31800" y="680617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1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31800" y="1075371"/>
            <a:ext cx="6566877" cy="1107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Берестяные грамоты — бесценные памятники письменности Древней Руси. В каком городе нашли абсолютное большинство таких грамот?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pic>
        <p:nvPicPr>
          <p:cNvPr id="1026" name="Picture 2" descr="ÐÐ°ÑÑÐ¸Ð½ÐºÐ¸ Ð¿Ð¾ Ð·Ð°Ð¿ÑÐ¾ÑÑ Ð±ÐµÑÐµÑÑÑÐ½Ð°Ñ Ð³ÑÐ°Ð¼Ð¾ÑÐ°">
            <a:extLst>
              <a:ext uri="{FF2B5EF4-FFF2-40B4-BE49-F238E27FC236}">
                <a16:creationId xmlns:a16="http://schemas.microsoft.com/office/drawing/2014/main" id="{637446F5-E6DD-4416-95ED-88F493900D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384" y="2304698"/>
            <a:ext cx="2564304" cy="1923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Капля 16">
            <a:extLst>
              <a:ext uri="{FF2B5EF4-FFF2-40B4-BE49-F238E27FC236}">
                <a16:creationId xmlns:a16="http://schemas.microsoft.com/office/drawing/2014/main" id="{80C4558E-F37E-420F-A6A0-2190E1576B34}"/>
              </a:ext>
            </a:extLst>
          </p:cNvPr>
          <p:cNvSpPr/>
          <p:nvPr/>
        </p:nvSpPr>
        <p:spPr>
          <a:xfrm>
            <a:off x="6866791" y="-330"/>
            <a:ext cx="2237874" cy="1829352"/>
          </a:xfrm>
          <a:prstGeom prst="teardrop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+mj-lt"/>
              </a:rPr>
              <a:t>Верно!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979C9E8A-3C3A-4F63-B471-444D29DCA0E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-330"/>
            <a:ext cx="1316571" cy="288000"/>
          </a:xfrm>
          <a:prstGeom prst="rect">
            <a:avLst/>
          </a:prstGeom>
        </p:spPr>
      </p:pic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39F5BBE1-1976-4DE1-9205-679328C729F3}"/>
              </a:ext>
            </a:extLst>
          </p:cNvPr>
          <p:cNvSpPr/>
          <p:nvPr/>
        </p:nvSpPr>
        <p:spPr>
          <a:xfrm>
            <a:off x="431801" y="2449355"/>
            <a:ext cx="5458636" cy="1021556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176213"/>
            <a:r>
              <a:rPr lang="ru-RU" sz="2000" i="1" dirty="0">
                <a:solidFill>
                  <a:schemeClr val="tx1"/>
                </a:solidFill>
                <a:cs typeface="Arial" pitchFamily="34" charset="0"/>
              </a:rPr>
              <a:t>Более 1100 грамот найдено в Великом Новгороде, около 100 – во всех остальных городах. 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: скругленные углы 20">
            <a:hlinkClick r:id="rId8" action="ppaction://hlinksldjump"/>
            <a:extLst>
              <a:ext uri="{FF2B5EF4-FFF2-40B4-BE49-F238E27FC236}">
                <a16:creationId xmlns:a16="http://schemas.microsoft.com/office/drawing/2014/main" id="{38D6207A-4CB3-44F9-A005-AA7C1C323E22}"/>
              </a:ext>
            </a:extLst>
          </p:cNvPr>
          <p:cNvSpPr/>
          <p:nvPr/>
        </p:nvSpPr>
        <p:spPr>
          <a:xfrm>
            <a:off x="431800" y="3977948"/>
            <a:ext cx="1902495" cy="572241"/>
          </a:xfrm>
          <a:prstGeom prst="roundRect">
            <a:avLst>
              <a:gd name="adj" fmla="val 50000"/>
            </a:avLst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Дальше</a:t>
            </a:r>
          </a:p>
        </p:txBody>
      </p:sp>
      <p:sp>
        <p:nvSpPr>
          <p:cNvPr id="22" name="Прямоугольник: скругленные углы 21">
            <a:hlinkClick r:id="rId9" action="ppaction://hlinksldjump"/>
            <a:extLst>
              <a:ext uri="{FF2B5EF4-FFF2-40B4-BE49-F238E27FC236}">
                <a16:creationId xmlns:a16="http://schemas.microsoft.com/office/drawing/2014/main" id="{542F4865-CF9B-4C15-9D20-64032B7DF7EF}"/>
              </a:ext>
            </a:extLst>
          </p:cNvPr>
          <p:cNvSpPr/>
          <p:nvPr/>
        </p:nvSpPr>
        <p:spPr>
          <a:xfrm>
            <a:off x="2617077" y="3977948"/>
            <a:ext cx="1902495" cy="57224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Назад</a:t>
            </a:r>
          </a:p>
        </p:txBody>
      </p:sp>
      <p:sp>
        <p:nvSpPr>
          <p:cNvPr id="13" name="Прямоугольник: скругленные углы 12">
            <a:hlinkClick r:id="rId10" action="ppaction://hlinksldjump"/>
            <a:extLst>
              <a:ext uri="{FF2B5EF4-FFF2-40B4-BE49-F238E27FC236}">
                <a16:creationId xmlns:a16="http://schemas.microsoft.com/office/drawing/2014/main" id="{D1149CC7-1732-47EC-9285-EA40013F59BB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2</a:t>
            </a:r>
          </a:p>
        </p:txBody>
      </p:sp>
    </p:spTree>
    <p:extLst>
      <p:ext uri="{BB962C8B-B14F-4D97-AF65-F5344CB8AC3E}">
        <p14:creationId xmlns:p14="http://schemas.microsoft.com/office/powerpoint/2010/main" val="277899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A62A7A1D-1144-43CB-855F-85761503F6B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31800" y="680617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1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31800" y="1075371"/>
            <a:ext cx="6566877" cy="1107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Берестяные грамоты — бесценные памятники письменности Древней Руси. В каком городе нашли абсолютное большинство таких грамот?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pic>
        <p:nvPicPr>
          <p:cNvPr id="1026" name="Picture 2" descr="ÐÐ°ÑÑÐ¸Ð½ÐºÐ¸ Ð¿Ð¾ Ð·Ð°Ð¿ÑÐ¾ÑÑ Ð±ÐµÑÐµÑÑÑÐ½Ð°Ñ Ð³ÑÐ°Ð¼Ð¾ÑÐ°">
            <a:extLst>
              <a:ext uri="{FF2B5EF4-FFF2-40B4-BE49-F238E27FC236}">
                <a16:creationId xmlns:a16="http://schemas.microsoft.com/office/drawing/2014/main" id="{637446F5-E6DD-4416-95ED-88F493900D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384" y="2304698"/>
            <a:ext cx="2564304" cy="1923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Капля 16">
            <a:extLst>
              <a:ext uri="{FF2B5EF4-FFF2-40B4-BE49-F238E27FC236}">
                <a16:creationId xmlns:a16="http://schemas.microsoft.com/office/drawing/2014/main" id="{80C4558E-F37E-420F-A6A0-2190E1576B34}"/>
              </a:ext>
            </a:extLst>
          </p:cNvPr>
          <p:cNvSpPr/>
          <p:nvPr/>
        </p:nvSpPr>
        <p:spPr>
          <a:xfrm>
            <a:off x="6743700" y="-330"/>
            <a:ext cx="2360965" cy="1829352"/>
          </a:xfrm>
          <a:prstGeom prst="teardrop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+mj-lt"/>
              </a:rPr>
              <a:t>Неверно!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979C9E8A-3C3A-4F63-B471-444D29DCA0E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-330"/>
            <a:ext cx="1316571" cy="288000"/>
          </a:xfrm>
          <a:prstGeom prst="rect">
            <a:avLst/>
          </a:prstGeom>
        </p:spPr>
      </p:pic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39F5BBE1-1976-4DE1-9205-679328C729F3}"/>
              </a:ext>
            </a:extLst>
          </p:cNvPr>
          <p:cNvSpPr/>
          <p:nvPr/>
        </p:nvSpPr>
        <p:spPr>
          <a:xfrm>
            <a:off x="431801" y="2449355"/>
            <a:ext cx="4219330" cy="102155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176213"/>
            <a:r>
              <a:rPr lang="ru-RU" sz="2000" i="1" dirty="0">
                <a:solidFill>
                  <a:schemeClr val="tx1"/>
                </a:solidFill>
                <a:cs typeface="Arial" pitchFamily="34" charset="0"/>
              </a:rPr>
              <a:t>Более 1100 грамот найдено в Великом Новгороде, около 100 – во всех остальных городах. 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: скругленные углы 11">
            <a:hlinkClick r:id="rId7" action="ppaction://hlinksldjump"/>
            <a:extLst>
              <a:ext uri="{FF2B5EF4-FFF2-40B4-BE49-F238E27FC236}">
                <a16:creationId xmlns:a16="http://schemas.microsoft.com/office/drawing/2014/main" id="{DD02BDBD-8675-404B-8026-54203281113F}"/>
              </a:ext>
            </a:extLst>
          </p:cNvPr>
          <p:cNvSpPr/>
          <p:nvPr/>
        </p:nvSpPr>
        <p:spPr>
          <a:xfrm>
            <a:off x="431800" y="3977948"/>
            <a:ext cx="1902495" cy="572241"/>
          </a:xfrm>
          <a:prstGeom prst="roundRect">
            <a:avLst>
              <a:gd name="adj" fmla="val 50000"/>
            </a:avLst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Дальше</a:t>
            </a:r>
          </a:p>
        </p:txBody>
      </p:sp>
      <p:sp>
        <p:nvSpPr>
          <p:cNvPr id="13" name="Прямоугольник: скругленные углы 12">
            <a:hlinkClick r:id="rId8" action="ppaction://hlinksldjump"/>
            <a:extLst>
              <a:ext uri="{FF2B5EF4-FFF2-40B4-BE49-F238E27FC236}">
                <a16:creationId xmlns:a16="http://schemas.microsoft.com/office/drawing/2014/main" id="{C106ACBF-88CD-408F-9018-B1474A90834A}"/>
              </a:ext>
            </a:extLst>
          </p:cNvPr>
          <p:cNvSpPr/>
          <p:nvPr/>
        </p:nvSpPr>
        <p:spPr>
          <a:xfrm>
            <a:off x="2617077" y="3977948"/>
            <a:ext cx="1902495" cy="57224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Назад</a:t>
            </a:r>
          </a:p>
        </p:txBody>
      </p:sp>
      <p:sp>
        <p:nvSpPr>
          <p:cNvPr id="18" name="Прямоугольник: скругленные углы 17">
            <a:hlinkClick r:id="rId9" action="ppaction://hlinksldjump"/>
            <a:extLst>
              <a:ext uri="{FF2B5EF4-FFF2-40B4-BE49-F238E27FC236}">
                <a16:creationId xmlns:a16="http://schemas.microsoft.com/office/drawing/2014/main" id="{290E1BBA-6721-484B-A73F-67AB9A41B0C0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2</a:t>
            </a:r>
          </a:p>
        </p:txBody>
      </p:sp>
    </p:spTree>
    <p:extLst>
      <p:ext uri="{BB962C8B-B14F-4D97-AF65-F5344CB8AC3E}">
        <p14:creationId xmlns:p14="http://schemas.microsoft.com/office/powerpoint/2010/main" val="2121748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2622BB-0AB9-45DF-AD4C-A0F12636E5F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31800" y="680617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2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31800" y="1075583"/>
            <a:ext cx="8589108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Помогите ребятам решить спор. Выберите ответ, который ближе всего к истине!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17" name="Овал 16">
            <a:hlinkClick r:id="rId6" action="ppaction://hlinksldjump"/>
            <a:extLst>
              <a:ext uri="{FF2B5EF4-FFF2-40B4-BE49-F238E27FC236}">
                <a16:creationId xmlns:a16="http://schemas.microsoft.com/office/drawing/2014/main" id="{8E17DF88-2876-4E7F-9E82-D99998A245AA}"/>
              </a:ext>
            </a:extLst>
          </p:cNvPr>
          <p:cNvSpPr/>
          <p:nvPr/>
        </p:nvSpPr>
        <p:spPr>
          <a:xfrm>
            <a:off x="595999" y="3593399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1</a:t>
            </a:r>
          </a:p>
        </p:txBody>
      </p:sp>
      <p:sp>
        <p:nvSpPr>
          <p:cNvPr id="19" name="Овал 18">
            <a:hlinkClick r:id="rId6" action="ppaction://hlinksldjump"/>
            <a:extLst>
              <a:ext uri="{FF2B5EF4-FFF2-40B4-BE49-F238E27FC236}">
                <a16:creationId xmlns:a16="http://schemas.microsoft.com/office/drawing/2014/main" id="{961FDDBF-9309-4437-B03C-3411D1D0B090}"/>
              </a:ext>
            </a:extLst>
          </p:cNvPr>
          <p:cNvSpPr/>
          <p:nvPr/>
        </p:nvSpPr>
        <p:spPr>
          <a:xfrm>
            <a:off x="3343917" y="3601759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2</a:t>
            </a:r>
          </a:p>
        </p:txBody>
      </p:sp>
      <p:sp>
        <p:nvSpPr>
          <p:cNvPr id="20" name="Овал 19">
            <a:hlinkClick r:id="rId7" action="ppaction://hlinksldjump"/>
            <a:extLst>
              <a:ext uri="{FF2B5EF4-FFF2-40B4-BE49-F238E27FC236}">
                <a16:creationId xmlns:a16="http://schemas.microsoft.com/office/drawing/2014/main" id="{07E60548-71D3-427D-8265-53535564690E}"/>
              </a:ext>
            </a:extLst>
          </p:cNvPr>
          <p:cNvSpPr/>
          <p:nvPr/>
        </p:nvSpPr>
        <p:spPr>
          <a:xfrm>
            <a:off x="6213889" y="3601759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3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8B170BF9-D6D1-42F1-8D6A-CBBD9DD3B14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802" y="3191608"/>
            <a:ext cx="1019564" cy="1951892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4BBD74E5-E758-46C9-96D7-F6F200DB9CF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026" y="3184562"/>
            <a:ext cx="1019564" cy="1958938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9681EE96-6E1F-4055-BA77-7272569F206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68492" y="3068515"/>
            <a:ext cx="1131013" cy="2074985"/>
          </a:xfrm>
          <a:prstGeom prst="rect">
            <a:avLst/>
          </a:prstGeom>
        </p:spPr>
      </p:pic>
      <p:sp>
        <p:nvSpPr>
          <p:cNvPr id="24" name="Скругленная прямоугольная выноска 14">
            <a:extLst>
              <a:ext uri="{FF2B5EF4-FFF2-40B4-BE49-F238E27FC236}">
                <a16:creationId xmlns:a16="http://schemas.microsoft.com/office/drawing/2014/main" id="{DA3281C0-FF50-4FB6-8C74-8B1BA282DFF2}"/>
              </a:ext>
            </a:extLst>
          </p:cNvPr>
          <p:cNvSpPr/>
          <p:nvPr/>
        </p:nvSpPr>
        <p:spPr>
          <a:xfrm>
            <a:off x="431801" y="1891324"/>
            <a:ext cx="2452917" cy="1177192"/>
          </a:xfrm>
          <a:prstGeom prst="wedgeRoundRectCallout">
            <a:avLst>
              <a:gd name="adj1" fmla="val -21413"/>
              <a:gd name="adj2" fmla="val 65604"/>
              <a:gd name="adj3" fmla="val 16667"/>
            </a:avLst>
          </a:prstGeom>
          <a:solidFill>
            <a:schemeClr val="bg1">
              <a:alpha val="85000"/>
            </a:schemeClr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Берестяные грамоты в основном написаны людьми духовного звания: священниками и диаконами. </a:t>
            </a:r>
          </a:p>
        </p:txBody>
      </p:sp>
      <p:sp>
        <p:nvSpPr>
          <p:cNvPr id="25" name="Скругленная прямоугольная выноска 14">
            <a:extLst>
              <a:ext uri="{FF2B5EF4-FFF2-40B4-BE49-F238E27FC236}">
                <a16:creationId xmlns:a16="http://schemas.microsoft.com/office/drawing/2014/main" id="{3217EADC-2718-478E-81CD-EB5F4C842A42}"/>
              </a:ext>
            </a:extLst>
          </p:cNvPr>
          <p:cNvSpPr/>
          <p:nvPr/>
        </p:nvSpPr>
        <p:spPr>
          <a:xfrm>
            <a:off x="3029222" y="1891324"/>
            <a:ext cx="2452917" cy="1177192"/>
          </a:xfrm>
          <a:prstGeom prst="wedgeRoundRectCallout">
            <a:avLst>
              <a:gd name="adj1" fmla="val -21413"/>
              <a:gd name="adj2" fmla="val 65604"/>
              <a:gd name="adj3" fmla="val 16667"/>
            </a:avLst>
          </a:prstGeom>
          <a:solidFill>
            <a:schemeClr val="bg1">
              <a:alpha val="85000"/>
            </a:schemeClr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Берестяные грамоты написаны в основном князьями, летописцами и купцами. </a:t>
            </a:r>
          </a:p>
        </p:txBody>
      </p:sp>
      <p:sp>
        <p:nvSpPr>
          <p:cNvPr id="26" name="Скругленная прямоугольная выноска 14">
            <a:extLst>
              <a:ext uri="{FF2B5EF4-FFF2-40B4-BE49-F238E27FC236}">
                <a16:creationId xmlns:a16="http://schemas.microsoft.com/office/drawing/2014/main" id="{350203C9-5041-4882-84D9-35200A07A579}"/>
              </a:ext>
            </a:extLst>
          </p:cNvPr>
          <p:cNvSpPr/>
          <p:nvPr/>
        </p:nvSpPr>
        <p:spPr>
          <a:xfrm>
            <a:off x="5626644" y="1856913"/>
            <a:ext cx="3200834" cy="1177192"/>
          </a:xfrm>
          <a:prstGeom prst="wedgeRoundRectCallout">
            <a:avLst>
              <a:gd name="adj1" fmla="val -14256"/>
              <a:gd name="adj2" fmla="val 68592"/>
              <a:gd name="adj3" fmla="val 16667"/>
            </a:avLst>
          </a:prstGeom>
          <a:solidFill>
            <a:schemeClr val="bg1">
              <a:alpha val="85000"/>
            </a:schemeClr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Берестяные грамоты написаны самыми разными людьми: купцами, крестьянами, горожанами, священниками…</a:t>
            </a:r>
          </a:p>
        </p:txBody>
      </p:sp>
      <p:sp>
        <p:nvSpPr>
          <p:cNvPr id="28" name="Прямоугольник: скругленные углы 27">
            <a:hlinkClick r:id="rId11" action="ppaction://hlinksldjump"/>
            <a:extLst>
              <a:ext uri="{FF2B5EF4-FFF2-40B4-BE49-F238E27FC236}">
                <a16:creationId xmlns:a16="http://schemas.microsoft.com/office/drawing/2014/main" id="{C4D3CE42-4712-4091-9BDB-C21379DE6C86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2</a:t>
            </a:r>
          </a:p>
        </p:txBody>
      </p:sp>
    </p:spTree>
    <p:extLst>
      <p:ext uri="{BB962C8B-B14F-4D97-AF65-F5344CB8AC3E}">
        <p14:creationId xmlns:p14="http://schemas.microsoft.com/office/powerpoint/2010/main" val="3804629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6B72012-3EB0-42E6-AD66-B1EDF833508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31800" y="680617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2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31800" y="1075583"/>
            <a:ext cx="6536692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Помогите ребятам решить спор. Выберите ответ, который ближе всего к истине!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9681EE96-6E1F-4055-BA77-7272569F206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75941" y="2137715"/>
            <a:ext cx="1619574" cy="2971311"/>
          </a:xfrm>
          <a:prstGeom prst="rect">
            <a:avLst/>
          </a:prstGeom>
        </p:spPr>
      </p:pic>
      <p:sp>
        <p:nvSpPr>
          <p:cNvPr id="27" name="Капля 26">
            <a:extLst>
              <a:ext uri="{FF2B5EF4-FFF2-40B4-BE49-F238E27FC236}">
                <a16:creationId xmlns:a16="http://schemas.microsoft.com/office/drawing/2014/main" id="{66030B5D-01ED-42A9-A0E2-46FF979D207C}"/>
              </a:ext>
            </a:extLst>
          </p:cNvPr>
          <p:cNvSpPr/>
          <p:nvPr/>
        </p:nvSpPr>
        <p:spPr>
          <a:xfrm>
            <a:off x="6866791" y="-330"/>
            <a:ext cx="2237874" cy="1829352"/>
          </a:xfrm>
          <a:prstGeom prst="teardrop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+mj-lt"/>
              </a:rPr>
              <a:t>Верно!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D6DE91C3-FDC3-4587-B674-542B8B5F583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-330"/>
            <a:ext cx="1316571" cy="288000"/>
          </a:xfrm>
          <a:prstGeom prst="rect">
            <a:avLst/>
          </a:prstGeom>
        </p:spPr>
      </p:pic>
      <p:sp>
        <p:nvSpPr>
          <p:cNvPr id="29" name="Прямоугольник: скругленные углы 28">
            <a:extLst>
              <a:ext uri="{FF2B5EF4-FFF2-40B4-BE49-F238E27FC236}">
                <a16:creationId xmlns:a16="http://schemas.microsoft.com/office/drawing/2014/main" id="{8A6F1346-E4F0-4CE9-8733-6C19BDBC6A45}"/>
              </a:ext>
            </a:extLst>
          </p:cNvPr>
          <p:cNvSpPr/>
          <p:nvPr/>
        </p:nvSpPr>
        <p:spPr>
          <a:xfrm>
            <a:off x="431800" y="2161117"/>
            <a:ext cx="5828323" cy="1225868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176213"/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Среди берестяных грамот есть и записи торговых людей, и завещания крестьян, и записи лиц духовного звания. Берестяные записки писались людьми из самых разных сословий.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: скругленные углы 29">
            <a:hlinkClick r:id="rId7" action="ppaction://hlinksldjump"/>
            <a:extLst>
              <a:ext uri="{FF2B5EF4-FFF2-40B4-BE49-F238E27FC236}">
                <a16:creationId xmlns:a16="http://schemas.microsoft.com/office/drawing/2014/main" id="{D88A6E4D-6D77-44A8-BB64-9902A29069D0}"/>
              </a:ext>
            </a:extLst>
          </p:cNvPr>
          <p:cNvSpPr/>
          <p:nvPr/>
        </p:nvSpPr>
        <p:spPr>
          <a:xfrm>
            <a:off x="431800" y="3979122"/>
            <a:ext cx="1902495" cy="572241"/>
          </a:xfrm>
          <a:prstGeom prst="roundRect">
            <a:avLst>
              <a:gd name="adj" fmla="val 50000"/>
            </a:avLst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Дальше</a:t>
            </a:r>
          </a:p>
        </p:txBody>
      </p:sp>
      <p:sp>
        <p:nvSpPr>
          <p:cNvPr id="31" name="Прямоугольник: скругленные углы 30">
            <a:hlinkClick r:id="rId8" action="ppaction://hlinksldjump"/>
            <a:extLst>
              <a:ext uri="{FF2B5EF4-FFF2-40B4-BE49-F238E27FC236}">
                <a16:creationId xmlns:a16="http://schemas.microsoft.com/office/drawing/2014/main" id="{D1A655C5-69CA-4428-87D3-D82217CF437B}"/>
              </a:ext>
            </a:extLst>
          </p:cNvPr>
          <p:cNvSpPr/>
          <p:nvPr/>
        </p:nvSpPr>
        <p:spPr>
          <a:xfrm>
            <a:off x="2617077" y="3979122"/>
            <a:ext cx="1902495" cy="57224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Назад</a:t>
            </a:r>
          </a:p>
        </p:txBody>
      </p:sp>
      <p:sp>
        <p:nvSpPr>
          <p:cNvPr id="13" name="Прямоугольник: скругленные углы 12">
            <a:hlinkClick r:id="rId9" action="ppaction://hlinksldjump"/>
            <a:extLst>
              <a:ext uri="{FF2B5EF4-FFF2-40B4-BE49-F238E27FC236}">
                <a16:creationId xmlns:a16="http://schemas.microsoft.com/office/drawing/2014/main" id="{1A700BBE-9146-447B-94CF-A990101A1062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2</a:t>
            </a:r>
          </a:p>
        </p:txBody>
      </p:sp>
    </p:spTree>
    <p:extLst>
      <p:ext uri="{BB962C8B-B14F-4D97-AF65-F5344CB8AC3E}">
        <p14:creationId xmlns:p14="http://schemas.microsoft.com/office/powerpoint/2010/main" val="2895591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4296B79D-0C8F-424B-B29C-12E4AB2F60B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31800" y="680617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2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31800" y="1075583"/>
            <a:ext cx="6536692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Помогите ребятам решить спор. Выберите ответ, который ближе всего к истине!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27" name="Капля 26">
            <a:extLst>
              <a:ext uri="{FF2B5EF4-FFF2-40B4-BE49-F238E27FC236}">
                <a16:creationId xmlns:a16="http://schemas.microsoft.com/office/drawing/2014/main" id="{66030B5D-01ED-42A9-A0E2-46FF979D207C}"/>
              </a:ext>
            </a:extLst>
          </p:cNvPr>
          <p:cNvSpPr/>
          <p:nvPr/>
        </p:nvSpPr>
        <p:spPr>
          <a:xfrm>
            <a:off x="6479931" y="-331"/>
            <a:ext cx="2624734" cy="2022561"/>
          </a:xfrm>
          <a:prstGeom prst="teardrop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+mj-lt"/>
              </a:rPr>
              <a:t>Неверно!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D6DE91C3-FDC3-4587-B674-542B8B5F583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-330"/>
            <a:ext cx="1316571" cy="288000"/>
          </a:xfrm>
          <a:prstGeom prst="rect">
            <a:avLst/>
          </a:prstGeom>
        </p:spPr>
      </p:pic>
      <p:sp>
        <p:nvSpPr>
          <p:cNvPr id="29" name="Прямоугольник: скругленные углы 28">
            <a:extLst>
              <a:ext uri="{FF2B5EF4-FFF2-40B4-BE49-F238E27FC236}">
                <a16:creationId xmlns:a16="http://schemas.microsoft.com/office/drawing/2014/main" id="{8A6F1346-E4F0-4CE9-8733-6C19BDBC6A45}"/>
              </a:ext>
            </a:extLst>
          </p:cNvPr>
          <p:cNvSpPr/>
          <p:nvPr/>
        </p:nvSpPr>
        <p:spPr>
          <a:xfrm>
            <a:off x="431800" y="2087030"/>
            <a:ext cx="5160108" cy="153233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176213"/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Среди берестяных грамот есть и записи торговых людей, и завещания крестьян, и записи лиц духовного звания. Берестяные записки писались людьми из самых разных сословий.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939A297-A8E7-4674-A712-73831181615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826" y="2194744"/>
            <a:ext cx="1444944" cy="2776241"/>
          </a:xfrm>
          <a:prstGeom prst="rect">
            <a:avLst/>
          </a:prstGeom>
        </p:spPr>
      </p:pic>
      <p:sp>
        <p:nvSpPr>
          <p:cNvPr id="13" name="Прямоугольник: скругленные углы 12">
            <a:hlinkClick r:id="rId7" action="ppaction://hlinksldjump"/>
            <a:extLst>
              <a:ext uri="{FF2B5EF4-FFF2-40B4-BE49-F238E27FC236}">
                <a16:creationId xmlns:a16="http://schemas.microsoft.com/office/drawing/2014/main" id="{DF1A11BD-C9A6-4F6D-8BC0-82499C084579}"/>
              </a:ext>
            </a:extLst>
          </p:cNvPr>
          <p:cNvSpPr/>
          <p:nvPr/>
        </p:nvSpPr>
        <p:spPr>
          <a:xfrm>
            <a:off x="431800" y="3979122"/>
            <a:ext cx="1902495" cy="572241"/>
          </a:xfrm>
          <a:prstGeom prst="roundRect">
            <a:avLst>
              <a:gd name="adj" fmla="val 50000"/>
            </a:avLst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Дальше</a:t>
            </a:r>
          </a:p>
        </p:txBody>
      </p:sp>
      <p:sp>
        <p:nvSpPr>
          <p:cNvPr id="14" name="Прямоугольник: скругленные углы 13">
            <a:hlinkClick r:id="rId8" action="ppaction://hlinksldjump"/>
            <a:extLst>
              <a:ext uri="{FF2B5EF4-FFF2-40B4-BE49-F238E27FC236}">
                <a16:creationId xmlns:a16="http://schemas.microsoft.com/office/drawing/2014/main" id="{C22FE3AD-C7A9-40BA-8A42-BD835E3349BF}"/>
              </a:ext>
            </a:extLst>
          </p:cNvPr>
          <p:cNvSpPr/>
          <p:nvPr/>
        </p:nvSpPr>
        <p:spPr>
          <a:xfrm>
            <a:off x="2617077" y="3979122"/>
            <a:ext cx="1902495" cy="57224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Назад</a:t>
            </a:r>
          </a:p>
        </p:txBody>
      </p:sp>
      <p:sp>
        <p:nvSpPr>
          <p:cNvPr id="19" name="Прямоугольник: скругленные углы 18">
            <a:hlinkClick r:id="rId9" action="ppaction://hlinksldjump"/>
            <a:extLst>
              <a:ext uri="{FF2B5EF4-FFF2-40B4-BE49-F238E27FC236}">
                <a16:creationId xmlns:a16="http://schemas.microsoft.com/office/drawing/2014/main" id="{40D4FA8B-7640-4D94-88B1-384374F0B03A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2</a:t>
            </a:r>
          </a:p>
        </p:txBody>
      </p:sp>
    </p:spTree>
    <p:extLst>
      <p:ext uri="{BB962C8B-B14F-4D97-AF65-F5344CB8AC3E}">
        <p14:creationId xmlns:p14="http://schemas.microsoft.com/office/powerpoint/2010/main" val="640327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CBA780A2-B519-4157-AFA6-1F4EB5B7DC4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31800" y="748802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3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2" name="Овал 1">
            <a:hlinkClick r:id="rId6" action="ppaction://hlinksldjump"/>
            <a:extLst>
              <a:ext uri="{FF2B5EF4-FFF2-40B4-BE49-F238E27FC236}">
                <a16:creationId xmlns:a16="http://schemas.microsoft.com/office/drawing/2014/main" id="{170C6908-A2D3-4978-8C18-C8D102DB7E62}"/>
              </a:ext>
            </a:extLst>
          </p:cNvPr>
          <p:cNvSpPr/>
          <p:nvPr/>
        </p:nvSpPr>
        <p:spPr>
          <a:xfrm>
            <a:off x="478844" y="2221833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1</a:t>
            </a:r>
          </a:p>
        </p:txBody>
      </p:sp>
      <p:sp>
        <p:nvSpPr>
          <p:cNvPr id="6" name="Овал 5">
            <a:hlinkClick r:id="rId7" action="ppaction://hlinksldjump"/>
            <a:extLst>
              <a:ext uri="{FF2B5EF4-FFF2-40B4-BE49-F238E27FC236}">
                <a16:creationId xmlns:a16="http://schemas.microsoft.com/office/drawing/2014/main" id="{C4F7A7B8-E0EE-4857-80AD-49998D5F7621}"/>
              </a:ext>
            </a:extLst>
          </p:cNvPr>
          <p:cNvSpPr/>
          <p:nvPr/>
        </p:nvSpPr>
        <p:spPr>
          <a:xfrm>
            <a:off x="453569" y="3061010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2</a:t>
            </a:r>
          </a:p>
        </p:txBody>
      </p:sp>
      <p:sp>
        <p:nvSpPr>
          <p:cNvPr id="7" name="Овал 6">
            <a:hlinkClick r:id="rId7" action="ppaction://hlinksldjump"/>
            <a:extLst>
              <a:ext uri="{FF2B5EF4-FFF2-40B4-BE49-F238E27FC236}">
                <a16:creationId xmlns:a16="http://schemas.microsoft.com/office/drawing/2014/main" id="{F108AC7C-A3B2-4016-BA78-C18A64D1E456}"/>
              </a:ext>
            </a:extLst>
          </p:cNvPr>
          <p:cNvSpPr/>
          <p:nvPr/>
        </p:nvSpPr>
        <p:spPr>
          <a:xfrm>
            <a:off x="453569" y="3900187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3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31800" y="1444703"/>
            <a:ext cx="8589108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Какой факт доказывают берестяные грамоты?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811C6D45-AC97-4145-84FB-2F8185944B71}"/>
              </a:ext>
            </a:extLst>
          </p:cNvPr>
          <p:cNvSpPr/>
          <p:nvPr/>
        </p:nvSpPr>
        <p:spPr>
          <a:xfrm>
            <a:off x="1370513" y="2181587"/>
            <a:ext cx="5680918" cy="6155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000" dirty="0">
                <a:solidFill>
                  <a:schemeClr val="tx1"/>
                </a:solidFill>
                <a:cs typeface="Arial" pitchFamily="34" charset="0"/>
              </a:rPr>
              <a:t>В Древней Руси грамотность была достаточно распространённой. 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D6F110C-2FBE-438C-8812-B863073228C3}"/>
              </a:ext>
            </a:extLst>
          </p:cNvPr>
          <p:cNvSpPr/>
          <p:nvPr/>
        </p:nvSpPr>
        <p:spPr>
          <a:xfrm>
            <a:off x="1370513" y="2988227"/>
            <a:ext cx="5074249" cy="6155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000" dirty="0">
                <a:solidFill>
                  <a:schemeClr val="tx1"/>
                </a:solidFill>
                <a:cs typeface="Arial" pitchFamily="34" charset="0"/>
              </a:rPr>
              <a:t>В Древней Руси почти все были неграмотные. 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C1DBD1B3-105B-478A-A291-1929937E3564}"/>
              </a:ext>
            </a:extLst>
          </p:cNvPr>
          <p:cNvSpPr/>
          <p:nvPr/>
        </p:nvSpPr>
        <p:spPr>
          <a:xfrm>
            <a:off x="1370513" y="3844417"/>
            <a:ext cx="4564295" cy="6155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000" dirty="0">
                <a:solidFill>
                  <a:schemeClr val="tx1"/>
                </a:solidFill>
                <a:cs typeface="Arial" pitchFamily="34" charset="0"/>
              </a:rPr>
              <a:t>В Древней Руси грамотность была уделом духовенства и знати. 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3C54EC8-F0BE-4D28-B98E-DB304602B3E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2917" y="454471"/>
            <a:ext cx="5857368" cy="5857368"/>
          </a:xfrm>
          <a:prstGeom prst="rect">
            <a:avLst/>
          </a:prstGeom>
        </p:spPr>
      </p:pic>
      <p:sp>
        <p:nvSpPr>
          <p:cNvPr id="19" name="Прямоугольник: скругленные углы 18">
            <a:hlinkClick r:id="rId9" action="ppaction://hlinksldjump"/>
            <a:extLst>
              <a:ext uri="{FF2B5EF4-FFF2-40B4-BE49-F238E27FC236}">
                <a16:creationId xmlns:a16="http://schemas.microsoft.com/office/drawing/2014/main" id="{E90A8DBF-EC0F-4BA8-878C-BC5385DD2A30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2</a:t>
            </a:r>
          </a:p>
        </p:txBody>
      </p:sp>
    </p:spTree>
    <p:extLst>
      <p:ext uri="{BB962C8B-B14F-4D97-AF65-F5344CB8AC3E}">
        <p14:creationId xmlns:p14="http://schemas.microsoft.com/office/powerpoint/2010/main" val="110037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E3A6720-D43E-49D0-BCCE-4A199909806F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31800" y="748802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3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31800" y="1444703"/>
            <a:ext cx="8589108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Какой факт доказывают берестяные грамоты?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3C54EC8-F0BE-4D28-B98E-DB304602B3E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1954" y="1078394"/>
            <a:ext cx="4941277" cy="4941277"/>
          </a:xfrm>
          <a:prstGeom prst="rect">
            <a:avLst/>
          </a:prstGeom>
        </p:spPr>
      </p:pic>
      <p:sp>
        <p:nvSpPr>
          <p:cNvPr id="17" name="Капля 16">
            <a:extLst>
              <a:ext uri="{FF2B5EF4-FFF2-40B4-BE49-F238E27FC236}">
                <a16:creationId xmlns:a16="http://schemas.microsoft.com/office/drawing/2014/main" id="{7FD8782D-EC81-4986-97C5-7BF1874730C5}"/>
              </a:ext>
            </a:extLst>
          </p:cNvPr>
          <p:cNvSpPr/>
          <p:nvPr/>
        </p:nvSpPr>
        <p:spPr>
          <a:xfrm>
            <a:off x="6866791" y="-330"/>
            <a:ext cx="2237874" cy="1829352"/>
          </a:xfrm>
          <a:prstGeom prst="teardrop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+mj-lt"/>
              </a:rPr>
              <a:t>Верно!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3EF67807-41A8-4F20-8819-C3199C03937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-330"/>
            <a:ext cx="1316571" cy="288000"/>
          </a:xfrm>
          <a:prstGeom prst="rect">
            <a:avLst/>
          </a:prstGeom>
        </p:spPr>
      </p:pic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5B44BB62-F70B-4E5D-9CD1-51E034F00289}"/>
              </a:ext>
            </a:extLst>
          </p:cNvPr>
          <p:cNvSpPr/>
          <p:nvPr/>
        </p:nvSpPr>
        <p:spPr>
          <a:xfrm>
            <a:off x="431800" y="2016699"/>
            <a:ext cx="5529385" cy="1532334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176213"/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Поскольку среди берестяных грамот большое количество обычных писем и записок, учёные делают вывод: грамотность в Древней Руси 12–14 вв.  была распространена достаточно широко.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: скругленные углы 20">
            <a:hlinkClick r:id="rId7" action="ppaction://hlinksldjump"/>
            <a:extLst>
              <a:ext uri="{FF2B5EF4-FFF2-40B4-BE49-F238E27FC236}">
                <a16:creationId xmlns:a16="http://schemas.microsoft.com/office/drawing/2014/main" id="{D3E9448E-E211-4C70-AF10-B0E700716F2E}"/>
              </a:ext>
            </a:extLst>
          </p:cNvPr>
          <p:cNvSpPr/>
          <p:nvPr/>
        </p:nvSpPr>
        <p:spPr>
          <a:xfrm>
            <a:off x="431800" y="3941512"/>
            <a:ext cx="1902495" cy="572241"/>
          </a:xfrm>
          <a:prstGeom prst="roundRect">
            <a:avLst>
              <a:gd name="adj" fmla="val 50000"/>
            </a:avLst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Дальше</a:t>
            </a:r>
          </a:p>
        </p:txBody>
      </p:sp>
      <p:sp>
        <p:nvSpPr>
          <p:cNvPr id="22" name="Прямоугольник: скругленные углы 21">
            <a:hlinkClick r:id="rId8" action="ppaction://hlinksldjump"/>
            <a:extLst>
              <a:ext uri="{FF2B5EF4-FFF2-40B4-BE49-F238E27FC236}">
                <a16:creationId xmlns:a16="http://schemas.microsoft.com/office/drawing/2014/main" id="{342F6CDF-72F9-48E3-9D9D-5003C006D65E}"/>
              </a:ext>
            </a:extLst>
          </p:cNvPr>
          <p:cNvSpPr/>
          <p:nvPr/>
        </p:nvSpPr>
        <p:spPr>
          <a:xfrm>
            <a:off x="2501565" y="3941512"/>
            <a:ext cx="1902495" cy="57224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Назад</a:t>
            </a:r>
          </a:p>
        </p:txBody>
      </p:sp>
      <p:sp>
        <p:nvSpPr>
          <p:cNvPr id="13" name="Прямоугольник: скругленные углы 12">
            <a:hlinkClick r:id="rId9" action="ppaction://hlinksldjump"/>
            <a:extLst>
              <a:ext uri="{FF2B5EF4-FFF2-40B4-BE49-F238E27FC236}">
                <a16:creationId xmlns:a16="http://schemas.microsoft.com/office/drawing/2014/main" id="{BBC57C4F-0BC7-441D-B60C-BA5C80293DD7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2</a:t>
            </a:r>
          </a:p>
        </p:txBody>
      </p:sp>
    </p:spTree>
    <p:extLst>
      <p:ext uri="{BB962C8B-B14F-4D97-AF65-F5344CB8AC3E}">
        <p14:creationId xmlns:p14="http://schemas.microsoft.com/office/powerpoint/2010/main" val="980081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7C57BD8-2E0D-4821-A0D0-7ADA3186390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945424" y="411163"/>
            <a:ext cx="3705916" cy="6771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4400" dirty="0">
                <a:solidFill>
                  <a:schemeClr val="bg1"/>
                </a:solidFill>
                <a:latin typeface="Nautilus Pompilius" panose="02000000000000000000" pitchFamily="2" charset="-52"/>
                <a:cs typeface="Arial" pitchFamily="34" charset="0"/>
              </a:rPr>
              <a:t>Правила игры</a:t>
            </a:r>
            <a:endParaRPr lang="ru-RU" sz="4400" dirty="0">
              <a:solidFill>
                <a:schemeClr val="bg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888544" y="1194644"/>
            <a:ext cx="4593780" cy="2508647"/>
          </a:xfrm>
          <a:prstGeom prst="roundRect">
            <a:avLst>
              <a:gd name="adj" fmla="val 25500"/>
            </a:avLst>
          </a:prstGeom>
          <a:noFill/>
          <a:ln w="25400" cap="flat" cmpd="sng" algn="ctr">
            <a:solidFill>
              <a:srgbClr val="FFC000"/>
            </a:solidFill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tabLst>
                <a:tab pos="3405188" algn="l"/>
              </a:tabLst>
            </a:pPr>
            <a:r>
              <a:rPr lang="ru-RU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Просто нажмите клавишей мышки на цифру, которая вам нужна, и выберите верный ответ!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31" y="0"/>
            <a:ext cx="1316569" cy="288000"/>
          </a:xfrm>
          <a:prstGeom prst="rect">
            <a:avLst/>
          </a:prstGeom>
        </p:spPr>
      </p:pic>
      <p:sp>
        <p:nvSpPr>
          <p:cNvPr id="14" name="Прямоугольник: скругленные углы 13">
            <a:hlinkClick r:id="rId5" action="ppaction://hlinksldjump"/>
            <a:extLst>
              <a:ext uri="{FF2B5EF4-FFF2-40B4-BE49-F238E27FC236}">
                <a16:creationId xmlns:a16="http://schemas.microsoft.com/office/drawing/2014/main" id="{48F57C3C-71AE-472F-ACDB-70AF6C01BCCE}"/>
              </a:ext>
            </a:extLst>
          </p:cNvPr>
          <p:cNvSpPr/>
          <p:nvPr/>
        </p:nvSpPr>
        <p:spPr>
          <a:xfrm>
            <a:off x="1614704" y="3809665"/>
            <a:ext cx="3060268" cy="721895"/>
          </a:xfrm>
          <a:prstGeom prst="roundRect">
            <a:avLst>
              <a:gd name="adj" fmla="val 50000"/>
            </a:avLst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+mj-lt"/>
              </a:rPr>
              <a:t>Начать игру</a:t>
            </a:r>
          </a:p>
        </p:txBody>
      </p:sp>
      <p:sp>
        <p:nvSpPr>
          <p:cNvPr id="9" name="Облачко с текстом: прямоугольное со скругленными углами 8">
            <a:extLst>
              <a:ext uri="{FF2B5EF4-FFF2-40B4-BE49-F238E27FC236}">
                <a16:creationId xmlns:a16="http://schemas.microsoft.com/office/drawing/2014/main" id="{7FC38FCD-E733-4F89-B9DF-E5E32E030FD0}"/>
              </a:ext>
            </a:extLst>
          </p:cNvPr>
          <p:cNvSpPr/>
          <p:nvPr/>
        </p:nvSpPr>
        <p:spPr>
          <a:xfrm>
            <a:off x="6370868" y="956933"/>
            <a:ext cx="1678900" cy="573363"/>
          </a:xfrm>
          <a:prstGeom prst="wedgeRoundRectCallout">
            <a:avLst>
              <a:gd name="adj1" fmla="val 31249"/>
              <a:gd name="adj2" fmla="val 66400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Сыграем?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A60A4B8-56CA-4B65-B6D3-91BD7AF7E6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430" y="1635770"/>
            <a:ext cx="1604116" cy="3070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619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1B574CA-0222-437B-887B-F47BEFF38AF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31800" y="748802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3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31800" y="1382750"/>
            <a:ext cx="8589108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Какой факт доказывают берестяные грамоты?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3C54EC8-F0BE-4D28-B98E-DB304602B3E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1954" y="1078394"/>
            <a:ext cx="4941277" cy="4941277"/>
          </a:xfrm>
          <a:prstGeom prst="rect">
            <a:avLst/>
          </a:prstGeom>
        </p:spPr>
      </p:pic>
      <p:sp>
        <p:nvSpPr>
          <p:cNvPr id="17" name="Капля 16">
            <a:extLst>
              <a:ext uri="{FF2B5EF4-FFF2-40B4-BE49-F238E27FC236}">
                <a16:creationId xmlns:a16="http://schemas.microsoft.com/office/drawing/2014/main" id="{7FD8782D-EC81-4986-97C5-7BF1874730C5}"/>
              </a:ext>
            </a:extLst>
          </p:cNvPr>
          <p:cNvSpPr/>
          <p:nvPr/>
        </p:nvSpPr>
        <p:spPr>
          <a:xfrm>
            <a:off x="6567854" y="-330"/>
            <a:ext cx="2536811" cy="1814365"/>
          </a:xfrm>
          <a:prstGeom prst="teardrop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+mj-lt"/>
              </a:rPr>
              <a:t>Неверно!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3EF67807-41A8-4F20-8819-C3199C03937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-330"/>
            <a:ext cx="1316571" cy="288000"/>
          </a:xfrm>
          <a:prstGeom prst="rect">
            <a:avLst/>
          </a:prstGeom>
        </p:spPr>
      </p:pic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5B44BB62-F70B-4E5D-9CD1-51E034F00289}"/>
              </a:ext>
            </a:extLst>
          </p:cNvPr>
          <p:cNvSpPr/>
          <p:nvPr/>
        </p:nvSpPr>
        <p:spPr>
          <a:xfrm>
            <a:off x="431800" y="2016699"/>
            <a:ext cx="5529385" cy="153233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176213"/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Поскольку среди берестяных грамот большое количество обычных писем и записок, учёные делают вывод: грамотность в Древней Руси 12–14 вв.  была распространена достаточно широко.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: скругленные углы 11">
            <a:hlinkClick r:id="rId7" action="ppaction://hlinksldjump"/>
            <a:extLst>
              <a:ext uri="{FF2B5EF4-FFF2-40B4-BE49-F238E27FC236}">
                <a16:creationId xmlns:a16="http://schemas.microsoft.com/office/drawing/2014/main" id="{5EA6C8A7-8CF5-4BB4-9635-C577393747FA}"/>
              </a:ext>
            </a:extLst>
          </p:cNvPr>
          <p:cNvSpPr/>
          <p:nvPr/>
        </p:nvSpPr>
        <p:spPr>
          <a:xfrm>
            <a:off x="431800" y="3941512"/>
            <a:ext cx="1902495" cy="572241"/>
          </a:xfrm>
          <a:prstGeom prst="roundRect">
            <a:avLst>
              <a:gd name="adj" fmla="val 50000"/>
            </a:avLst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Дальше</a:t>
            </a:r>
          </a:p>
        </p:txBody>
      </p:sp>
      <p:sp>
        <p:nvSpPr>
          <p:cNvPr id="13" name="Прямоугольник: скругленные углы 12">
            <a:hlinkClick r:id="rId8" action="ppaction://hlinksldjump"/>
            <a:extLst>
              <a:ext uri="{FF2B5EF4-FFF2-40B4-BE49-F238E27FC236}">
                <a16:creationId xmlns:a16="http://schemas.microsoft.com/office/drawing/2014/main" id="{F30EC8F3-041D-48C5-8893-E3272E5DFA96}"/>
              </a:ext>
            </a:extLst>
          </p:cNvPr>
          <p:cNvSpPr/>
          <p:nvPr/>
        </p:nvSpPr>
        <p:spPr>
          <a:xfrm>
            <a:off x="2501565" y="3941512"/>
            <a:ext cx="1902495" cy="57224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Назад</a:t>
            </a:r>
          </a:p>
        </p:txBody>
      </p:sp>
      <p:sp>
        <p:nvSpPr>
          <p:cNvPr id="18" name="Прямоугольник: скругленные углы 17">
            <a:hlinkClick r:id="rId9" action="ppaction://hlinksldjump"/>
            <a:extLst>
              <a:ext uri="{FF2B5EF4-FFF2-40B4-BE49-F238E27FC236}">
                <a16:creationId xmlns:a16="http://schemas.microsoft.com/office/drawing/2014/main" id="{B03C6756-9E73-403D-B37A-E25F1D048A1A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2</a:t>
            </a:r>
          </a:p>
        </p:txBody>
      </p:sp>
    </p:spTree>
    <p:extLst>
      <p:ext uri="{BB962C8B-B14F-4D97-AF65-F5344CB8AC3E}">
        <p14:creationId xmlns:p14="http://schemas.microsoft.com/office/powerpoint/2010/main" val="2608230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BE14E627-01FA-4769-9967-606DB21FCB66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31800" y="680617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4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31800" y="1075583"/>
            <a:ext cx="8589108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Помогите ребятам решить спор. Выберите ответ, который ближе всего к истине!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17" name="Овал 16">
            <a:hlinkClick r:id="rId6" action="ppaction://hlinksldjump"/>
            <a:extLst>
              <a:ext uri="{FF2B5EF4-FFF2-40B4-BE49-F238E27FC236}">
                <a16:creationId xmlns:a16="http://schemas.microsoft.com/office/drawing/2014/main" id="{8E17DF88-2876-4E7F-9E82-D99998A245AA}"/>
              </a:ext>
            </a:extLst>
          </p:cNvPr>
          <p:cNvSpPr/>
          <p:nvPr/>
        </p:nvSpPr>
        <p:spPr>
          <a:xfrm>
            <a:off x="595999" y="3593399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1</a:t>
            </a:r>
          </a:p>
        </p:txBody>
      </p:sp>
      <p:sp>
        <p:nvSpPr>
          <p:cNvPr id="19" name="Овал 18">
            <a:hlinkClick r:id="rId7" action="ppaction://hlinksldjump"/>
            <a:extLst>
              <a:ext uri="{FF2B5EF4-FFF2-40B4-BE49-F238E27FC236}">
                <a16:creationId xmlns:a16="http://schemas.microsoft.com/office/drawing/2014/main" id="{961FDDBF-9309-4437-B03C-3411D1D0B090}"/>
              </a:ext>
            </a:extLst>
          </p:cNvPr>
          <p:cNvSpPr/>
          <p:nvPr/>
        </p:nvSpPr>
        <p:spPr>
          <a:xfrm>
            <a:off x="3343917" y="3601759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2</a:t>
            </a:r>
          </a:p>
        </p:txBody>
      </p:sp>
      <p:sp>
        <p:nvSpPr>
          <p:cNvPr id="20" name="Овал 19">
            <a:hlinkClick r:id="rId7" action="ppaction://hlinksldjump"/>
            <a:extLst>
              <a:ext uri="{FF2B5EF4-FFF2-40B4-BE49-F238E27FC236}">
                <a16:creationId xmlns:a16="http://schemas.microsoft.com/office/drawing/2014/main" id="{07E60548-71D3-427D-8265-53535564690E}"/>
              </a:ext>
            </a:extLst>
          </p:cNvPr>
          <p:cNvSpPr/>
          <p:nvPr/>
        </p:nvSpPr>
        <p:spPr>
          <a:xfrm>
            <a:off x="6213889" y="3601759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3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8B170BF9-D6D1-42F1-8D6A-CBBD9DD3B14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802" y="3191608"/>
            <a:ext cx="1019564" cy="1951892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4BBD74E5-E758-46C9-96D7-F6F200DB9CF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026" y="3184562"/>
            <a:ext cx="1019564" cy="1958938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9681EE96-6E1F-4055-BA77-7272569F206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68492" y="3068515"/>
            <a:ext cx="1131013" cy="2074985"/>
          </a:xfrm>
          <a:prstGeom prst="rect">
            <a:avLst/>
          </a:prstGeom>
        </p:spPr>
      </p:pic>
      <p:sp>
        <p:nvSpPr>
          <p:cNvPr id="24" name="Скругленная прямоугольная выноска 14">
            <a:extLst>
              <a:ext uri="{FF2B5EF4-FFF2-40B4-BE49-F238E27FC236}">
                <a16:creationId xmlns:a16="http://schemas.microsoft.com/office/drawing/2014/main" id="{DA3281C0-FF50-4FB6-8C74-8B1BA282DFF2}"/>
              </a:ext>
            </a:extLst>
          </p:cNvPr>
          <p:cNvSpPr/>
          <p:nvPr/>
        </p:nvSpPr>
        <p:spPr>
          <a:xfrm>
            <a:off x="423230" y="1891324"/>
            <a:ext cx="2452917" cy="1177192"/>
          </a:xfrm>
          <a:prstGeom prst="wedgeRoundRectCallout">
            <a:avLst>
              <a:gd name="adj1" fmla="val -21413"/>
              <a:gd name="adj2" fmla="val 65604"/>
              <a:gd name="adj3" fmla="val 16667"/>
            </a:avLst>
          </a:prstGeom>
          <a:solidFill>
            <a:schemeClr val="bg1">
              <a:alpha val="85000"/>
            </a:schemeClr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В Древней Руси не каждый мог учиться грамоте. В основном грамотными были состоятельные люди. </a:t>
            </a:r>
          </a:p>
        </p:txBody>
      </p:sp>
      <p:sp>
        <p:nvSpPr>
          <p:cNvPr id="25" name="Скругленная прямоугольная выноска 14">
            <a:extLst>
              <a:ext uri="{FF2B5EF4-FFF2-40B4-BE49-F238E27FC236}">
                <a16:creationId xmlns:a16="http://schemas.microsoft.com/office/drawing/2014/main" id="{3217EADC-2718-478E-81CD-EB5F4C842A42}"/>
              </a:ext>
            </a:extLst>
          </p:cNvPr>
          <p:cNvSpPr/>
          <p:nvPr/>
        </p:nvSpPr>
        <p:spPr>
          <a:xfrm>
            <a:off x="3020651" y="1891324"/>
            <a:ext cx="2624232" cy="1177192"/>
          </a:xfrm>
          <a:prstGeom prst="wedgeRoundRectCallout">
            <a:avLst>
              <a:gd name="adj1" fmla="val -21413"/>
              <a:gd name="adj2" fmla="val 65604"/>
              <a:gd name="adj3" fmla="val 16667"/>
            </a:avLst>
          </a:prstGeom>
          <a:solidFill>
            <a:schemeClr val="bg1">
              <a:alpha val="85000"/>
            </a:schemeClr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В Древней Руси грамотность была всеобщей. Грамоте мог учиться даже очень бедный человек. </a:t>
            </a:r>
          </a:p>
        </p:txBody>
      </p:sp>
      <p:sp>
        <p:nvSpPr>
          <p:cNvPr id="26" name="Скругленная прямоугольная выноска 14">
            <a:extLst>
              <a:ext uri="{FF2B5EF4-FFF2-40B4-BE49-F238E27FC236}">
                <a16:creationId xmlns:a16="http://schemas.microsoft.com/office/drawing/2014/main" id="{350203C9-5041-4882-84D9-35200A07A579}"/>
              </a:ext>
            </a:extLst>
          </p:cNvPr>
          <p:cNvSpPr/>
          <p:nvPr/>
        </p:nvSpPr>
        <p:spPr>
          <a:xfrm>
            <a:off x="5776767" y="1856913"/>
            <a:ext cx="3042140" cy="1177192"/>
          </a:xfrm>
          <a:prstGeom prst="wedgeRoundRectCallout">
            <a:avLst>
              <a:gd name="adj1" fmla="val -14256"/>
              <a:gd name="adj2" fmla="val 68592"/>
              <a:gd name="adj3" fmla="val 16667"/>
            </a:avLst>
          </a:prstGeom>
          <a:solidFill>
            <a:schemeClr val="bg1">
              <a:alpha val="85000"/>
            </a:schemeClr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Чтобы учиться грамоте в Древней Руси, нужно было принять духовный сан. Потому что учили грамоте только монахов или священников. </a:t>
            </a:r>
          </a:p>
        </p:txBody>
      </p:sp>
      <p:sp>
        <p:nvSpPr>
          <p:cNvPr id="27" name="Прямоугольник: скругленные углы 26">
            <a:hlinkClick r:id="rId11" action="ppaction://hlinksldjump"/>
            <a:extLst>
              <a:ext uri="{FF2B5EF4-FFF2-40B4-BE49-F238E27FC236}">
                <a16:creationId xmlns:a16="http://schemas.microsoft.com/office/drawing/2014/main" id="{C48D21BD-FA58-4076-97EC-8C18A2DB7A89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2</a:t>
            </a:r>
          </a:p>
        </p:txBody>
      </p:sp>
    </p:spTree>
    <p:extLst>
      <p:ext uri="{BB962C8B-B14F-4D97-AF65-F5344CB8AC3E}">
        <p14:creationId xmlns:p14="http://schemas.microsoft.com/office/powerpoint/2010/main" val="1605210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856337-BCD8-43BC-8F3F-79D2F3279D1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31800" y="680617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4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31800" y="1075583"/>
            <a:ext cx="6221663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Помогите ребятам решить спор. Выберите ответ, который ближе всего к истине!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27" name="Капля 26">
            <a:extLst>
              <a:ext uri="{FF2B5EF4-FFF2-40B4-BE49-F238E27FC236}">
                <a16:creationId xmlns:a16="http://schemas.microsoft.com/office/drawing/2014/main" id="{ACE6E112-00EB-4832-A991-EA6DC5B81210}"/>
              </a:ext>
            </a:extLst>
          </p:cNvPr>
          <p:cNvSpPr/>
          <p:nvPr/>
        </p:nvSpPr>
        <p:spPr>
          <a:xfrm>
            <a:off x="6866791" y="-330"/>
            <a:ext cx="2237874" cy="1829352"/>
          </a:xfrm>
          <a:prstGeom prst="teardrop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+mj-lt"/>
              </a:rPr>
              <a:t>Верно!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6C8AB020-E193-4356-B684-99F79C77180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-330"/>
            <a:ext cx="1316571" cy="288000"/>
          </a:xfrm>
          <a:prstGeom prst="rect">
            <a:avLst/>
          </a:prstGeom>
        </p:spPr>
      </p:pic>
      <p:sp>
        <p:nvSpPr>
          <p:cNvPr id="29" name="Прямоугольник: скругленные углы 28">
            <a:extLst>
              <a:ext uri="{FF2B5EF4-FFF2-40B4-BE49-F238E27FC236}">
                <a16:creationId xmlns:a16="http://schemas.microsoft.com/office/drawing/2014/main" id="{12B3DC68-2578-4CB1-98A7-0B3B0FD2F222}"/>
              </a:ext>
            </a:extLst>
          </p:cNvPr>
          <p:cNvSpPr/>
          <p:nvPr/>
        </p:nvSpPr>
        <p:spPr>
          <a:xfrm>
            <a:off x="431800" y="1957281"/>
            <a:ext cx="5246189" cy="1532334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176213"/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Грамоте обучались в основном при монастырях и церквях, однако своего ребёнка в обучение мог отдать не каждый. В основном грамотными были люди состоятельных людей – купцов и т. д.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: скругленные углы 29">
            <a:hlinkClick r:id="rId6" action="ppaction://hlinksldjump"/>
            <a:extLst>
              <a:ext uri="{FF2B5EF4-FFF2-40B4-BE49-F238E27FC236}">
                <a16:creationId xmlns:a16="http://schemas.microsoft.com/office/drawing/2014/main" id="{29DF89AC-10E8-4934-A912-AEC94DE31C43}"/>
              </a:ext>
            </a:extLst>
          </p:cNvPr>
          <p:cNvSpPr/>
          <p:nvPr/>
        </p:nvSpPr>
        <p:spPr>
          <a:xfrm>
            <a:off x="431800" y="3979122"/>
            <a:ext cx="1902495" cy="572241"/>
          </a:xfrm>
          <a:prstGeom prst="roundRect">
            <a:avLst>
              <a:gd name="adj" fmla="val 50000"/>
            </a:avLst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Дальше</a:t>
            </a:r>
          </a:p>
        </p:txBody>
      </p:sp>
      <p:sp>
        <p:nvSpPr>
          <p:cNvPr id="31" name="Прямоугольник: скругленные углы 30">
            <a:hlinkClick r:id="rId7" action="ppaction://hlinksldjump"/>
            <a:extLst>
              <a:ext uri="{FF2B5EF4-FFF2-40B4-BE49-F238E27FC236}">
                <a16:creationId xmlns:a16="http://schemas.microsoft.com/office/drawing/2014/main" id="{C5DBEEF7-D1A1-4139-BDCB-CF26E47D5AE9}"/>
              </a:ext>
            </a:extLst>
          </p:cNvPr>
          <p:cNvSpPr/>
          <p:nvPr/>
        </p:nvSpPr>
        <p:spPr>
          <a:xfrm>
            <a:off x="2617077" y="3979122"/>
            <a:ext cx="1902495" cy="57224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Назад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D6A89F41-A0F6-462B-8B4B-577D82310A8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75941" y="2137715"/>
            <a:ext cx="1619574" cy="2971311"/>
          </a:xfrm>
          <a:prstGeom prst="rect">
            <a:avLst/>
          </a:prstGeom>
        </p:spPr>
      </p:pic>
      <p:sp>
        <p:nvSpPr>
          <p:cNvPr id="13" name="Прямоугольник: скругленные углы 12">
            <a:hlinkClick r:id="rId9" action="ppaction://hlinksldjump"/>
            <a:extLst>
              <a:ext uri="{FF2B5EF4-FFF2-40B4-BE49-F238E27FC236}">
                <a16:creationId xmlns:a16="http://schemas.microsoft.com/office/drawing/2014/main" id="{454FD975-784E-44E7-A320-5AB2600035B5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2</a:t>
            </a:r>
          </a:p>
        </p:txBody>
      </p:sp>
    </p:spTree>
    <p:extLst>
      <p:ext uri="{BB962C8B-B14F-4D97-AF65-F5344CB8AC3E}">
        <p14:creationId xmlns:p14="http://schemas.microsoft.com/office/powerpoint/2010/main" val="2167815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23D6F1D-02D3-46E8-B21A-8E984D991BFD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31800" y="680617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4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31800" y="1075583"/>
            <a:ext cx="6221663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Помогите ребятам решить спор. Выберите ответ, который ближе всего к истине!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27" name="Капля 26">
            <a:extLst>
              <a:ext uri="{FF2B5EF4-FFF2-40B4-BE49-F238E27FC236}">
                <a16:creationId xmlns:a16="http://schemas.microsoft.com/office/drawing/2014/main" id="{ACE6E112-00EB-4832-A991-EA6DC5B81210}"/>
              </a:ext>
            </a:extLst>
          </p:cNvPr>
          <p:cNvSpPr/>
          <p:nvPr/>
        </p:nvSpPr>
        <p:spPr>
          <a:xfrm>
            <a:off x="6583680" y="-330"/>
            <a:ext cx="2520985" cy="1957612"/>
          </a:xfrm>
          <a:prstGeom prst="teardrop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+mj-lt"/>
              </a:rPr>
              <a:t>Неверно!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6C8AB020-E193-4356-B684-99F79C77180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-330"/>
            <a:ext cx="1316571" cy="288000"/>
          </a:xfrm>
          <a:prstGeom prst="rect">
            <a:avLst/>
          </a:prstGeom>
        </p:spPr>
      </p:pic>
      <p:sp>
        <p:nvSpPr>
          <p:cNvPr id="29" name="Прямоугольник: скругленные углы 28">
            <a:extLst>
              <a:ext uri="{FF2B5EF4-FFF2-40B4-BE49-F238E27FC236}">
                <a16:creationId xmlns:a16="http://schemas.microsoft.com/office/drawing/2014/main" id="{12B3DC68-2578-4CB1-98A7-0B3B0FD2F222}"/>
              </a:ext>
            </a:extLst>
          </p:cNvPr>
          <p:cNvSpPr/>
          <p:nvPr/>
        </p:nvSpPr>
        <p:spPr>
          <a:xfrm>
            <a:off x="431800" y="1957281"/>
            <a:ext cx="5246189" cy="153233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176213"/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Грамоте обучались в основном при монастырях и церквях, однако своего ребёнка в обучение мог отдать не каждый. В основном грамотными были люди состоятельных людей – купцов и т. д.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C45BDC5-8B6D-4BA4-AF83-888EC29A694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6649" y="2104699"/>
            <a:ext cx="1462536" cy="2810042"/>
          </a:xfrm>
          <a:prstGeom prst="rect">
            <a:avLst/>
          </a:prstGeom>
        </p:spPr>
      </p:pic>
      <p:sp>
        <p:nvSpPr>
          <p:cNvPr id="13" name="Прямоугольник: скругленные углы 12">
            <a:hlinkClick r:id="rId7" action="ppaction://hlinksldjump"/>
            <a:extLst>
              <a:ext uri="{FF2B5EF4-FFF2-40B4-BE49-F238E27FC236}">
                <a16:creationId xmlns:a16="http://schemas.microsoft.com/office/drawing/2014/main" id="{B942F6C1-51D4-4541-B6BA-9678F0FAE102}"/>
              </a:ext>
            </a:extLst>
          </p:cNvPr>
          <p:cNvSpPr/>
          <p:nvPr/>
        </p:nvSpPr>
        <p:spPr>
          <a:xfrm>
            <a:off x="431800" y="3979122"/>
            <a:ext cx="1902495" cy="572241"/>
          </a:xfrm>
          <a:prstGeom prst="roundRect">
            <a:avLst>
              <a:gd name="adj" fmla="val 50000"/>
            </a:avLst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Дальше</a:t>
            </a:r>
          </a:p>
        </p:txBody>
      </p:sp>
      <p:sp>
        <p:nvSpPr>
          <p:cNvPr id="14" name="Прямоугольник: скругленные углы 13">
            <a:hlinkClick r:id="rId8" action="ppaction://hlinksldjump"/>
            <a:extLst>
              <a:ext uri="{FF2B5EF4-FFF2-40B4-BE49-F238E27FC236}">
                <a16:creationId xmlns:a16="http://schemas.microsoft.com/office/drawing/2014/main" id="{173B8B6B-4071-4C61-A2C9-864CB492CCB5}"/>
              </a:ext>
            </a:extLst>
          </p:cNvPr>
          <p:cNvSpPr/>
          <p:nvPr/>
        </p:nvSpPr>
        <p:spPr>
          <a:xfrm>
            <a:off x="2617077" y="3979122"/>
            <a:ext cx="1902495" cy="57224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Назад</a:t>
            </a:r>
          </a:p>
        </p:txBody>
      </p:sp>
      <p:sp>
        <p:nvSpPr>
          <p:cNvPr id="18" name="Прямоугольник: скругленные углы 17">
            <a:hlinkClick r:id="rId9" action="ppaction://hlinksldjump"/>
            <a:extLst>
              <a:ext uri="{FF2B5EF4-FFF2-40B4-BE49-F238E27FC236}">
                <a16:creationId xmlns:a16="http://schemas.microsoft.com/office/drawing/2014/main" id="{A7B5B95D-D040-42C3-A1F5-A9BC3A18610E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2</a:t>
            </a:r>
          </a:p>
        </p:txBody>
      </p:sp>
    </p:spTree>
    <p:extLst>
      <p:ext uri="{BB962C8B-B14F-4D97-AF65-F5344CB8AC3E}">
        <p14:creationId xmlns:p14="http://schemas.microsoft.com/office/powerpoint/2010/main" val="3912216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B008C6CD-09F2-4DD0-94CA-83B6A400E0E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31800" y="525330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5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31800" y="1084359"/>
            <a:ext cx="8589108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Какой правитель провёл первую основательную реформу русской азбуки?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17" name="Овал 16">
            <a:hlinkClick r:id="rId6" action="ppaction://hlinksldjump"/>
            <a:extLst>
              <a:ext uri="{FF2B5EF4-FFF2-40B4-BE49-F238E27FC236}">
                <a16:creationId xmlns:a16="http://schemas.microsoft.com/office/drawing/2014/main" id="{8E17DF88-2876-4E7F-9E82-D99998A245AA}"/>
              </a:ext>
            </a:extLst>
          </p:cNvPr>
          <p:cNvSpPr/>
          <p:nvPr/>
        </p:nvSpPr>
        <p:spPr>
          <a:xfrm>
            <a:off x="1501672" y="1911660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1</a:t>
            </a:r>
          </a:p>
        </p:txBody>
      </p:sp>
      <p:sp>
        <p:nvSpPr>
          <p:cNvPr id="19" name="Овал 18">
            <a:hlinkClick r:id="rId7" action="ppaction://hlinksldjump"/>
            <a:extLst>
              <a:ext uri="{FF2B5EF4-FFF2-40B4-BE49-F238E27FC236}">
                <a16:creationId xmlns:a16="http://schemas.microsoft.com/office/drawing/2014/main" id="{961FDDBF-9309-4437-B03C-3411D1D0B090}"/>
              </a:ext>
            </a:extLst>
          </p:cNvPr>
          <p:cNvSpPr/>
          <p:nvPr/>
        </p:nvSpPr>
        <p:spPr>
          <a:xfrm>
            <a:off x="4185261" y="1959292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2</a:t>
            </a:r>
          </a:p>
        </p:txBody>
      </p:sp>
      <p:sp>
        <p:nvSpPr>
          <p:cNvPr id="20" name="Овал 19">
            <a:hlinkClick r:id="rId6" action="ppaction://hlinksldjump"/>
            <a:extLst>
              <a:ext uri="{FF2B5EF4-FFF2-40B4-BE49-F238E27FC236}">
                <a16:creationId xmlns:a16="http://schemas.microsoft.com/office/drawing/2014/main" id="{07E60548-71D3-427D-8265-53535564690E}"/>
              </a:ext>
            </a:extLst>
          </p:cNvPr>
          <p:cNvSpPr/>
          <p:nvPr/>
        </p:nvSpPr>
        <p:spPr>
          <a:xfrm>
            <a:off x="6868850" y="1959292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3</a:t>
            </a:r>
          </a:p>
        </p:txBody>
      </p:sp>
      <p:pic>
        <p:nvPicPr>
          <p:cNvPr id="2050" name="Picture 2" descr="ÐÐ°ÑÑÐ¸Ð½ÐºÐ¸ Ð¿Ð¾ Ð·Ð°Ð¿ÑÐ¾ÑÑ Ð¿ÐµÑÑ 1">
            <a:extLst>
              <a:ext uri="{FF2B5EF4-FFF2-40B4-BE49-F238E27FC236}">
                <a16:creationId xmlns:a16="http://schemas.microsoft.com/office/drawing/2014/main" id="{4B4DAF34-43C9-4BD4-9BA9-F234D1565F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027" y="2571750"/>
            <a:ext cx="2043192" cy="2324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ÐÐ°ÑÑÐ¸Ð½ÐºÐ¸ Ð¿Ð¾ Ð·Ð°Ð¿ÑÐ¾ÑÑ Ð¸Ð²Ð°Ð½ Ð³ÑÐ¾Ð·Ð½ÑÐ¹">
            <a:extLst>
              <a:ext uri="{FF2B5EF4-FFF2-40B4-BE49-F238E27FC236}">
                <a16:creationId xmlns:a16="http://schemas.microsoft.com/office/drawing/2014/main" id="{C2833BB5-69D5-4984-912B-486785EA1B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71" r="1793" b="12631"/>
          <a:stretch/>
        </p:blipFill>
        <p:spPr bwMode="auto">
          <a:xfrm>
            <a:off x="768960" y="2571750"/>
            <a:ext cx="2113325" cy="2334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ÐÐ°ÑÑÐ¸Ð½ÐºÐ¸ Ð¿Ð¾ Ð·Ð°Ð¿ÑÐ¾ÑÑ Ð»ÐµÐ½Ð¸Ð½">
            <a:extLst>
              <a:ext uri="{FF2B5EF4-FFF2-40B4-BE49-F238E27FC236}">
                <a16:creationId xmlns:a16="http://schemas.microsoft.com/office/drawing/2014/main" id="{718FDF11-12CD-4153-AB52-470C687112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81"/>
          <a:stretch/>
        </p:blipFill>
        <p:spPr bwMode="auto">
          <a:xfrm>
            <a:off x="6208961" y="2571750"/>
            <a:ext cx="1905283" cy="2324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: скругленные углы 20">
            <a:hlinkClick r:id="rId11" action="ppaction://hlinksldjump"/>
            <a:extLst>
              <a:ext uri="{FF2B5EF4-FFF2-40B4-BE49-F238E27FC236}">
                <a16:creationId xmlns:a16="http://schemas.microsoft.com/office/drawing/2014/main" id="{5EFDD3F6-A628-4988-BDF8-9C764D8227F6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2</a:t>
            </a:r>
          </a:p>
        </p:txBody>
      </p:sp>
    </p:spTree>
    <p:extLst>
      <p:ext uri="{BB962C8B-B14F-4D97-AF65-F5344CB8AC3E}">
        <p14:creationId xmlns:p14="http://schemas.microsoft.com/office/powerpoint/2010/main" val="2371725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BDE4D91C-004F-4DD0-A1B0-D3639718CB0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11330" y="560347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5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31800" y="1084359"/>
            <a:ext cx="6434991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Какой правитель провёл первую основательную реформу русской азбуки?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pic>
        <p:nvPicPr>
          <p:cNvPr id="2050" name="Picture 2" descr="ÐÐ°ÑÑÐ¸Ð½ÐºÐ¸ Ð¿Ð¾ Ð·Ð°Ð¿ÑÐ¾ÑÑ Ð¿ÐµÑÑ 1">
            <a:extLst>
              <a:ext uri="{FF2B5EF4-FFF2-40B4-BE49-F238E27FC236}">
                <a16:creationId xmlns:a16="http://schemas.microsoft.com/office/drawing/2014/main" id="{4B4DAF34-43C9-4BD4-9BA9-F234D1565F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4463" y="1965677"/>
            <a:ext cx="2371225" cy="2697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Капля 12">
            <a:extLst>
              <a:ext uri="{FF2B5EF4-FFF2-40B4-BE49-F238E27FC236}">
                <a16:creationId xmlns:a16="http://schemas.microsoft.com/office/drawing/2014/main" id="{4BDE16FE-8725-4B5F-A619-BB0825242892}"/>
              </a:ext>
            </a:extLst>
          </p:cNvPr>
          <p:cNvSpPr/>
          <p:nvPr/>
        </p:nvSpPr>
        <p:spPr>
          <a:xfrm>
            <a:off x="6866791" y="-330"/>
            <a:ext cx="2237874" cy="1829352"/>
          </a:xfrm>
          <a:prstGeom prst="teardrop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+mj-lt"/>
              </a:rPr>
              <a:t>Верно!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C5AE2B8-573D-4DDD-9719-0CD3C1DB69C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-330"/>
            <a:ext cx="1316571" cy="288000"/>
          </a:xfrm>
          <a:prstGeom prst="rect">
            <a:avLst/>
          </a:prstGeom>
        </p:spPr>
      </p:pic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EE2C8D49-262E-44E2-9E82-8738516000E1}"/>
              </a:ext>
            </a:extLst>
          </p:cNvPr>
          <p:cNvSpPr/>
          <p:nvPr/>
        </p:nvSpPr>
        <p:spPr>
          <a:xfrm>
            <a:off x="431800" y="2246772"/>
            <a:ext cx="5404351" cy="919401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176213"/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Первой серьёзной реформой русского алфавита стала Петровская реформа 1709 г., связанная с введением гражданского шрифта.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: скругленные углы 21">
            <a:hlinkClick r:id="rId7" action="ppaction://hlinksldjump"/>
            <a:extLst>
              <a:ext uri="{FF2B5EF4-FFF2-40B4-BE49-F238E27FC236}">
                <a16:creationId xmlns:a16="http://schemas.microsoft.com/office/drawing/2014/main" id="{C803E42D-7443-4A8D-BB37-D7185A5B7A09}"/>
              </a:ext>
            </a:extLst>
          </p:cNvPr>
          <p:cNvSpPr/>
          <p:nvPr/>
        </p:nvSpPr>
        <p:spPr>
          <a:xfrm>
            <a:off x="431800" y="3945332"/>
            <a:ext cx="1902495" cy="572241"/>
          </a:xfrm>
          <a:prstGeom prst="roundRect">
            <a:avLst>
              <a:gd name="adj" fmla="val 50000"/>
            </a:avLst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Дальше</a:t>
            </a:r>
          </a:p>
        </p:txBody>
      </p:sp>
      <p:sp>
        <p:nvSpPr>
          <p:cNvPr id="23" name="Прямоугольник: скругленные углы 22">
            <a:hlinkClick r:id="rId8" action="ppaction://hlinksldjump"/>
            <a:extLst>
              <a:ext uri="{FF2B5EF4-FFF2-40B4-BE49-F238E27FC236}">
                <a16:creationId xmlns:a16="http://schemas.microsoft.com/office/drawing/2014/main" id="{3D9F44F3-8545-4D6B-B17F-2C4EB4565D63}"/>
              </a:ext>
            </a:extLst>
          </p:cNvPr>
          <p:cNvSpPr/>
          <p:nvPr/>
        </p:nvSpPr>
        <p:spPr>
          <a:xfrm>
            <a:off x="2621472" y="3945332"/>
            <a:ext cx="1902495" cy="57224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Назад</a:t>
            </a:r>
          </a:p>
        </p:txBody>
      </p:sp>
      <p:sp>
        <p:nvSpPr>
          <p:cNvPr id="17" name="Прямоугольник: скругленные углы 16">
            <a:hlinkClick r:id="rId9" action="ppaction://hlinksldjump"/>
            <a:extLst>
              <a:ext uri="{FF2B5EF4-FFF2-40B4-BE49-F238E27FC236}">
                <a16:creationId xmlns:a16="http://schemas.microsoft.com/office/drawing/2014/main" id="{C7622167-43B3-409F-9F03-DDF7519DB6F9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2</a:t>
            </a:r>
          </a:p>
        </p:txBody>
      </p:sp>
    </p:spTree>
    <p:extLst>
      <p:ext uri="{BB962C8B-B14F-4D97-AF65-F5344CB8AC3E}">
        <p14:creationId xmlns:p14="http://schemas.microsoft.com/office/powerpoint/2010/main" val="2241596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06449ED8-9A0E-4058-BBDB-E0D22FE5554E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31800" y="680617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5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31800" y="1219523"/>
            <a:ext cx="6434991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Какой правитель провёл первую основательную реформу русской азбуки?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13" name="Капля 12">
            <a:extLst>
              <a:ext uri="{FF2B5EF4-FFF2-40B4-BE49-F238E27FC236}">
                <a16:creationId xmlns:a16="http://schemas.microsoft.com/office/drawing/2014/main" id="{4BDE16FE-8725-4B5F-A619-BB0825242892}"/>
              </a:ext>
            </a:extLst>
          </p:cNvPr>
          <p:cNvSpPr/>
          <p:nvPr/>
        </p:nvSpPr>
        <p:spPr>
          <a:xfrm>
            <a:off x="6733440" y="-330"/>
            <a:ext cx="2371225" cy="1829352"/>
          </a:xfrm>
          <a:prstGeom prst="teardrop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+mj-lt"/>
              </a:rPr>
              <a:t>Неверно!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C5AE2B8-573D-4DDD-9719-0CD3C1DB69C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-330"/>
            <a:ext cx="1316571" cy="288000"/>
          </a:xfrm>
          <a:prstGeom prst="rect">
            <a:avLst/>
          </a:prstGeom>
        </p:spPr>
      </p:pic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EE2C8D49-262E-44E2-9E82-8738516000E1}"/>
              </a:ext>
            </a:extLst>
          </p:cNvPr>
          <p:cNvSpPr/>
          <p:nvPr/>
        </p:nvSpPr>
        <p:spPr>
          <a:xfrm>
            <a:off x="431800" y="2246772"/>
            <a:ext cx="5404351" cy="91940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176213"/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Первой серьёзной реформой русского алфавита стала Петровская реформа 1709 г., связанная с введением гражданского шрифта.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: скругленные углы 11">
            <a:hlinkClick r:id="rId6" action="ppaction://hlinksldjump"/>
            <a:extLst>
              <a:ext uri="{FF2B5EF4-FFF2-40B4-BE49-F238E27FC236}">
                <a16:creationId xmlns:a16="http://schemas.microsoft.com/office/drawing/2014/main" id="{6F588D72-A245-48AE-93AF-E4BB87AD8FDA}"/>
              </a:ext>
            </a:extLst>
          </p:cNvPr>
          <p:cNvSpPr/>
          <p:nvPr/>
        </p:nvSpPr>
        <p:spPr>
          <a:xfrm>
            <a:off x="431800" y="3945332"/>
            <a:ext cx="1902495" cy="572241"/>
          </a:xfrm>
          <a:prstGeom prst="roundRect">
            <a:avLst>
              <a:gd name="adj" fmla="val 50000"/>
            </a:avLst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Дальше</a:t>
            </a:r>
          </a:p>
        </p:txBody>
      </p:sp>
      <p:sp>
        <p:nvSpPr>
          <p:cNvPr id="17" name="Прямоугольник: скругленные углы 16">
            <a:hlinkClick r:id="rId7" action="ppaction://hlinksldjump"/>
            <a:extLst>
              <a:ext uri="{FF2B5EF4-FFF2-40B4-BE49-F238E27FC236}">
                <a16:creationId xmlns:a16="http://schemas.microsoft.com/office/drawing/2014/main" id="{DBF5C762-60C5-4802-AE3F-D70815FD20D7}"/>
              </a:ext>
            </a:extLst>
          </p:cNvPr>
          <p:cNvSpPr/>
          <p:nvPr/>
        </p:nvSpPr>
        <p:spPr>
          <a:xfrm>
            <a:off x="2621472" y="3945332"/>
            <a:ext cx="1902495" cy="57224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Назад</a:t>
            </a:r>
          </a:p>
        </p:txBody>
      </p:sp>
      <p:sp>
        <p:nvSpPr>
          <p:cNvPr id="19" name="Прямоугольник: скругленные углы 18">
            <a:hlinkClick r:id="rId8" action="ppaction://hlinksldjump"/>
            <a:extLst>
              <a:ext uri="{FF2B5EF4-FFF2-40B4-BE49-F238E27FC236}">
                <a16:creationId xmlns:a16="http://schemas.microsoft.com/office/drawing/2014/main" id="{63929A99-EACE-4550-8D9F-F54240263A51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2</a:t>
            </a:r>
          </a:p>
        </p:txBody>
      </p:sp>
      <p:pic>
        <p:nvPicPr>
          <p:cNvPr id="15" name="Picture 2" descr="ÐÐ°ÑÑÐ¸Ð½ÐºÐ¸ Ð¿Ð¾ Ð·Ð°Ð¿ÑÐ¾ÑÑ Ð¿ÐµÑÑ 1">
            <a:extLst>
              <a:ext uri="{FF2B5EF4-FFF2-40B4-BE49-F238E27FC236}">
                <a16:creationId xmlns:a16="http://schemas.microsoft.com/office/drawing/2014/main" id="{B96D3C72-F13F-4221-84A0-10494B7A2B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4463" y="1965677"/>
            <a:ext cx="2371225" cy="2697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7099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14C1A030-E79E-411E-BD11-F0A99C82A4C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31800" y="542340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6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31800" y="1075583"/>
            <a:ext cx="8589108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Помогите ребятам решить спор. Выберите ответ, который ближе всего к истине!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17" name="Овал 16">
            <a:hlinkClick r:id="rId6" action="ppaction://hlinksldjump"/>
            <a:extLst>
              <a:ext uri="{FF2B5EF4-FFF2-40B4-BE49-F238E27FC236}">
                <a16:creationId xmlns:a16="http://schemas.microsoft.com/office/drawing/2014/main" id="{8E17DF88-2876-4E7F-9E82-D99998A245AA}"/>
              </a:ext>
            </a:extLst>
          </p:cNvPr>
          <p:cNvSpPr/>
          <p:nvPr/>
        </p:nvSpPr>
        <p:spPr>
          <a:xfrm>
            <a:off x="595999" y="3593399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1</a:t>
            </a:r>
          </a:p>
        </p:txBody>
      </p:sp>
      <p:sp>
        <p:nvSpPr>
          <p:cNvPr id="19" name="Овал 18">
            <a:hlinkClick r:id="rId6" action="ppaction://hlinksldjump"/>
            <a:extLst>
              <a:ext uri="{FF2B5EF4-FFF2-40B4-BE49-F238E27FC236}">
                <a16:creationId xmlns:a16="http://schemas.microsoft.com/office/drawing/2014/main" id="{961FDDBF-9309-4437-B03C-3411D1D0B090}"/>
              </a:ext>
            </a:extLst>
          </p:cNvPr>
          <p:cNvSpPr/>
          <p:nvPr/>
        </p:nvSpPr>
        <p:spPr>
          <a:xfrm>
            <a:off x="3343917" y="3601759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2</a:t>
            </a:r>
          </a:p>
        </p:txBody>
      </p:sp>
      <p:sp>
        <p:nvSpPr>
          <p:cNvPr id="20" name="Овал 19">
            <a:hlinkClick r:id="rId7" action="ppaction://hlinksldjump"/>
            <a:extLst>
              <a:ext uri="{FF2B5EF4-FFF2-40B4-BE49-F238E27FC236}">
                <a16:creationId xmlns:a16="http://schemas.microsoft.com/office/drawing/2014/main" id="{07E60548-71D3-427D-8265-53535564690E}"/>
              </a:ext>
            </a:extLst>
          </p:cNvPr>
          <p:cNvSpPr/>
          <p:nvPr/>
        </p:nvSpPr>
        <p:spPr>
          <a:xfrm>
            <a:off x="6336140" y="3593399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3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8B170BF9-D6D1-42F1-8D6A-CBBD9DD3B14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802" y="3191608"/>
            <a:ext cx="1019564" cy="1951892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4BBD74E5-E758-46C9-96D7-F6F200DB9CF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026" y="3184562"/>
            <a:ext cx="1019564" cy="1958938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9681EE96-6E1F-4055-BA77-7272569F206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68492" y="3068515"/>
            <a:ext cx="1131013" cy="2074985"/>
          </a:xfrm>
          <a:prstGeom prst="rect">
            <a:avLst/>
          </a:prstGeom>
        </p:spPr>
      </p:pic>
      <p:sp>
        <p:nvSpPr>
          <p:cNvPr id="24" name="Скругленная прямоугольная выноска 14">
            <a:extLst>
              <a:ext uri="{FF2B5EF4-FFF2-40B4-BE49-F238E27FC236}">
                <a16:creationId xmlns:a16="http://schemas.microsoft.com/office/drawing/2014/main" id="{DA3281C0-FF50-4FB6-8C74-8B1BA282DFF2}"/>
              </a:ext>
            </a:extLst>
          </p:cNvPr>
          <p:cNvSpPr/>
          <p:nvPr/>
        </p:nvSpPr>
        <p:spPr>
          <a:xfrm>
            <a:off x="431801" y="1891324"/>
            <a:ext cx="2452917" cy="1177192"/>
          </a:xfrm>
          <a:prstGeom prst="wedgeRoundRectCallout">
            <a:avLst>
              <a:gd name="adj1" fmla="val -21413"/>
              <a:gd name="adj2" fmla="val 65604"/>
              <a:gd name="adj3" fmla="val 16667"/>
            </a:avLst>
          </a:prstGeom>
          <a:solidFill>
            <a:schemeClr val="bg1">
              <a:alpha val="85000"/>
            </a:schemeClr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Первый учебник по обучению чтению был создан ещё Кириллом и Мефодием, учёные подтвердили это. </a:t>
            </a:r>
          </a:p>
        </p:txBody>
      </p:sp>
      <p:sp>
        <p:nvSpPr>
          <p:cNvPr id="25" name="Скругленная прямоугольная выноска 14">
            <a:extLst>
              <a:ext uri="{FF2B5EF4-FFF2-40B4-BE49-F238E27FC236}">
                <a16:creationId xmlns:a16="http://schemas.microsoft.com/office/drawing/2014/main" id="{3217EADC-2718-478E-81CD-EB5F4C842A42}"/>
              </a:ext>
            </a:extLst>
          </p:cNvPr>
          <p:cNvSpPr/>
          <p:nvPr/>
        </p:nvSpPr>
        <p:spPr>
          <a:xfrm>
            <a:off x="3029222" y="1891324"/>
            <a:ext cx="2624232" cy="1177192"/>
          </a:xfrm>
          <a:prstGeom prst="wedgeRoundRectCallout">
            <a:avLst>
              <a:gd name="adj1" fmla="val -21413"/>
              <a:gd name="adj2" fmla="val 65604"/>
              <a:gd name="adj3" fmla="val 16667"/>
            </a:avLst>
          </a:prstGeom>
          <a:solidFill>
            <a:schemeClr val="bg1">
              <a:alpha val="85000"/>
            </a:schemeClr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На Руси первый букварь появился только в конце 18 в. А создал его 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</a:rPr>
              <a:t>М. Ломоносов. </a:t>
            </a:r>
          </a:p>
        </p:txBody>
      </p:sp>
      <p:sp>
        <p:nvSpPr>
          <p:cNvPr id="26" name="Скругленная прямоугольная выноска 14">
            <a:extLst>
              <a:ext uri="{FF2B5EF4-FFF2-40B4-BE49-F238E27FC236}">
                <a16:creationId xmlns:a16="http://schemas.microsoft.com/office/drawing/2014/main" id="{350203C9-5041-4882-84D9-35200A07A579}"/>
              </a:ext>
            </a:extLst>
          </p:cNvPr>
          <p:cNvSpPr/>
          <p:nvPr/>
        </p:nvSpPr>
        <p:spPr>
          <a:xfrm>
            <a:off x="5785338" y="1856913"/>
            <a:ext cx="3086100" cy="1177192"/>
          </a:xfrm>
          <a:prstGeom prst="wedgeRoundRectCallout">
            <a:avLst>
              <a:gd name="adj1" fmla="val -14256"/>
              <a:gd name="adj2" fmla="val 68592"/>
              <a:gd name="adj3" fmla="val 16667"/>
            </a:avLst>
          </a:prstGeom>
          <a:solidFill>
            <a:schemeClr val="bg1">
              <a:alpha val="85000"/>
            </a:schemeClr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Первые буквари и пособия по обучению грамоте на русских землях появляются 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</a:rPr>
              <a:t>в конце 16 – начале 17 века. </a:t>
            </a:r>
          </a:p>
        </p:txBody>
      </p:sp>
      <p:sp>
        <p:nvSpPr>
          <p:cNvPr id="27" name="Прямоугольник: скругленные углы 26">
            <a:hlinkClick r:id="rId11" action="ppaction://hlinksldjump"/>
            <a:extLst>
              <a:ext uri="{FF2B5EF4-FFF2-40B4-BE49-F238E27FC236}">
                <a16:creationId xmlns:a16="http://schemas.microsoft.com/office/drawing/2014/main" id="{E1D1A40A-8032-4F0C-B4A8-CFED533F275E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2</a:t>
            </a:r>
          </a:p>
        </p:txBody>
      </p:sp>
    </p:spTree>
    <p:extLst>
      <p:ext uri="{BB962C8B-B14F-4D97-AF65-F5344CB8AC3E}">
        <p14:creationId xmlns:p14="http://schemas.microsoft.com/office/powerpoint/2010/main" val="3989981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5F15629-319C-4E45-B5A5-F47A0B032EDF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11330" y="542028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6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31800" y="1075583"/>
            <a:ext cx="6536692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Помогите ребятам решить спор. Выберите ответ, который ближе всего к истине!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9681EE96-6E1F-4055-BA77-7272569F206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34251" y="2151017"/>
            <a:ext cx="1631114" cy="2992483"/>
          </a:xfrm>
          <a:prstGeom prst="rect">
            <a:avLst/>
          </a:prstGeom>
        </p:spPr>
      </p:pic>
      <p:sp>
        <p:nvSpPr>
          <p:cNvPr id="27" name="Капля 26">
            <a:extLst>
              <a:ext uri="{FF2B5EF4-FFF2-40B4-BE49-F238E27FC236}">
                <a16:creationId xmlns:a16="http://schemas.microsoft.com/office/drawing/2014/main" id="{9FFCE575-29A9-4B34-B5D1-E6BE0A36E730}"/>
              </a:ext>
            </a:extLst>
          </p:cNvPr>
          <p:cNvSpPr/>
          <p:nvPr/>
        </p:nvSpPr>
        <p:spPr>
          <a:xfrm>
            <a:off x="6866791" y="-330"/>
            <a:ext cx="2237874" cy="1829352"/>
          </a:xfrm>
          <a:prstGeom prst="teardrop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+mj-lt"/>
              </a:rPr>
              <a:t>Верно!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28A23863-AB7E-45FA-AFEF-04E8AE9E8D9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-330"/>
            <a:ext cx="1316571" cy="288000"/>
          </a:xfrm>
          <a:prstGeom prst="rect">
            <a:avLst/>
          </a:prstGeom>
        </p:spPr>
      </p:pic>
      <p:sp>
        <p:nvSpPr>
          <p:cNvPr id="29" name="Прямоугольник: скругленные углы 28">
            <a:extLst>
              <a:ext uri="{FF2B5EF4-FFF2-40B4-BE49-F238E27FC236}">
                <a16:creationId xmlns:a16="http://schemas.microsoft.com/office/drawing/2014/main" id="{E85B8591-798F-43B5-B362-4850211E1D09}"/>
              </a:ext>
            </a:extLst>
          </p:cNvPr>
          <p:cNvSpPr/>
          <p:nvPr/>
        </p:nvSpPr>
        <p:spPr>
          <a:xfrm>
            <a:off x="398780" y="2034325"/>
            <a:ext cx="6536692" cy="1532334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176213"/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Первое подобное издание «Наука ку </a:t>
            </a:r>
            <a:r>
              <a:rPr lang="ru-RU" i="1" dirty="0" err="1">
                <a:solidFill>
                  <a:schemeClr val="tx1"/>
                </a:solidFill>
                <a:cs typeface="Arial" pitchFamily="34" charset="0"/>
              </a:rPr>
              <a:t>читаню</a:t>
            </a:r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 и </a:t>
            </a:r>
            <a:r>
              <a:rPr lang="ru-RU" i="1" dirty="0" err="1">
                <a:solidFill>
                  <a:schemeClr val="tx1"/>
                </a:solidFill>
                <a:cs typeface="Arial" pitchFamily="34" charset="0"/>
              </a:rPr>
              <a:t>розуменю</a:t>
            </a:r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cs typeface="Arial" pitchFamily="34" charset="0"/>
              </a:rPr>
              <a:t>писма</a:t>
            </a:r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cs typeface="Arial" pitchFamily="34" charset="0"/>
              </a:rPr>
              <a:t>словенскаго</a:t>
            </a:r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» было издано в Вильно в 1596 году. </a:t>
            </a:r>
          </a:p>
          <a:p>
            <a:pPr marL="176213"/>
            <a:endParaRPr lang="ru-RU" i="1" dirty="0">
              <a:solidFill>
                <a:schemeClr val="tx1"/>
              </a:solidFill>
              <a:cs typeface="Arial" pitchFamily="34" charset="0"/>
            </a:endParaRPr>
          </a:p>
          <a:p>
            <a:pPr marL="176213"/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В 1634 году Василием Бурцовым в Москве был выпущен «Букварь языка </a:t>
            </a:r>
            <a:r>
              <a:rPr lang="ru-RU" i="1" dirty="0" err="1">
                <a:solidFill>
                  <a:schemeClr val="tx1"/>
                </a:solidFill>
                <a:cs typeface="Arial" pitchFamily="34" charset="0"/>
              </a:rPr>
              <a:t>Словенска</a:t>
            </a:r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».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: скругленные углы 29">
            <a:hlinkClick r:id="rId7" action="ppaction://hlinksldjump"/>
            <a:extLst>
              <a:ext uri="{FF2B5EF4-FFF2-40B4-BE49-F238E27FC236}">
                <a16:creationId xmlns:a16="http://schemas.microsoft.com/office/drawing/2014/main" id="{31E084ED-12A9-4381-8625-AE5602885BEF}"/>
              </a:ext>
            </a:extLst>
          </p:cNvPr>
          <p:cNvSpPr/>
          <p:nvPr/>
        </p:nvSpPr>
        <p:spPr>
          <a:xfrm>
            <a:off x="431800" y="3979122"/>
            <a:ext cx="1902495" cy="572241"/>
          </a:xfrm>
          <a:prstGeom prst="roundRect">
            <a:avLst>
              <a:gd name="adj" fmla="val 50000"/>
            </a:avLst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Дальше</a:t>
            </a:r>
          </a:p>
        </p:txBody>
      </p:sp>
      <p:sp>
        <p:nvSpPr>
          <p:cNvPr id="31" name="Прямоугольник: скругленные углы 30">
            <a:hlinkClick r:id="rId8" action="ppaction://hlinksldjump"/>
            <a:extLst>
              <a:ext uri="{FF2B5EF4-FFF2-40B4-BE49-F238E27FC236}">
                <a16:creationId xmlns:a16="http://schemas.microsoft.com/office/drawing/2014/main" id="{ADC1E134-B3CC-4C0F-955D-C5529EB4945D}"/>
              </a:ext>
            </a:extLst>
          </p:cNvPr>
          <p:cNvSpPr/>
          <p:nvPr/>
        </p:nvSpPr>
        <p:spPr>
          <a:xfrm>
            <a:off x="2617077" y="3979122"/>
            <a:ext cx="1902495" cy="57224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Назад</a:t>
            </a:r>
          </a:p>
        </p:txBody>
      </p:sp>
      <p:sp>
        <p:nvSpPr>
          <p:cNvPr id="12" name="Прямоугольник: скругленные углы 11">
            <a:hlinkClick r:id="rId9" action="ppaction://hlinksldjump"/>
            <a:extLst>
              <a:ext uri="{FF2B5EF4-FFF2-40B4-BE49-F238E27FC236}">
                <a16:creationId xmlns:a16="http://schemas.microsoft.com/office/drawing/2014/main" id="{FA8F7F72-E8F0-4AF7-8E10-881688FC951D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2</a:t>
            </a:r>
          </a:p>
        </p:txBody>
      </p:sp>
    </p:spTree>
    <p:extLst>
      <p:ext uri="{BB962C8B-B14F-4D97-AF65-F5344CB8AC3E}">
        <p14:creationId xmlns:p14="http://schemas.microsoft.com/office/powerpoint/2010/main" val="1990540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CFEBB323-E5F6-4869-BD55-AC16589A7671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31800" y="680617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6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31800" y="1075583"/>
            <a:ext cx="6536692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Помогите ребятам решить спор. Выберите ответ, который ближе всего к истине!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27" name="Капля 26">
            <a:extLst>
              <a:ext uri="{FF2B5EF4-FFF2-40B4-BE49-F238E27FC236}">
                <a16:creationId xmlns:a16="http://schemas.microsoft.com/office/drawing/2014/main" id="{9FFCE575-29A9-4B34-B5D1-E6BE0A36E730}"/>
              </a:ext>
            </a:extLst>
          </p:cNvPr>
          <p:cNvSpPr/>
          <p:nvPr/>
        </p:nvSpPr>
        <p:spPr>
          <a:xfrm>
            <a:off x="6545165" y="-15105"/>
            <a:ext cx="2564528" cy="1829352"/>
          </a:xfrm>
          <a:prstGeom prst="teardrop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+mj-lt"/>
              </a:rPr>
              <a:t>Неверно!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28A23863-AB7E-45FA-AFEF-04E8AE9E8D9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-330"/>
            <a:ext cx="1316571" cy="288000"/>
          </a:xfrm>
          <a:prstGeom prst="rect">
            <a:avLst/>
          </a:prstGeom>
        </p:spPr>
      </p:pic>
      <p:sp>
        <p:nvSpPr>
          <p:cNvPr id="29" name="Прямоугольник: скругленные углы 28">
            <a:extLst>
              <a:ext uri="{FF2B5EF4-FFF2-40B4-BE49-F238E27FC236}">
                <a16:creationId xmlns:a16="http://schemas.microsoft.com/office/drawing/2014/main" id="{E85B8591-798F-43B5-B362-4850211E1D09}"/>
              </a:ext>
            </a:extLst>
          </p:cNvPr>
          <p:cNvSpPr/>
          <p:nvPr/>
        </p:nvSpPr>
        <p:spPr>
          <a:xfrm>
            <a:off x="398780" y="2034325"/>
            <a:ext cx="6536692" cy="153233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176213"/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Первое подобное издание «Наука ку </a:t>
            </a:r>
            <a:r>
              <a:rPr lang="ru-RU" i="1" dirty="0" err="1">
                <a:solidFill>
                  <a:schemeClr val="tx1"/>
                </a:solidFill>
                <a:cs typeface="Arial" pitchFamily="34" charset="0"/>
              </a:rPr>
              <a:t>читаню</a:t>
            </a:r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 и </a:t>
            </a:r>
            <a:r>
              <a:rPr lang="ru-RU" i="1" dirty="0" err="1">
                <a:solidFill>
                  <a:schemeClr val="tx1"/>
                </a:solidFill>
                <a:cs typeface="Arial" pitchFamily="34" charset="0"/>
              </a:rPr>
              <a:t>розуменю</a:t>
            </a:r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cs typeface="Arial" pitchFamily="34" charset="0"/>
              </a:rPr>
              <a:t>писма</a:t>
            </a:r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cs typeface="Arial" pitchFamily="34" charset="0"/>
              </a:rPr>
              <a:t>словенскаго</a:t>
            </a:r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» было издано в Вильно в 1596 году. </a:t>
            </a:r>
          </a:p>
          <a:p>
            <a:pPr marL="176213"/>
            <a:endParaRPr lang="ru-RU" i="1" dirty="0">
              <a:solidFill>
                <a:schemeClr val="tx1"/>
              </a:solidFill>
              <a:cs typeface="Arial" pitchFamily="34" charset="0"/>
            </a:endParaRPr>
          </a:p>
          <a:p>
            <a:pPr marL="176213"/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В 1634 году Василием Бурцовым в Москве был выпущен «Букварь языка </a:t>
            </a:r>
            <a:r>
              <a:rPr lang="ru-RU" i="1" dirty="0" err="1">
                <a:solidFill>
                  <a:schemeClr val="tx1"/>
                </a:solidFill>
                <a:cs typeface="Arial" pitchFamily="34" charset="0"/>
              </a:rPr>
              <a:t>Словенска</a:t>
            </a:r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».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51FAF7E-8430-411D-A84E-224A1CD8045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7272" y="2034325"/>
            <a:ext cx="1559014" cy="2995410"/>
          </a:xfrm>
          <a:prstGeom prst="rect">
            <a:avLst/>
          </a:prstGeom>
        </p:spPr>
      </p:pic>
      <p:sp>
        <p:nvSpPr>
          <p:cNvPr id="13" name="Прямоугольник: скругленные углы 12">
            <a:hlinkClick r:id="rId7" action="ppaction://hlinksldjump"/>
            <a:extLst>
              <a:ext uri="{FF2B5EF4-FFF2-40B4-BE49-F238E27FC236}">
                <a16:creationId xmlns:a16="http://schemas.microsoft.com/office/drawing/2014/main" id="{FE2863AA-B9BC-41E4-A3EB-57460EDFD61A}"/>
              </a:ext>
            </a:extLst>
          </p:cNvPr>
          <p:cNvSpPr/>
          <p:nvPr/>
        </p:nvSpPr>
        <p:spPr>
          <a:xfrm>
            <a:off x="431800" y="3979122"/>
            <a:ext cx="1902495" cy="572241"/>
          </a:xfrm>
          <a:prstGeom prst="roundRect">
            <a:avLst>
              <a:gd name="adj" fmla="val 50000"/>
            </a:avLst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Дальше</a:t>
            </a:r>
          </a:p>
        </p:txBody>
      </p:sp>
      <p:sp>
        <p:nvSpPr>
          <p:cNvPr id="14" name="Прямоугольник: скругленные углы 13">
            <a:hlinkClick r:id="rId8" action="ppaction://hlinksldjump"/>
            <a:extLst>
              <a:ext uri="{FF2B5EF4-FFF2-40B4-BE49-F238E27FC236}">
                <a16:creationId xmlns:a16="http://schemas.microsoft.com/office/drawing/2014/main" id="{5B439E5B-A333-40FB-9282-103B143D8A3A}"/>
              </a:ext>
            </a:extLst>
          </p:cNvPr>
          <p:cNvSpPr/>
          <p:nvPr/>
        </p:nvSpPr>
        <p:spPr>
          <a:xfrm>
            <a:off x="2617077" y="3979122"/>
            <a:ext cx="1902495" cy="57224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Назад</a:t>
            </a:r>
          </a:p>
        </p:txBody>
      </p:sp>
      <p:sp>
        <p:nvSpPr>
          <p:cNvPr id="18" name="Прямоугольник: скругленные углы 17">
            <a:hlinkClick r:id="rId9" action="ppaction://hlinksldjump"/>
            <a:extLst>
              <a:ext uri="{FF2B5EF4-FFF2-40B4-BE49-F238E27FC236}">
                <a16:creationId xmlns:a16="http://schemas.microsoft.com/office/drawing/2014/main" id="{79BF72F9-C275-42BD-8379-66FBF2B6F6CC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2</a:t>
            </a:r>
          </a:p>
        </p:txBody>
      </p:sp>
    </p:spTree>
    <p:extLst>
      <p:ext uri="{BB962C8B-B14F-4D97-AF65-F5344CB8AC3E}">
        <p14:creationId xmlns:p14="http://schemas.microsoft.com/office/powerpoint/2010/main" val="630561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BEA2429C-6877-4158-81B8-95BAD9624A23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78844" y="558370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1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2" name="Овал 1">
            <a:hlinkClick r:id="rId6" action="ppaction://hlinksldjump"/>
            <a:extLst>
              <a:ext uri="{FF2B5EF4-FFF2-40B4-BE49-F238E27FC236}">
                <a16:creationId xmlns:a16="http://schemas.microsoft.com/office/drawing/2014/main" id="{170C6908-A2D3-4978-8C18-C8D102DB7E62}"/>
              </a:ext>
            </a:extLst>
          </p:cNvPr>
          <p:cNvSpPr/>
          <p:nvPr/>
        </p:nvSpPr>
        <p:spPr>
          <a:xfrm>
            <a:off x="478844" y="2221833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1</a:t>
            </a:r>
          </a:p>
        </p:txBody>
      </p:sp>
      <p:sp>
        <p:nvSpPr>
          <p:cNvPr id="6" name="Овал 5">
            <a:hlinkClick r:id="rId7" action="ppaction://hlinksldjump"/>
            <a:extLst>
              <a:ext uri="{FF2B5EF4-FFF2-40B4-BE49-F238E27FC236}">
                <a16:creationId xmlns:a16="http://schemas.microsoft.com/office/drawing/2014/main" id="{C4F7A7B8-E0EE-4857-80AD-49998D5F7621}"/>
              </a:ext>
            </a:extLst>
          </p:cNvPr>
          <p:cNvSpPr/>
          <p:nvPr/>
        </p:nvSpPr>
        <p:spPr>
          <a:xfrm>
            <a:off x="453569" y="3061010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2</a:t>
            </a:r>
          </a:p>
        </p:txBody>
      </p:sp>
      <p:sp>
        <p:nvSpPr>
          <p:cNvPr id="7" name="Овал 6">
            <a:hlinkClick r:id="rId6" action="ppaction://hlinksldjump"/>
            <a:extLst>
              <a:ext uri="{FF2B5EF4-FFF2-40B4-BE49-F238E27FC236}">
                <a16:creationId xmlns:a16="http://schemas.microsoft.com/office/drawing/2014/main" id="{F108AC7C-A3B2-4016-BA78-C18A64D1E456}"/>
              </a:ext>
            </a:extLst>
          </p:cNvPr>
          <p:cNvSpPr/>
          <p:nvPr/>
        </p:nvSpPr>
        <p:spPr>
          <a:xfrm>
            <a:off x="453569" y="3900187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3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53569" y="1055185"/>
            <a:ext cx="7714485" cy="8617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Первая азбука, которая широко распространилась на землях Древней Руси – это…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811C6D45-AC97-4145-84FB-2F8185944B71}"/>
              </a:ext>
            </a:extLst>
          </p:cNvPr>
          <p:cNvSpPr/>
          <p:nvPr/>
        </p:nvSpPr>
        <p:spPr>
          <a:xfrm>
            <a:off x="1370515" y="2255148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cs typeface="Arial" pitchFamily="34" charset="0"/>
              </a:rPr>
              <a:t>Глаголица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D6F110C-2FBE-438C-8812-B863073228C3}"/>
              </a:ext>
            </a:extLst>
          </p:cNvPr>
          <p:cNvSpPr/>
          <p:nvPr/>
        </p:nvSpPr>
        <p:spPr>
          <a:xfrm>
            <a:off x="1370514" y="3088103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cs typeface="Arial" pitchFamily="34" charset="0"/>
              </a:rPr>
              <a:t>Кириллица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C1DBD1B3-105B-478A-A291-1929937E3564}"/>
              </a:ext>
            </a:extLst>
          </p:cNvPr>
          <p:cNvSpPr/>
          <p:nvPr/>
        </p:nvSpPr>
        <p:spPr>
          <a:xfrm>
            <a:off x="1370513" y="3967528"/>
            <a:ext cx="4176045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cs typeface="Arial" pitchFamily="34" charset="0"/>
              </a:rPr>
              <a:t>Буквица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360145A-7289-45AD-A80D-C899A07AC10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281704" y="1384421"/>
            <a:ext cx="4204010" cy="4204010"/>
          </a:xfrm>
          <a:prstGeom prst="rect">
            <a:avLst/>
          </a:prstGeom>
        </p:spPr>
      </p:pic>
      <p:sp>
        <p:nvSpPr>
          <p:cNvPr id="16" name="Прямоугольник: скругленные углы 15">
            <a:hlinkClick r:id="rId9" action="ppaction://hlinksldjump"/>
            <a:extLst>
              <a:ext uri="{FF2B5EF4-FFF2-40B4-BE49-F238E27FC236}">
                <a16:creationId xmlns:a16="http://schemas.microsoft.com/office/drawing/2014/main" id="{3761E1E1-6CE6-4621-B3BA-614EBCD1336E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1</a:t>
            </a:r>
          </a:p>
        </p:txBody>
      </p:sp>
    </p:spTree>
    <p:extLst>
      <p:ext uri="{BB962C8B-B14F-4D97-AF65-F5344CB8AC3E}">
        <p14:creationId xmlns:p14="http://schemas.microsoft.com/office/powerpoint/2010/main" val="3885198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D772B04-567D-436E-B7B4-A22761BC818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53569" y="614927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1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2" name="Овал 1">
            <a:hlinkClick r:id="rId6" action="ppaction://hlinksldjump"/>
            <a:extLst>
              <a:ext uri="{FF2B5EF4-FFF2-40B4-BE49-F238E27FC236}">
                <a16:creationId xmlns:a16="http://schemas.microsoft.com/office/drawing/2014/main" id="{170C6908-A2D3-4978-8C18-C8D102DB7E62}"/>
              </a:ext>
            </a:extLst>
          </p:cNvPr>
          <p:cNvSpPr/>
          <p:nvPr/>
        </p:nvSpPr>
        <p:spPr>
          <a:xfrm>
            <a:off x="620566" y="2541292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1</a:t>
            </a:r>
          </a:p>
        </p:txBody>
      </p:sp>
      <p:sp>
        <p:nvSpPr>
          <p:cNvPr id="6" name="Овал 5">
            <a:hlinkClick r:id="rId7" action="ppaction://hlinksldjump"/>
            <a:extLst>
              <a:ext uri="{FF2B5EF4-FFF2-40B4-BE49-F238E27FC236}">
                <a16:creationId xmlns:a16="http://schemas.microsoft.com/office/drawing/2014/main" id="{C4F7A7B8-E0EE-4857-80AD-49998D5F7621}"/>
              </a:ext>
            </a:extLst>
          </p:cNvPr>
          <p:cNvSpPr/>
          <p:nvPr/>
        </p:nvSpPr>
        <p:spPr>
          <a:xfrm>
            <a:off x="4876713" y="2539578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2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53569" y="1168271"/>
            <a:ext cx="6125258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Правда или ложь? 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9176DCA-3619-412F-B0C0-4D3EA6CB016C}"/>
              </a:ext>
            </a:extLst>
          </p:cNvPr>
          <p:cNvSpPr/>
          <p:nvPr/>
        </p:nvSpPr>
        <p:spPr>
          <a:xfrm>
            <a:off x="466206" y="1607241"/>
            <a:ext cx="8211587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Некоторые древнерусские князья не могли похвастаться не только хорошим образованием, но и даже грамотностью.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D8D3723-D176-4B36-8FC1-A1E5D04123B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724" y="2431540"/>
            <a:ext cx="1390045" cy="263765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75D060F-0180-4E5B-8B6C-F62FBCDCC9F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233" y="2411312"/>
            <a:ext cx="1616379" cy="2649802"/>
          </a:xfrm>
          <a:prstGeom prst="rect">
            <a:avLst/>
          </a:prstGeom>
        </p:spPr>
      </p:pic>
      <p:sp>
        <p:nvSpPr>
          <p:cNvPr id="20" name="Скругленная прямоугольная выноска 14">
            <a:extLst>
              <a:ext uri="{FF2B5EF4-FFF2-40B4-BE49-F238E27FC236}">
                <a16:creationId xmlns:a16="http://schemas.microsoft.com/office/drawing/2014/main" id="{6F80EB1C-35E6-4241-ACCA-9E6D5099C6C2}"/>
              </a:ext>
            </a:extLst>
          </p:cNvPr>
          <p:cNvSpPr/>
          <p:nvPr/>
        </p:nvSpPr>
        <p:spPr>
          <a:xfrm>
            <a:off x="2314583" y="3169993"/>
            <a:ext cx="1616380" cy="495153"/>
          </a:xfrm>
          <a:prstGeom prst="wedgeRoundRectCallout">
            <a:avLst>
              <a:gd name="adj1" fmla="val -53739"/>
              <a:gd name="adj2" fmla="val -115549"/>
              <a:gd name="adj3" fmla="val 16667"/>
            </a:avLst>
          </a:prstGeom>
          <a:solidFill>
            <a:schemeClr val="bg1">
              <a:alpha val="85000"/>
            </a:schemeClr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Это правда. </a:t>
            </a:r>
          </a:p>
        </p:txBody>
      </p:sp>
      <p:sp>
        <p:nvSpPr>
          <p:cNvPr id="21" name="Скругленная прямоугольная выноска 14">
            <a:extLst>
              <a:ext uri="{FF2B5EF4-FFF2-40B4-BE49-F238E27FC236}">
                <a16:creationId xmlns:a16="http://schemas.microsoft.com/office/drawing/2014/main" id="{E96855E7-8F1B-400C-B77D-2889B35C0066}"/>
              </a:ext>
            </a:extLst>
          </p:cNvPr>
          <p:cNvSpPr/>
          <p:nvPr/>
        </p:nvSpPr>
        <p:spPr>
          <a:xfrm>
            <a:off x="4962447" y="3228801"/>
            <a:ext cx="1616380" cy="495153"/>
          </a:xfrm>
          <a:prstGeom prst="wedgeRoundRectCallout">
            <a:avLst>
              <a:gd name="adj1" fmla="val 59402"/>
              <a:gd name="adj2" fmla="val -97962"/>
              <a:gd name="adj3" fmla="val 16667"/>
            </a:avLst>
          </a:prstGeom>
          <a:solidFill>
            <a:schemeClr val="bg1">
              <a:alpha val="85000"/>
            </a:schemeClr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Это ложь. </a:t>
            </a:r>
          </a:p>
        </p:txBody>
      </p:sp>
      <p:sp>
        <p:nvSpPr>
          <p:cNvPr id="17" name="Прямоугольник: скругленные углы 16">
            <a:hlinkClick r:id="rId10" action="ppaction://hlinksldjump"/>
            <a:extLst>
              <a:ext uri="{FF2B5EF4-FFF2-40B4-BE49-F238E27FC236}">
                <a16:creationId xmlns:a16="http://schemas.microsoft.com/office/drawing/2014/main" id="{BDB64D5B-C1B6-4AE8-8391-645780322AA1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3</a:t>
            </a:r>
          </a:p>
        </p:txBody>
      </p:sp>
    </p:spTree>
    <p:extLst>
      <p:ext uri="{BB962C8B-B14F-4D97-AF65-F5344CB8AC3E}">
        <p14:creationId xmlns:p14="http://schemas.microsoft.com/office/powerpoint/2010/main" val="3092379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78119ED-7585-456E-8664-96A526704C1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53569" y="614927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1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53569" y="1168271"/>
            <a:ext cx="6125258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Правда или ложь? 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9176DCA-3619-412F-B0C0-4D3EA6CB016C}"/>
              </a:ext>
            </a:extLst>
          </p:cNvPr>
          <p:cNvSpPr/>
          <p:nvPr/>
        </p:nvSpPr>
        <p:spPr>
          <a:xfrm>
            <a:off x="415709" y="1634465"/>
            <a:ext cx="6483234" cy="1107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Некоторые древнерусские князья не могли похвастаться не только хорошим образованием, но и даже грамотностью.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D8D3723-D176-4B36-8FC1-A1E5D04123B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84273" y="2072904"/>
            <a:ext cx="1538177" cy="2918742"/>
          </a:xfrm>
          <a:prstGeom prst="rect">
            <a:avLst/>
          </a:prstGeom>
        </p:spPr>
      </p:pic>
      <p:sp>
        <p:nvSpPr>
          <p:cNvPr id="14" name="Капля 13">
            <a:extLst>
              <a:ext uri="{FF2B5EF4-FFF2-40B4-BE49-F238E27FC236}">
                <a16:creationId xmlns:a16="http://schemas.microsoft.com/office/drawing/2014/main" id="{422D5BEF-8C22-4D4B-B238-97527B5A5E0E}"/>
              </a:ext>
            </a:extLst>
          </p:cNvPr>
          <p:cNvSpPr/>
          <p:nvPr/>
        </p:nvSpPr>
        <p:spPr>
          <a:xfrm>
            <a:off x="6866791" y="-330"/>
            <a:ext cx="2237874" cy="1829352"/>
          </a:xfrm>
          <a:prstGeom prst="teardrop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+mj-lt"/>
              </a:rPr>
              <a:t>Верно!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3FBE87D-08E8-4E89-8665-1164C450CBA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-330"/>
            <a:ext cx="1316571" cy="288000"/>
          </a:xfrm>
          <a:prstGeom prst="rect">
            <a:avLst/>
          </a:prstGeom>
        </p:spPr>
      </p:pic>
      <p:sp>
        <p:nvSpPr>
          <p:cNvPr id="22" name="Прямоугольник: скругленные углы 21">
            <a:hlinkClick r:id="rId7" action="ppaction://hlinksldjump"/>
            <a:extLst>
              <a:ext uri="{FF2B5EF4-FFF2-40B4-BE49-F238E27FC236}">
                <a16:creationId xmlns:a16="http://schemas.microsoft.com/office/drawing/2014/main" id="{AA6A3E9B-7A0E-4574-9E74-CE3F6A329310}"/>
              </a:ext>
            </a:extLst>
          </p:cNvPr>
          <p:cNvSpPr/>
          <p:nvPr/>
        </p:nvSpPr>
        <p:spPr>
          <a:xfrm>
            <a:off x="446700" y="4033034"/>
            <a:ext cx="1902495" cy="572241"/>
          </a:xfrm>
          <a:prstGeom prst="roundRect">
            <a:avLst>
              <a:gd name="adj" fmla="val 50000"/>
            </a:avLst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Дальше</a:t>
            </a:r>
          </a:p>
        </p:txBody>
      </p:sp>
      <p:sp>
        <p:nvSpPr>
          <p:cNvPr id="23" name="Прямоугольник: скругленные углы 22">
            <a:hlinkClick r:id="rId8" action="ppaction://hlinksldjump"/>
            <a:extLst>
              <a:ext uri="{FF2B5EF4-FFF2-40B4-BE49-F238E27FC236}">
                <a16:creationId xmlns:a16="http://schemas.microsoft.com/office/drawing/2014/main" id="{7C1D3F13-C02C-4FC6-81FF-0879952FB76A}"/>
              </a:ext>
            </a:extLst>
          </p:cNvPr>
          <p:cNvSpPr/>
          <p:nvPr/>
        </p:nvSpPr>
        <p:spPr>
          <a:xfrm>
            <a:off x="2631977" y="4033034"/>
            <a:ext cx="1902495" cy="57224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Назад</a:t>
            </a:r>
          </a:p>
        </p:txBody>
      </p:sp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id="{A1860CDA-12FF-40EF-B66A-4B1B141EBB50}"/>
              </a:ext>
            </a:extLst>
          </p:cNvPr>
          <p:cNvSpPr/>
          <p:nvPr/>
        </p:nvSpPr>
        <p:spPr>
          <a:xfrm>
            <a:off x="453569" y="2894579"/>
            <a:ext cx="6413222" cy="919401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176213"/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Согласно некоторым свидетельствам, князь Владимир был неграмотен. Были неграмотными и другие древнерусские князья. 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: скругленные углы 17">
            <a:hlinkClick r:id="rId9" action="ppaction://hlinksldjump"/>
            <a:extLst>
              <a:ext uri="{FF2B5EF4-FFF2-40B4-BE49-F238E27FC236}">
                <a16:creationId xmlns:a16="http://schemas.microsoft.com/office/drawing/2014/main" id="{943F35E3-83AB-481F-A3E3-16D23D9DE4E3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3</a:t>
            </a:r>
          </a:p>
        </p:txBody>
      </p:sp>
    </p:spTree>
    <p:extLst>
      <p:ext uri="{BB962C8B-B14F-4D97-AF65-F5344CB8AC3E}">
        <p14:creationId xmlns:p14="http://schemas.microsoft.com/office/powerpoint/2010/main" val="2358358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85075FC5-2AD3-4CBC-9D60-13006EE9A12E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53569" y="614927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1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53569" y="1168271"/>
            <a:ext cx="6125258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Правда или ложь? 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9176DCA-3619-412F-B0C0-4D3EA6CB016C}"/>
              </a:ext>
            </a:extLst>
          </p:cNvPr>
          <p:cNvSpPr/>
          <p:nvPr/>
        </p:nvSpPr>
        <p:spPr>
          <a:xfrm>
            <a:off x="415709" y="1634465"/>
            <a:ext cx="6483234" cy="1107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Некоторые древнерусские князья не могли похвастаться не только хорошим образованием, но и даже грамотностью.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D8D3723-D176-4B36-8FC1-A1E5D04123B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84273" y="2072904"/>
            <a:ext cx="1538177" cy="2918742"/>
          </a:xfrm>
          <a:prstGeom prst="rect">
            <a:avLst/>
          </a:prstGeom>
        </p:spPr>
      </p:pic>
      <p:sp>
        <p:nvSpPr>
          <p:cNvPr id="14" name="Капля 13">
            <a:extLst>
              <a:ext uri="{FF2B5EF4-FFF2-40B4-BE49-F238E27FC236}">
                <a16:creationId xmlns:a16="http://schemas.microsoft.com/office/drawing/2014/main" id="{422D5BEF-8C22-4D4B-B238-97527B5A5E0E}"/>
              </a:ext>
            </a:extLst>
          </p:cNvPr>
          <p:cNvSpPr/>
          <p:nvPr/>
        </p:nvSpPr>
        <p:spPr>
          <a:xfrm>
            <a:off x="6679474" y="-330"/>
            <a:ext cx="2425191" cy="2003766"/>
          </a:xfrm>
          <a:prstGeom prst="teardrop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+mj-lt"/>
              </a:rPr>
              <a:t>Неверно!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3FBE87D-08E8-4E89-8665-1164C450CBA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-330"/>
            <a:ext cx="1316571" cy="288000"/>
          </a:xfrm>
          <a:prstGeom prst="rect">
            <a:avLst/>
          </a:prstGeom>
        </p:spPr>
      </p:pic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id="{A1860CDA-12FF-40EF-B66A-4B1B141EBB50}"/>
              </a:ext>
            </a:extLst>
          </p:cNvPr>
          <p:cNvSpPr/>
          <p:nvPr/>
        </p:nvSpPr>
        <p:spPr>
          <a:xfrm>
            <a:off x="453569" y="2894579"/>
            <a:ext cx="6413222" cy="91940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176213"/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Согласно некоторым свидетельствам, князь Владимир был неграмотен. Были неграмотными и другие древнерусские князья. 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: скругленные углы 12">
            <a:hlinkClick r:id="rId7" action="ppaction://hlinksldjump"/>
            <a:extLst>
              <a:ext uri="{FF2B5EF4-FFF2-40B4-BE49-F238E27FC236}">
                <a16:creationId xmlns:a16="http://schemas.microsoft.com/office/drawing/2014/main" id="{3AC809EB-13DC-4AF8-A439-20E585D80619}"/>
              </a:ext>
            </a:extLst>
          </p:cNvPr>
          <p:cNvSpPr/>
          <p:nvPr/>
        </p:nvSpPr>
        <p:spPr>
          <a:xfrm>
            <a:off x="446700" y="4033034"/>
            <a:ext cx="1902495" cy="572241"/>
          </a:xfrm>
          <a:prstGeom prst="roundRect">
            <a:avLst>
              <a:gd name="adj" fmla="val 50000"/>
            </a:avLst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Дальше</a:t>
            </a:r>
          </a:p>
        </p:txBody>
      </p:sp>
      <p:sp>
        <p:nvSpPr>
          <p:cNvPr id="18" name="Прямоугольник: скругленные углы 17">
            <a:hlinkClick r:id="rId8" action="ppaction://hlinksldjump"/>
            <a:extLst>
              <a:ext uri="{FF2B5EF4-FFF2-40B4-BE49-F238E27FC236}">
                <a16:creationId xmlns:a16="http://schemas.microsoft.com/office/drawing/2014/main" id="{244D1053-F8AF-4C8C-93E5-7177BAB7E8A9}"/>
              </a:ext>
            </a:extLst>
          </p:cNvPr>
          <p:cNvSpPr/>
          <p:nvPr/>
        </p:nvSpPr>
        <p:spPr>
          <a:xfrm>
            <a:off x="2631977" y="4033034"/>
            <a:ext cx="1902495" cy="57224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Назад</a:t>
            </a:r>
          </a:p>
        </p:txBody>
      </p:sp>
      <p:sp>
        <p:nvSpPr>
          <p:cNvPr id="20" name="Прямоугольник: скругленные углы 19">
            <a:hlinkClick r:id="rId9" action="ppaction://hlinksldjump"/>
            <a:extLst>
              <a:ext uri="{FF2B5EF4-FFF2-40B4-BE49-F238E27FC236}">
                <a16:creationId xmlns:a16="http://schemas.microsoft.com/office/drawing/2014/main" id="{22231990-2F5C-410D-9AFD-D880865EF50C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3</a:t>
            </a:r>
          </a:p>
        </p:txBody>
      </p:sp>
    </p:spTree>
    <p:extLst>
      <p:ext uri="{BB962C8B-B14F-4D97-AF65-F5344CB8AC3E}">
        <p14:creationId xmlns:p14="http://schemas.microsoft.com/office/powerpoint/2010/main" val="4282049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D8327104-3CE9-463E-AE81-B0FDE2DF6FC1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53569" y="614927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2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2" name="Овал 1">
            <a:hlinkClick r:id="rId6" action="ppaction://hlinksldjump"/>
            <a:extLst>
              <a:ext uri="{FF2B5EF4-FFF2-40B4-BE49-F238E27FC236}">
                <a16:creationId xmlns:a16="http://schemas.microsoft.com/office/drawing/2014/main" id="{170C6908-A2D3-4978-8C18-C8D102DB7E62}"/>
              </a:ext>
            </a:extLst>
          </p:cNvPr>
          <p:cNvSpPr/>
          <p:nvPr/>
        </p:nvSpPr>
        <p:spPr>
          <a:xfrm>
            <a:off x="555176" y="2470882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1</a:t>
            </a:r>
          </a:p>
        </p:txBody>
      </p:sp>
      <p:sp>
        <p:nvSpPr>
          <p:cNvPr id="6" name="Овал 5">
            <a:hlinkClick r:id="rId7" action="ppaction://hlinksldjump"/>
            <a:extLst>
              <a:ext uri="{FF2B5EF4-FFF2-40B4-BE49-F238E27FC236}">
                <a16:creationId xmlns:a16="http://schemas.microsoft.com/office/drawing/2014/main" id="{C4F7A7B8-E0EE-4857-80AD-49998D5F7621}"/>
              </a:ext>
            </a:extLst>
          </p:cNvPr>
          <p:cNvSpPr/>
          <p:nvPr/>
        </p:nvSpPr>
        <p:spPr>
          <a:xfrm>
            <a:off x="4940597" y="2470882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2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53569" y="1168271"/>
            <a:ext cx="6125258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Правда или ложь? 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9176DCA-3619-412F-B0C0-4D3EA6CB016C}"/>
              </a:ext>
            </a:extLst>
          </p:cNvPr>
          <p:cNvSpPr/>
          <p:nvPr/>
        </p:nvSpPr>
        <p:spPr>
          <a:xfrm>
            <a:off x="466206" y="1791907"/>
            <a:ext cx="8211587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Женщины во времена Древней Руси были неграмотными.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20" name="Скругленная прямоугольная выноска 14">
            <a:extLst>
              <a:ext uri="{FF2B5EF4-FFF2-40B4-BE49-F238E27FC236}">
                <a16:creationId xmlns:a16="http://schemas.microsoft.com/office/drawing/2014/main" id="{6F80EB1C-35E6-4241-ACCA-9E6D5099C6C2}"/>
              </a:ext>
            </a:extLst>
          </p:cNvPr>
          <p:cNvSpPr/>
          <p:nvPr/>
        </p:nvSpPr>
        <p:spPr>
          <a:xfrm>
            <a:off x="2666392" y="3228801"/>
            <a:ext cx="1616380" cy="495153"/>
          </a:xfrm>
          <a:prstGeom prst="wedgeRoundRectCallout">
            <a:avLst>
              <a:gd name="adj1" fmla="val -70441"/>
              <a:gd name="adj2" fmla="val -122584"/>
              <a:gd name="adj3" fmla="val 16667"/>
            </a:avLst>
          </a:prstGeom>
          <a:solidFill>
            <a:schemeClr val="bg1">
              <a:alpha val="85000"/>
            </a:schemeClr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Это правда. </a:t>
            </a:r>
          </a:p>
        </p:txBody>
      </p:sp>
      <p:sp>
        <p:nvSpPr>
          <p:cNvPr id="21" name="Скругленная прямоугольная выноска 14">
            <a:extLst>
              <a:ext uri="{FF2B5EF4-FFF2-40B4-BE49-F238E27FC236}">
                <a16:creationId xmlns:a16="http://schemas.microsoft.com/office/drawing/2014/main" id="{E96855E7-8F1B-400C-B77D-2889B35C0066}"/>
              </a:ext>
            </a:extLst>
          </p:cNvPr>
          <p:cNvSpPr/>
          <p:nvPr/>
        </p:nvSpPr>
        <p:spPr>
          <a:xfrm>
            <a:off x="4962447" y="3228801"/>
            <a:ext cx="1616380" cy="495153"/>
          </a:xfrm>
          <a:prstGeom prst="wedgeRoundRectCallout">
            <a:avLst>
              <a:gd name="adj1" fmla="val 59402"/>
              <a:gd name="adj2" fmla="val -97962"/>
              <a:gd name="adj3" fmla="val 16667"/>
            </a:avLst>
          </a:prstGeom>
          <a:solidFill>
            <a:schemeClr val="bg1">
              <a:alpha val="85000"/>
            </a:schemeClr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Это ложь.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CA0D10E-EA3C-4E8F-975D-75271EA3FC1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516" y="1975919"/>
            <a:ext cx="3277944" cy="327794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431FDEF-E847-4259-B1B1-215D3D0DD79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294"/>
          <a:stretch/>
        </p:blipFill>
        <p:spPr>
          <a:xfrm flipH="1">
            <a:off x="1132945" y="2016651"/>
            <a:ext cx="2383251" cy="3277945"/>
          </a:xfrm>
          <a:prstGeom prst="rect">
            <a:avLst/>
          </a:prstGeom>
        </p:spPr>
      </p:pic>
      <p:sp>
        <p:nvSpPr>
          <p:cNvPr id="22" name="Прямоугольник: скругленные углы 21">
            <a:hlinkClick r:id="rId11" action="ppaction://hlinksldjump"/>
            <a:extLst>
              <a:ext uri="{FF2B5EF4-FFF2-40B4-BE49-F238E27FC236}">
                <a16:creationId xmlns:a16="http://schemas.microsoft.com/office/drawing/2014/main" id="{68957641-4963-4DCC-9833-3826CE621A2B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3</a:t>
            </a:r>
          </a:p>
        </p:txBody>
      </p:sp>
    </p:spTree>
    <p:extLst>
      <p:ext uri="{BB962C8B-B14F-4D97-AF65-F5344CB8AC3E}">
        <p14:creationId xmlns:p14="http://schemas.microsoft.com/office/powerpoint/2010/main" val="2768052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D3DAD654-C8A0-4F31-9E69-14FA3A860BF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53569" y="614927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2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53569" y="1168271"/>
            <a:ext cx="6125258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Правда или ложь? 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9176DCA-3619-412F-B0C0-4D3EA6CB016C}"/>
              </a:ext>
            </a:extLst>
          </p:cNvPr>
          <p:cNvSpPr/>
          <p:nvPr/>
        </p:nvSpPr>
        <p:spPr>
          <a:xfrm>
            <a:off x="466206" y="1607241"/>
            <a:ext cx="5063737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Женщины во времена Древней Руси были неграмотными.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CA0D10E-EA3C-4E8F-975D-75271EA3FC1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0503" y="1764825"/>
            <a:ext cx="3424197" cy="3424197"/>
          </a:xfrm>
          <a:prstGeom prst="rect">
            <a:avLst/>
          </a:prstGeom>
        </p:spPr>
      </p:pic>
      <p:sp>
        <p:nvSpPr>
          <p:cNvPr id="14" name="Капля 13">
            <a:extLst>
              <a:ext uri="{FF2B5EF4-FFF2-40B4-BE49-F238E27FC236}">
                <a16:creationId xmlns:a16="http://schemas.microsoft.com/office/drawing/2014/main" id="{96C84BC2-710E-4524-B6AC-9E119EA4C980}"/>
              </a:ext>
            </a:extLst>
          </p:cNvPr>
          <p:cNvSpPr/>
          <p:nvPr/>
        </p:nvSpPr>
        <p:spPr>
          <a:xfrm>
            <a:off x="6866791" y="-330"/>
            <a:ext cx="2237874" cy="1829352"/>
          </a:xfrm>
          <a:prstGeom prst="teardrop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+mj-lt"/>
              </a:rPr>
              <a:t>Верно!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5953AC7-014E-4E91-A750-19BD98BBD5B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-330"/>
            <a:ext cx="1316571" cy="288000"/>
          </a:xfrm>
          <a:prstGeom prst="rect">
            <a:avLst/>
          </a:prstGeom>
        </p:spPr>
      </p:pic>
      <p:sp>
        <p:nvSpPr>
          <p:cNvPr id="22" name="Прямоугольник: скругленные углы 21">
            <a:hlinkClick r:id="rId8" action="ppaction://hlinksldjump"/>
            <a:extLst>
              <a:ext uri="{FF2B5EF4-FFF2-40B4-BE49-F238E27FC236}">
                <a16:creationId xmlns:a16="http://schemas.microsoft.com/office/drawing/2014/main" id="{40A36D0D-4947-496D-8113-4C971910311F}"/>
              </a:ext>
            </a:extLst>
          </p:cNvPr>
          <p:cNvSpPr/>
          <p:nvPr/>
        </p:nvSpPr>
        <p:spPr>
          <a:xfrm>
            <a:off x="431800" y="3956332"/>
            <a:ext cx="1902495" cy="572241"/>
          </a:xfrm>
          <a:prstGeom prst="roundRect">
            <a:avLst>
              <a:gd name="adj" fmla="val 50000"/>
            </a:avLst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Дальше</a:t>
            </a:r>
          </a:p>
        </p:txBody>
      </p:sp>
      <p:sp>
        <p:nvSpPr>
          <p:cNvPr id="23" name="Прямоугольник: скругленные углы 22">
            <a:hlinkClick r:id="rId9" action="ppaction://hlinksldjump"/>
            <a:extLst>
              <a:ext uri="{FF2B5EF4-FFF2-40B4-BE49-F238E27FC236}">
                <a16:creationId xmlns:a16="http://schemas.microsoft.com/office/drawing/2014/main" id="{D2137643-F935-4875-8603-D8DA588A9505}"/>
              </a:ext>
            </a:extLst>
          </p:cNvPr>
          <p:cNvSpPr/>
          <p:nvPr/>
        </p:nvSpPr>
        <p:spPr>
          <a:xfrm>
            <a:off x="2617077" y="3956332"/>
            <a:ext cx="1902495" cy="57224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Назад</a:t>
            </a:r>
          </a:p>
        </p:txBody>
      </p:sp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id="{A365FD04-DFF9-408A-A112-013FD183C152}"/>
              </a:ext>
            </a:extLst>
          </p:cNvPr>
          <p:cNvSpPr/>
          <p:nvPr/>
        </p:nvSpPr>
        <p:spPr>
          <a:xfrm>
            <a:off x="431800" y="2499138"/>
            <a:ext cx="6961777" cy="1225868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176213"/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Среди авторов берестяных грамот немало женщин, а это говорит о том, что грамотность была распространена и среди женского населения. Высокой грамотностью отличалась княгиня Ольга, Ефросинья Полоцкая.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: скругленные углы 12">
            <a:hlinkClick r:id="rId10" action="ppaction://hlinksldjump"/>
            <a:extLst>
              <a:ext uri="{FF2B5EF4-FFF2-40B4-BE49-F238E27FC236}">
                <a16:creationId xmlns:a16="http://schemas.microsoft.com/office/drawing/2014/main" id="{C3A51815-2855-4B80-9168-BA32760BBE00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3</a:t>
            </a:r>
          </a:p>
        </p:txBody>
      </p:sp>
    </p:spTree>
    <p:extLst>
      <p:ext uri="{BB962C8B-B14F-4D97-AF65-F5344CB8AC3E}">
        <p14:creationId xmlns:p14="http://schemas.microsoft.com/office/powerpoint/2010/main" val="789562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35901327-0ACE-4992-8B79-38B30D8EE23D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53569" y="614927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2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53569" y="1168271"/>
            <a:ext cx="6125258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Правда или ложь? 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9176DCA-3619-412F-B0C0-4D3EA6CB016C}"/>
              </a:ext>
            </a:extLst>
          </p:cNvPr>
          <p:cNvSpPr/>
          <p:nvPr/>
        </p:nvSpPr>
        <p:spPr>
          <a:xfrm>
            <a:off x="466206" y="1607241"/>
            <a:ext cx="5063737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Женщины во времена Древней Руси были неграмотными.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CA0D10E-EA3C-4E8F-975D-75271EA3FC1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0503" y="1764825"/>
            <a:ext cx="3424197" cy="3424197"/>
          </a:xfrm>
          <a:prstGeom prst="rect">
            <a:avLst/>
          </a:prstGeom>
        </p:spPr>
      </p:pic>
      <p:sp>
        <p:nvSpPr>
          <p:cNvPr id="14" name="Капля 13">
            <a:extLst>
              <a:ext uri="{FF2B5EF4-FFF2-40B4-BE49-F238E27FC236}">
                <a16:creationId xmlns:a16="http://schemas.microsoft.com/office/drawing/2014/main" id="{96C84BC2-710E-4524-B6AC-9E119EA4C980}"/>
              </a:ext>
            </a:extLst>
          </p:cNvPr>
          <p:cNvSpPr/>
          <p:nvPr/>
        </p:nvSpPr>
        <p:spPr>
          <a:xfrm>
            <a:off x="6662057" y="-330"/>
            <a:ext cx="2442608" cy="1863964"/>
          </a:xfrm>
          <a:prstGeom prst="teardrop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+mj-lt"/>
              </a:rPr>
              <a:t>Неверно!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5953AC7-014E-4E91-A750-19BD98BBD5B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-330"/>
            <a:ext cx="1316571" cy="288000"/>
          </a:xfrm>
          <a:prstGeom prst="rect">
            <a:avLst/>
          </a:prstGeom>
        </p:spPr>
      </p:pic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id="{A365FD04-DFF9-408A-A112-013FD183C152}"/>
              </a:ext>
            </a:extLst>
          </p:cNvPr>
          <p:cNvSpPr/>
          <p:nvPr/>
        </p:nvSpPr>
        <p:spPr>
          <a:xfrm>
            <a:off x="431800" y="2499138"/>
            <a:ext cx="6961777" cy="122586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176213"/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Среди авторов берестяных грамот немало женщин, а это говорит о том, что грамотность была распространена и среди женского населения. Высокой грамотностью отличалась княгиня Ольга, Ефросинья Полоцкая.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: скругленные углы 12">
            <a:hlinkClick r:id="rId8" action="ppaction://hlinksldjump"/>
            <a:extLst>
              <a:ext uri="{FF2B5EF4-FFF2-40B4-BE49-F238E27FC236}">
                <a16:creationId xmlns:a16="http://schemas.microsoft.com/office/drawing/2014/main" id="{3FE24488-E9C7-47E2-84AF-FC3B4335A99E}"/>
              </a:ext>
            </a:extLst>
          </p:cNvPr>
          <p:cNvSpPr/>
          <p:nvPr/>
        </p:nvSpPr>
        <p:spPr>
          <a:xfrm>
            <a:off x="431800" y="3956332"/>
            <a:ext cx="1902495" cy="572241"/>
          </a:xfrm>
          <a:prstGeom prst="roundRect">
            <a:avLst>
              <a:gd name="adj" fmla="val 50000"/>
            </a:avLst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Дальше</a:t>
            </a:r>
          </a:p>
        </p:txBody>
      </p:sp>
      <p:sp>
        <p:nvSpPr>
          <p:cNvPr id="18" name="Прямоугольник: скругленные углы 17">
            <a:hlinkClick r:id="rId9" action="ppaction://hlinksldjump"/>
            <a:extLst>
              <a:ext uri="{FF2B5EF4-FFF2-40B4-BE49-F238E27FC236}">
                <a16:creationId xmlns:a16="http://schemas.microsoft.com/office/drawing/2014/main" id="{17386EC7-16A8-43C4-A062-B4960758C23D}"/>
              </a:ext>
            </a:extLst>
          </p:cNvPr>
          <p:cNvSpPr/>
          <p:nvPr/>
        </p:nvSpPr>
        <p:spPr>
          <a:xfrm>
            <a:off x="2617077" y="3956332"/>
            <a:ext cx="1902495" cy="57224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Назад</a:t>
            </a:r>
          </a:p>
        </p:txBody>
      </p:sp>
      <p:sp>
        <p:nvSpPr>
          <p:cNvPr id="20" name="Прямоугольник: скругленные углы 19">
            <a:hlinkClick r:id="rId10" action="ppaction://hlinksldjump"/>
            <a:extLst>
              <a:ext uri="{FF2B5EF4-FFF2-40B4-BE49-F238E27FC236}">
                <a16:creationId xmlns:a16="http://schemas.microsoft.com/office/drawing/2014/main" id="{021F323F-66B6-489F-AE00-85B73F671479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3</a:t>
            </a:r>
          </a:p>
        </p:txBody>
      </p:sp>
    </p:spTree>
    <p:extLst>
      <p:ext uri="{BB962C8B-B14F-4D97-AF65-F5344CB8AC3E}">
        <p14:creationId xmlns:p14="http://schemas.microsoft.com/office/powerpoint/2010/main" val="13284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324FFE9-6292-4717-ADE3-11F70A9C45E7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620"/>
            <a:ext cx="9144000" cy="5143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53569" y="614927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3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2" name="Овал 1">
            <a:hlinkClick r:id="rId6" action="ppaction://hlinksldjump"/>
            <a:extLst>
              <a:ext uri="{FF2B5EF4-FFF2-40B4-BE49-F238E27FC236}">
                <a16:creationId xmlns:a16="http://schemas.microsoft.com/office/drawing/2014/main" id="{170C6908-A2D3-4978-8C18-C8D102DB7E62}"/>
              </a:ext>
            </a:extLst>
          </p:cNvPr>
          <p:cNvSpPr/>
          <p:nvPr/>
        </p:nvSpPr>
        <p:spPr>
          <a:xfrm>
            <a:off x="555176" y="2470882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1</a:t>
            </a:r>
          </a:p>
        </p:txBody>
      </p:sp>
      <p:sp>
        <p:nvSpPr>
          <p:cNvPr id="6" name="Овал 5">
            <a:hlinkClick r:id="rId7" action="ppaction://hlinksldjump"/>
            <a:extLst>
              <a:ext uri="{FF2B5EF4-FFF2-40B4-BE49-F238E27FC236}">
                <a16:creationId xmlns:a16="http://schemas.microsoft.com/office/drawing/2014/main" id="{C4F7A7B8-E0EE-4857-80AD-49998D5F7621}"/>
              </a:ext>
            </a:extLst>
          </p:cNvPr>
          <p:cNvSpPr/>
          <p:nvPr/>
        </p:nvSpPr>
        <p:spPr>
          <a:xfrm>
            <a:off x="5192867" y="2510709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2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53569" y="1103584"/>
            <a:ext cx="6125258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Правда или ложь? 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9176DCA-3619-412F-B0C0-4D3EA6CB016C}"/>
              </a:ext>
            </a:extLst>
          </p:cNvPr>
          <p:cNvSpPr/>
          <p:nvPr/>
        </p:nvSpPr>
        <p:spPr>
          <a:xfrm>
            <a:off x="466206" y="1566561"/>
            <a:ext cx="8211587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Долгое время язык письменных документов сильно отличался от языка устного общения.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20" name="Скругленная прямоугольная выноска 14">
            <a:extLst>
              <a:ext uri="{FF2B5EF4-FFF2-40B4-BE49-F238E27FC236}">
                <a16:creationId xmlns:a16="http://schemas.microsoft.com/office/drawing/2014/main" id="{6F80EB1C-35E6-4241-ACCA-9E6D5099C6C2}"/>
              </a:ext>
            </a:extLst>
          </p:cNvPr>
          <p:cNvSpPr/>
          <p:nvPr/>
        </p:nvSpPr>
        <p:spPr>
          <a:xfrm>
            <a:off x="2708008" y="3246189"/>
            <a:ext cx="1616380" cy="495153"/>
          </a:xfrm>
          <a:prstGeom prst="wedgeRoundRectCallout">
            <a:avLst>
              <a:gd name="adj1" fmla="val -47735"/>
              <a:gd name="adj2" fmla="val -138430"/>
              <a:gd name="adj3" fmla="val 16667"/>
            </a:avLst>
          </a:prstGeom>
          <a:solidFill>
            <a:schemeClr val="bg1">
              <a:alpha val="85000"/>
            </a:schemeClr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Это правда. </a:t>
            </a:r>
          </a:p>
        </p:txBody>
      </p:sp>
      <p:sp>
        <p:nvSpPr>
          <p:cNvPr id="21" name="Скругленная прямоугольная выноска 14">
            <a:extLst>
              <a:ext uri="{FF2B5EF4-FFF2-40B4-BE49-F238E27FC236}">
                <a16:creationId xmlns:a16="http://schemas.microsoft.com/office/drawing/2014/main" id="{E96855E7-8F1B-400C-B77D-2889B35C0066}"/>
              </a:ext>
            </a:extLst>
          </p:cNvPr>
          <p:cNvSpPr/>
          <p:nvPr/>
        </p:nvSpPr>
        <p:spPr>
          <a:xfrm>
            <a:off x="4962447" y="3228801"/>
            <a:ext cx="1616380" cy="495153"/>
          </a:xfrm>
          <a:prstGeom prst="wedgeRoundRectCallout">
            <a:avLst>
              <a:gd name="adj1" fmla="val 59402"/>
              <a:gd name="adj2" fmla="val -97962"/>
              <a:gd name="adj3" fmla="val 16667"/>
            </a:avLst>
          </a:prstGeom>
          <a:solidFill>
            <a:schemeClr val="bg1">
              <a:alpha val="85000"/>
            </a:schemeClr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Это ложь.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BDD20B7-E636-4CC0-B80D-0E596132874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857"/>
          <a:stretch/>
        </p:blipFill>
        <p:spPr>
          <a:xfrm flipH="1">
            <a:off x="1132945" y="2343963"/>
            <a:ext cx="2101528" cy="275998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C553EB0-6C79-44B1-8DE0-D40481A4E4A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80693" y="2720441"/>
            <a:ext cx="2282522" cy="2282522"/>
          </a:xfrm>
          <a:prstGeom prst="rect">
            <a:avLst/>
          </a:prstGeom>
        </p:spPr>
      </p:pic>
      <p:sp>
        <p:nvSpPr>
          <p:cNvPr id="17" name="Прямоугольник: скругленные углы 16">
            <a:hlinkClick r:id="rId10" action="ppaction://hlinksldjump"/>
            <a:extLst>
              <a:ext uri="{FF2B5EF4-FFF2-40B4-BE49-F238E27FC236}">
                <a16:creationId xmlns:a16="http://schemas.microsoft.com/office/drawing/2014/main" id="{7AFB19EF-579B-4B8A-9487-90E4B206E74E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3</a:t>
            </a:r>
          </a:p>
        </p:txBody>
      </p:sp>
    </p:spTree>
    <p:extLst>
      <p:ext uri="{BB962C8B-B14F-4D97-AF65-F5344CB8AC3E}">
        <p14:creationId xmlns:p14="http://schemas.microsoft.com/office/powerpoint/2010/main" val="3481428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51F77D8-43C6-40C6-AAF9-167F59FECB7E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53569" y="614927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3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53569" y="1103584"/>
            <a:ext cx="6125258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Правда или ложь? 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9176DCA-3619-412F-B0C0-4D3EA6CB016C}"/>
              </a:ext>
            </a:extLst>
          </p:cNvPr>
          <p:cNvSpPr/>
          <p:nvPr/>
        </p:nvSpPr>
        <p:spPr>
          <a:xfrm>
            <a:off x="466206" y="1602667"/>
            <a:ext cx="6400585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Долгое время язык письменных документов сильно отличался от языка устного общения.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BDD20B7-E636-4CC0-B80D-0E59613287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000" y="1940480"/>
            <a:ext cx="3068210" cy="3068210"/>
          </a:xfrm>
          <a:prstGeom prst="rect">
            <a:avLst/>
          </a:prstGeom>
        </p:spPr>
      </p:pic>
      <p:sp>
        <p:nvSpPr>
          <p:cNvPr id="14" name="Прямоугольник: скругленные углы 13">
            <a:hlinkClick r:id="rId6" action="ppaction://hlinksldjump"/>
            <a:extLst>
              <a:ext uri="{FF2B5EF4-FFF2-40B4-BE49-F238E27FC236}">
                <a16:creationId xmlns:a16="http://schemas.microsoft.com/office/drawing/2014/main" id="{48158DFC-D352-4E85-8C3C-2B1ECF771A7B}"/>
              </a:ext>
            </a:extLst>
          </p:cNvPr>
          <p:cNvSpPr/>
          <p:nvPr/>
        </p:nvSpPr>
        <p:spPr>
          <a:xfrm>
            <a:off x="431800" y="3979122"/>
            <a:ext cx="1902495" cy="572241"/>
          </a:xfrm>
          <a:prstGeom prst="roundRect">
            <a:avLst>
              <a:gd name="adj" fmla="val 50000"/>
            </a:avLst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Дальше</a:t>
            </a:r>
          </a:p>
        </p:txBody>
      </p:sp>
      <p:sp>
        <p:nvSpPr>
          <p:cNvPr id="17" name="Прямоугольник: скругленные углы 16">
            <a:hlinkClick r:id="rId7" action="ppaction://hlinksldjump"/>
            <a:extLst>
              <a:ext uri="{FF2B5EF4-FFF2-40B4-BE49-F238E27FC236}">
                <a16:creationId xmlns:a16="http://schemas.microsoft.com/office/drawing/2014/main" id="{A036B549-7406-4B5C-A119-07F79031B057}"/>
              </a:ext>
            </a:extLst>
          </p:cNvPr>
          <p:cNvSpPr/>
          <p:nvPr/>
        </p:nvSpPr>
        <p:spPr>
          <a:xfrm>
            <a:off x="2669505" y="3979122"/>
            <a:ext cx="1902495" cy="57224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Назад</a:t>
            </a:r>
          </a:p>
        </p:txBody>
      </p:sp>
      <p:sp>
        <p:nvSpPr>
          <p:cNvPr id="22" name="Капля 21">
            <a:extLst>
              <a:ext uri="{FF2B5EF4-FFF2-40B4-BE49-F238E27FC236}">
                <a16:creationId xmlns:a16="http://schemas.microsoft.com/office/drawing/2014/main" id="{C4B1C0B0-7091-44AB-AC1D-45E3131F01C7}"/>
              </a:ext>
            </a:extLst>
          </p:cNvPr>
          <p:cNvSpPr/>
          <p:nvPr/>
        </p:nvSpPr>
        <p:spPr>
          <a:xfrm>
            <a:off x="6866791" y="-330"/>
            <a:ext cx="2237874" cy="1829352"/>
          </a:xfrm>
          <a:prstGeom prst="teardrop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+mj-lt"/>
              </a:rPr>
              <a:t>Верно!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8510B836-0226-422D-AE1D-4E2817D844D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-330"/>
            <a:ext cx="1316571" cy="288000"/>
          </a:xfrm>
          <a:prstGeom prst="rect">
            <a:avLst/>
          </a:prstGeom>
        </p:spPr>
      </p:pic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id="{67122276-6710-483C-A3C6-71BC253D5E4B}"/>
              </a:ext>
            </a:extLst>
          </p:cNvPr>
          <p:cNvSpPr/>
          <p:nvPr/>
        </p:nvSpPr>
        <p:spPr>
          <a:xfrm>
            <a:off x="431800" y="2613982"/>
            <a:ext cx="5855789" cy="612934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176213"/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Книги писались на старославянском языке, а язык устного общения был древнерусским.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: скругленные углы 17">
            <a:hlinkClick r:id="rId9" action="ppaction://hlinksldjump"/>
            <a:extLst>
              <a:ext uri="{FF2B5EF4-FFF2-40B4-BE49-F238E27FC236}">
                <a16:creationId xmlns:a16="http://schemas.microsoft.com/office/drawing/2014/main" id="{73CC0D73-DBDD-44F1-B060-B93D7390566B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3</a:t>
            </a:r>
          </a:p>
        </p:txBody>
      </p:sp>
    </p:spTree>
    <p:extLst>
      <p:ext uri="{BB962C8B-B14F-4D97-AF65-F5344CB8AC3E}">
        <p14:creationId xmlns:p14="http://schemas.microsoft.com/office/powerpoint/2010/main" val="339740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6E36360-9505-443E-83CF-F9C137CA0F9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53569" y="614927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3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53569" y="1103584"/>
            <a:ext cx="6125258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Правда или ложь? 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9176DCA-3619-412F-B0C0-4D3EA6CB016C}"/>
              </a:ext>
            </a:extLst>
          </p:cNvPr>
          <p:cNvSpPr/>
          <p:nvPr/>
        </p:nvSpPr>
        <p:spPr>
          <a:xfrm>
            <a:off x="466206" y="1602667"/>
            <a:ext cx="6400585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Долгое время язык письменных документов сильно отличался от языка устного общения.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BDD20B7-E636-4CC0-B80D-0E59613287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000" y="1940480"/>
            <a:ext cx="3068210" cy="3068210"/>
          </a:xfrm>
          <a:prstGeom prst="rect">
            <a:avLst/>
          </a:prstGeom>
        </p:spPr>
      </p:pic>
      <p:sp>
        <p:nvSpPr>
          <p:cNvPr id="22" name="Капля 21">
            <a:extLst>
              <a:ext uri="{FF2B5EF4-FFF2-40B4-BE49-F238E27FC236}">
                <a16:creationId xmlns:a16="http://schemas.microsoft.com/office/drawing/2014/main" id="{C4B1C0B0-7091-44AB-AC1D-45E3131F01C7}"/>
              </a:ext>
            </a:extLst>
          </p:cNvPr>
          <p:cNvSpPr/>
          <p:nvPr/>
        </p:nvSpPr>
        <p:spPr>
          <a:xfrm>
            <a:off x="6578827" y="-330"/>
            <a:ext cx="2525838" cy="1888386"/>
          </a:xfrm>
          <a:prstGeom prst="teardrop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+mj-lt"/>
              </a:rPr>
              <a:t>Неверно!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8510B836-0226-422D-AE1D-4E2817D844D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-330"/>
            <a:ext cx="1316571" cy="288000"/>
          </a:xfrm>
          <a:prstGeom prst="rect">
            <a:avLst/>
          </a:prstGeom>
        </p:spPr>
      </p:pic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id="{67122276-6710-483C-A3C6-71BC253D5E4B}"/>
              </a:ext>
            </a:extLst>
          </p:cNvPr>
          <p:cNvSpPr/>
          <p:nvPr/>
        </p:nvSpPr>
        <p:spPr>
          <a:xfrm>
            <a:off x="431800" y="2755609"/>
            <a:ext cx="5855789" cy="61293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176213"/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Книги писались на старославянском языке, а язык устного общения был древнерусским.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: скругленные углы 12">
            <a:hlinkClick r:id="rId7" action="ppaction://hlinksldjump"/>
            <a:extLst>
              <a:ext uri="{FF2B5EF4-FFF2-40B4-BE49-F238E27FC236}">
                <a16:creationId xmlns:a16="http://schemas.microsoft.com/office/drawing/2014/main" id="{4252B1EB-75BC-42C7-B321-08ECA7365578}"/>
              </a:ext>
            </a:extLst>
          </p:cNvPr>
          <p:cNvSpPr/>
          <p:nvPr/>
        </p:nvSpPr>
        <p:spPr>
          <a:xfrm>
            <a:off x="431800" y="3979122"/>
            <a:ext cx="1902495" cy="572241"/>
          </a:xfrm>
          <a:prstGeom prst="roundRect">
            <a:avLst>
              <a:gd name="adj" fmla="val 50000"/>
            </a:avLst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Дальше</a:t>
            </a:r>
          </a:p>
        </p:txBody>
      </p:sp>
      <p:sp>
        <p:nvSpPr>
          <p:cNvPr id="18" name="Прямоугольник: скругленные углы 17">
            <a:hlinkClick r:id="rId8" action="ppaction://hlinksldjump"/>
            <a:extLst>
              <a:ext uri="{FF2B5EF4-FFF2-40B4-BE49-F238E27FC236}">
                <a16:creationId xmlns:a16="http://schemas.microsoft.com/office/drawing/2014/main" id="{B5A77095-70DA-4DD0-86CE-57ACA2F4BED3}"/>
              </a:ext>
            </a:extLst>
          </p:cNvPr>
          <p:cNvSpPr/>
          <p:nvPr/>
        </p:nvSpPr>
        <p:spPr>
          <a:xfrm>
            <a:off x="2669505" y="3979122"/>
            <a:ext cx="1902495" cy="57224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Назад</a:t>
            </a:r>
          </a:p>
        </p:txBody>
      </p:sp>
    </p:spTree>
    <p:extLst>
      <p:ext uri="{BB962C8B-B14F-4D97-AF65-F5344CB8AC3E}">
        <p14:creationId xmlns:p14="http://schemas.microsoft.com/office/powerpoint/2010/main" val="25277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781B4B7E-9363-4A5C-BE9C-6081E2AE5023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53569" y="614927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4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2" name="Овал 1">
            <a:hlinkClick r:id="rId6" action="ppaction://hlinksldjump"/>
            <a:extLst>
              <a:ext uri="{FF2B5EF4-FFF2-40B4-BE49-F238E27FC236}">
                <a16:creationId xmlns:a16="http://schemas.microsoft.com/office/drawing/2014/main" id="{170C6908-A2D3-4978-8C18-C8D102DB7E62}"/>
              </a:ext>
            </a:extLst>
          </p:cNvPr>
          <p:cNvSpPr/>
          <p:nvPr/>
        </p:nvSpPr>
        <p:spPr>
          <a:xfrm>
            <a:off x="555176" y="2470882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1</a:t>
            </a:r>
          </a:p>
        </p:txBody>
      </p:sp>
      <p:sp>
        <p:nvSpPr>
          <p:cNvPr id="6" name="Овал 5">
            <a:hlinkClick r:id="rId7" action="ppaction://hlinksldjump"/>
            <a:extLst>
              <a:ext uri="{FF2B5EF4-FFF2-40B4-BE49-F238E27FC236}">
                <a16:creationId xmlns:a16="http://schemas.microsoft.com/office/drawing/2014/main" id="{C4F7A7B8-E0EE-4857-80AD-49998D5F7621}"/>
              </a:ext>
            </a:extLst>
          </p:cNvPr>
          <p:cNvSpPr/>
          <p:nvPr/>
        </p:nvSpPr>
        <p:spPr>
          <a:xfrm>
            <a:off x="4957097" y="2470882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2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53569" y="1103584"/>
            <a:ext cx="6125258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Правда или ложь? 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9176DCA-3619-412F-B0C0-4D3EA6CB016C}"/>
              </a:ext>
            </a:extLst>
          </p:cNvPr>
          <p:cNvSpPr/>
          <p:nvPr/>
        </p:nvSpPr>
        <p:spPr>
          <a:xfrm>
            <a:off x="466206" y="1566561"/>
            <a:ext cx="8211587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Глаголица отлично прижилась на землях Древней Руси и была только постепенно вытеснена кириллицей.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20" name="Скругленная прямоугольная выноска 14">
            <a:extLst>
              <a:ext uri="{FF2B5EF4-FFF2-40B4-BE49-F238E27FC236}">
                <a16:creationId xmlns:a16="http://schemas.microsoft.com/office/drawing/2014/main" id="{6F80EB1C-35E6-4241-ACCA-9E6D5099C6C2}"/>
              </a:ext>
            </a:extLst>
          </p:cNvPr>
          <p:cNvSpPr/>
          <p:nvPr/>
        </p:nvSpPr>
        <p:spPr>
          <a:xfrm>
            <a:off x="2665882" y="3227346"/>
            <a:ext cx="1616380" cy="495153"/>
          </a:xfrm>
          <a:prstGeom prst="wedgeRoundRectCallout">
            <a:avLst>
              <a:gd name="adj1" fmla="val -55894"/>
              <a:gd name="adj2" fmla="val -136654"/>
              <a:gd name="adj3" fmla="val 16667"/>
            </a:avLst>
          </a:prstGeom>
          <a:solidFill>
            <a:schemeClr val="bg1">
              <a:alpha val="85000"/>
            </a:schemeClr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Это правда. </a:t>
            </a:r>
          </a:p>
        </p:txBody>
      </p:sp>
      <p:sp>
        <p:nvSpPr>
          <p:cNvPr id="21" name="Скругленная прямоугольная выноска 14">
            <a:extLst>
              <a:ext uri="{FF2B5EF4-FFF2-40B4-BE49-F238E27FC236}">
                <a16:creationId xmlns:a16="http://schemas.microsoft.com/office/drawing/2014/main" id="{E96855E7-8F1B-400C-B77D-2889B35C0066}"/>
              </a:ext>
            </a:extLst>
          </p:cNvPr>
          <p:cNvSpPr/>
          <p:nvPr/>
        </p:nvSpPr>
        <p:spPr>
          <a:xfrm>
            <a:off x="4962447" y="3228801"/>
            <a:ext cx="1616380" cy="495153"/>
          </a:xfrm>
          <a:prstGeom prst="wedgeRoundRectCallout">
            <a:avLst>
              <a:gd name="adj1" fmla="val 59402"/>
              <a:gd name="adj2" fmla="val -97962"/>
              <a:gd name="adj3" fmla="val 16667"/>
            </a:avLst>
          </a:prstGeom>
          <a:solidFill>
            <a:schemeClr val="bg1">
              <a:alpha val="85000"/>
            </a:schemeClr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Это ложь.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8EA4880-B5F3-44A5-ACC1-C1E9F71B32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4876" y="2346860"/>
            <a:ext cx="1158528" cy="267261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6B098FC-1179-4F2B-9873-8FEB348E3B7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367" y="2335465"/>
            <a:ext cx="1318242" cy="2672619"/>
          </a:xfrm>
          <a:prstGeom prst="rect">
            <a:avLst/>
          </a:prstGeom>
        </p:spPr>
      </p:pic>
      <p:sp>
        <p:nvSpPr>
          <p:cNvPr id="17" name="Прямоугольник: скругленные углы 16">
            <a:hlinkClick r:id="rId10" action="ppaction://hlinksldjump"/>
            <a:extLst>
              <a:ext uri="{FF2B5EF4-FFF2-40B4-BE49-F238E27FC236}">
                <a16:creationId xmlns:a16="http://schemas.microsoft.com/office/drawing/2014/main" id="{4AC5964F-90F6-4A5E-84FC-A37AB3C24399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3</a:t>
            </a:r>
          </a:p>
        </p:txBody>
      </p:sp>
    </p:spTree>
    <p:extLst>
      <p:ext uri="{BB962C8B-B14F-4D97-AF65-F5344CB8AC3E}">
        <p14:creationId xmlns:p14="http://schemas.microsoft.com/office/powerpoint/2010/main" val="177512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98DD63B-F472-4CE3-A070-E0DA3C9F415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sp>
        <p:nvSpPr>
          <p:cNvPr id="16" name="Капля 15">
            <a:extLst>
              <a:ext uri="{FF2B5EF4-FFF2-40B4-BE49-F238E27FC236}">
                <a16:creationId xmlns:a16="http://schemas.microsoft.com/office/drawing/2014/main" id="{19898AE0-B6DC-4388-89F8-DFB589477F65}"/>
              </a:ext>
            </a:extLst>
          </p:cNvPr>
          <p:cNvSpPr/>
          <p:nvPr/>
        </p:nvSpPr>
        <p:spPr>
          <a:xfrm>
            <a:off x="6906126" y="0"/>
            <a:ext cx="2237874" cy="1829352"/>
          </a:xfrm>
          <a:prstGeom prst="teardrop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+mj-lt"/>
              </a:rPr>
              <a:t>Верно!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81681" y="531373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1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360145A-7289-45AD-A80D-C899A07AC10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35742" y="1403671"/>
            <a:ext cx="4204010" cy="4204010"/>
          </a:xfrm>
          <a:prstGeom prst="rect">
            <a:avLst/>
          </a:prstGeom>
        </p:spPr>
      </p:pic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99ECC02E-CDBF-4F9C-94B6-34E36B09A890}"/>
              </a:ext>
            </a:extLst>
          </p:cNvPr>
          <p:cNvSpPr/>
          <p:nvPr/>
        </p:nvSpPr>
        <p:spPr>
          <a:xfrm>
            <a:off x="431800" y="2444131"/>
            <a:ext cx="6351678" cy="1532334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Первой азбукой, которая получила действительно широкое распространение на древнерусских землях, была именно кириллица. Глаголица употреблялась редко. Буквица </a:t>
            </a:r>
            <a:r>
              <a:rPr lang="ru-RU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−</a:t>
            </a:r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 несуществующая азбука, которая выдумана </a:t>
            </a:r>
            <a:r>
              <a:rPr lang="ru-RU" i="1" dirty="0" err="1">
                <a:solidFill>
                  <a:schemeClr val="tx1"/>
                </a:solidFill>
                <a:cs typeface="Arial" pitchFamily="34" charset="0"/>
              </a:rPr>
              <a:t>псевдолингвистами</a:t>
            </a:r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: скругленные углы 18">
            <a:hlinkClick r:id="rId7" action="ppaction://hlinksldjump"/>
            <a:extLst>
              <a:ext uri="{FF2B5EF4-FFF2-40B4-BE49-F238E27FC236}">
                <a16:creationId xmlns:a16="http://schemas.microsoft.com/office/drawing/2014/main" id="{E6EA6CC9-85C1-4EB8-8B47-A1D7D59FDC21}"/>
              </a:ext>
            </a:extLst>
          </p:cNvPr>
          <p:cNvSpPr/>
          <p:nvPr/>
        </p:nvSpPr>
        <p:spPr>
          <a:xfrm>
            <a:off x="431800" y="4190415"/>
            <a:ext cx="1902495" cy="572241"/>
          </a:xfrm>
          <a:prstGeom prst="roundRect">
            <a:avLst>
              <a:gd name="adj" fmla="val 50000"/>
            </a:avLst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Дальше</a:t>
            </a:r>
          </a:p>
        </p:txBody>
      </p:sp>
      <p:sp>
        <p:nvSpPr>
          <p:cNvPr id="20" name="Прямоугольник: скругленные углы 19">
            <a:hlinkClick r:id="rId8" action="ppaction://hlinksldjump"/>
            <a:extLst>
              <a:ext uri="{FF2B5EF4-FFF2-40B4-BE49-F238E27FC236}">
                <a16:creationId xmlns:a16="http://schemas.microsoft.com/office/drawing/2014/main" id="{B1F90A59-80B5-4019-B211-F95C29FDBDE3}"/>
              </a:ext>
            </a:extLst>
          </p:cNvPr>
          <p:cNvSpPr/>
          <p:nvPr/>
        </p:nvSpPr>
        <p:spPr>
          <a:xfrm>
            <a:off x="2617077" y="4165113"/>
            <a:ext cx="1902495" cy="57224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Назад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D37398B9-7978-4D98-90C8-2727601DDEFB}"/>
              </a:ext>
            </a:extLst>
          </p:cNvPr>
          <p:cNvSpPr/>
          <p:nvPr/>
        </p:nvSpPr>
        <p:spPr>
          <a:xfrm>
            <a:off x="481681" y="937519"/>
            <a:ext cx="6351678" cy="12926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Первая азбука, которая широко распространилась на землях Древней Руси – это…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13" name="Прямоугольник: скругленные углы 12">
            <a:hlinkClick r:id="rId9" action="ppaction://hlinksldjump"/>
            <a:extLst>
              <a:ext uri="{FF2B5EF4-FFF2-40B4-BE49-F238E27FC236}">
                <a16:creationId xmlns:a16="http://schemas.microsoft.com/office/drawing/2014/main" id="{80F6FA4F-92FC-41C5-AB60-55CB478E7F2F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1</a:t>
            </a:r>
          </a:p>
        </p:txBody>
      </p:sp>
    </p:spTree>
    <p:extLst>
      <p:ext uri="{BB962C8B-B14F-4D97-AF65-F5344CB8AC3E}">
        <p14:creationId xmlns:p14="http://schemas.microsoft.com/office/powerpoint/2010/main" val="424008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8ED04CA-04EA-409C-B424-F999F3A8190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53569" y="614927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4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53569" y="1103584"/>
            <a:ext cx="6125258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Правда или ложь? 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9176DCA-3619-412F-B0C0-4D3EA6CB016C}"/>
              </a:ext>
            </a:extLst>
          </p:cNvPr>
          <p:cNvSpPr/>
          <p:nvPr/>
        </p:nvSpPr>
        <p:spPr>
          <a:xfrm>
            <a:off x="466207" y="1566561"/>
            <a:ext cx="7127667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Глаголица отлично прижилась на землях Древней Руси и была только постепенно вытеснена кириллицей.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8EA4880-B5F3-44A5-ACC1-C1E9F71B32B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158" y="1934380"/>
            <a:ext cx="1318242" cy="3041064"/>
          </a:xfrm>
          <a:prstGeom prst="rect">
            <a:avLst/>
          </a:prstGeom>
        </p:spPr>
      </p:pic>
      <p:sp>
        <p:nvSpPr>
          <p:cNvPr id="14" name="Капля 13">
            <a:extLst>
              <a:ext uri="{FF2B5EF4-FFF2-40B4-BE49-F238E27FC236}">
                <a16:creationId xmlns:a16="http://schemas.microsoft.com/office/drawing/2014/main" id="{09958075-EB83-4811-AD07-2A6ABEA7AD72}"/>
              </a:ext>
            </a:extLst>
          </p:cNvPr>
          <p:cNvSpPr/>
          <p:nvPr/>
        </p:nvSpPr>
        <p:spPr>
          <a:xfrm>
            <a:off x="6866791" y="-330"/>
            <a:ext cx="2237874" cy="1829352"/>
          </a:xfrm>
          <a:prstGeom prst="teardrop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+mj-lt"/>
              </a:rPr>
              <a:t>Верно!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B904530B-4F9C-41A2-A7FE-B1E77ED9874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-330"/>
            <a:ext cx="1316571" cy="288000"/>
          </a:xfrm>
          <a:prstGeom prst="rect">
            <a:avLst/>
          </a:prstGeom>
        </p:spPr>
      </p:pic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03846DA3-B0C8-4F8B-AB9E-E86352665CBD}"/>
              </a:ext>
            </a:extLst>
          </p:cNvPr>
          <p:cNvSpPr/>
          <p:nvPr/>
        </p:nvSpPr>
        <p:spPr>
          <a:xfrm>
            <a:off x="431800" y="2550737"/>
            <a:ext cx="6622143" cy="919401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176213"/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На Руси были известны книги, написанные глаголицей. Но как письмо она никогда не была популярной и распространиться по древнерусским землям не сумела.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: скругленные углы 22">
            <a:hlinkClick r:id="rId7" action="ppaction://hlinksldjump"/>
            <a:extLst>
              <a:ext uri="{FF2B5EF4-FFF2-40B4-BE49-F238E27FC236}">
                <a16:creationId xmlns:a16="http://schemas.microsoft.com/office/drawing/2014/main" id="{F63580D2-ABCA-4DEA-8EAA-90C57325BE19}"/>
              </a:ext>
            </a:extLst>
          </p:cNvPr>
          <p:cNvSpPr/>
          <p:nvPr/>
        </p:nvSpPr>
        <p:spPr>
          <a:xfrm>
            <a:off x="453569" y="3953820"/>
            <a:ext cx="1902495" cy="572241"/>
          </a:xfrm>
          <a:prstGeom prst="roundRect">
            <a:avLst>
              <a:gd name="adj" fmla="val 50000"/>
            </a:avLst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Дальше</a:t>
            </a:r>
          </a:p>
        </p:txBody>
      </p:sp>
      <p:sp>
        <p:nvSpPr>
          <p:cNvPr id="24" name="Прямоугольник: скругленные углы 23">
            <a:hlinkClick r:id="rId8" action="ppaction://hlinksldjump"/>
            <a:extLst>
              <a:ext uri="{FF2B5EF4-FFF2-40B4-BE49-F238E27FC236}">
                <a16:creationId xmlns:a16="http://schemas.microsoft.com/office/drawing/2014/main" id="{E5FE8852-4C99-4ACF-879B-A4DBA47EE926}"/>
              </a:ext>
            </a:extLst>
          </p:cNvPr>
          <p:cNvSpPr/>
          <p:nvPr/>
        </p:nvSpPr>
        <p:spPr>
          <a:xfrm>
            <a:off x="2638846" y="3953820"/>
            <a:ext cx="1902495" cy="57224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Назад</a:t>
            </a:r>
          </a:p>
        </p:txBody>
      </p:sp>
      <p:sp>
        <p:nvSpPr>
          <p:cNvPr id="18" name="Прямоугольник: скругленные углы 17">
            <a:hlinkClick r:id="rId9" action="ppaction://hlinksldjump"/>
            <a:extLst>
              <a:ext uri="{FF2B5EF4-FFF2-40B4-BE49-F238E27FC236}">
                <a16:creationId xmlns:a16="http://schemas.microsoft.com/office/drawing/2014/main" id="{353D701C-B948-4762-805E-B03FC6D532CF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3</a:t>
            </a:r>
          </a:p>
        </p:txBody>
      </p:sp>
    </p:spTree>
    <p:extLst>
      <p:ext uri="{BB962C8B-B14F-4D97-AF65-F5344CB8AC3E}">
        <p14:creationId xmlns:p14="http://schemas.microsoft.com/office/powerpoint/2010/main" val="2471821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91B5611-F6F1-4351-88FE-A14CB8AF0586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53569" y="614927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4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53569" y="1103584"/>
            <a:ext cx="6125258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Правда или ложь? 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9176DCA-3619-412F-B0C0-4D3EA6CB016C}"/>
              </a:ext>
            </a:extLst>
          </p:cNvPr>
          <p:cNvSpPr/>
          <p:nvPr/>
        </p:nvSpPr>
        <p:spPr>
          <a:xfrm>
            <a:off x="466207" y="1566561"/>
            <a:ext cx="7127667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Глаголица отлично прижилась на землях Древней Руси и была только постепенно вытеснена кириллицей.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8EA4880-B5F3-44A5-ACC1-C1E9F71B32B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158" y="1934380"/>
            <a:ext cx="1318242" cy="3041064"/>
          </a:xfrm>
          <a:prstGeom prst="rect">
            <a:avLst/>
          </a:prstGeom>
        </p:spPr>
      </p:pic>
      <p:sp>
        <p:nvSpPr>
          <p:cNvPr id="14" name="Капля 13">
            <a:extLst>
              <a:ext uri="{FF2B5EF4-FFF2-40B4-BE49-F238E27FC236}">
                <a16:creationId xmlns:a16="http://schemas.microsoft.com/office/drawing/2014/main" id="{09958075-EB83-4811-AD07-2A6ABEA7AD72}"/>
              </a:ext>
            </a:extLst>
          </p:cNvPr>
          <p:cNvSpPr/>
          <p:nvPr/>
        </p:nvSpPr>
        <p:spPr>
          <a:xfrm>
            <a:off x="6578827" y="-330"/>
            <a:ext cx="2525838" cy="1566891"/>
          </a:xfrm>
          <a:prstGeom prst="teardrop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+mj-lt"/>
              </a:rPr>
              <a:t>Неверно!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B904530B-4F9C-41A2-A7FE-B1E77ED9874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-330"/>
            <a:ext cx="1316571" cy="288000"/>
          </a:xfrm>
          <a:prstGeom prst="rect">
            <a:avLst/>
          </a:prstGeom>
        </p:spPr>
      </p:pic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03846DA3-B0C8-4F8B-AB9E-E86352665CBD}"/>
              </a:ext>
            </a:extLst>
          </p:cNvPr>
          <p:cNvSpPr/>
          <p:nvPr/>
        </p:nvSpPr>
        <p:spPr>
          <a:xfrm>
            <a:off x="431800" y="2550737"/>
            <a:ext cx="6622143" cy="91940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176213"/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На Руси были известны книги, написанные глаголицей. Но как письмо она никогда не была популярной и распространиться по древнерусским землям не сумела.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: скругленные углы 12">
            <a:hlinkClick r:id="rId7" action="ppaction://hlinksldjump"/>
            <a:extLst>
              <a:ext uri="{FF2B5EF4-FFF2-40B4-BE49-F238E27FC236}">
                <a16:creationId xmlns:a16="http://schemas.microsoft.com/office/drawing/2014/main" id="{14F6107D-FE16-48DE-9D55-E207D3319DF6}"/>
              </a:ext>
            </a:extLst>
          </p:cNvPr>
          <p:cNvSpPr/>
          <p:nvPr/>
        </p:nvSpPr>
        <p:spPr>
          <a:xfrm>
            <a:off x="453569" y="3953820"/>
            <a:ext cx="1902495" cy="572241"/>
          </a:xfrm>
          <a:prstGeom prst="roundRect">
            <a:avLst>
              <a:gd name="adj" fmla="val 50000"/>
            </a:avLst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Дальше</a:t>
            </a:r>
          </a:p>
        </p:txBody>
      </p:sp>
      <p:sp>
        <p:nvSpPr>
          <p:cNvPr id="18" name="Прямоугольник: скругленные углы 17">
            <a:hlinkClick r:id="rId8" action="ppaction://hlinksldjump"/>
            <a:extLst>
              <a:ext uri="{FF2B5EF4-FFF2-40B4-BE49-F238E27FC236}">
                <a16:creationId xmlns:a16="http://schemas.microsoft.com/office/drawing/2014/main" id="{E1C9D36D-EC32-4F7D-8694-99C3343B2E7B}"/>
              </a:ext>
            </a:extLst>
          </p:cNvPr>
          <p:cNvSpPr/>
          <p:nvPr/>
        </p:nvSpPr>
        <p:spPr>
          <a:xfrm>
            <a:off x="2638846" y="3953820"/>
            <a:ext cx="1902495" cy="57224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Назад</a:t>
            </a:r>
          </a:p>
        </p:txBody>
      </p:sp>
      <p:sp>
        <p:nvSpPr>
          <p:cNvPr id="20" name="Прямоугольник: скругленные углы 19">
            <a:hlinkClick r:id="rId9" action="ppaction://hlinksldjump"/>
            <a:extLst>
              <a:ext uri="{FF2B5EF4-FFF2-40B4-BE49-F238E27FC236}">
                <a16:creationId xmlns:a16="http://schemas.microsoft.com/office/drawing/2014/main" id="{997A51E1-4ED1-4AB9-85E7-5D9D14E89FBF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3</a:t>
            </a:r>
          </a:p>
        </p:txBody>
      </p:sp>
    </p:spTree>
    <p:extLst>
      <p:ext uri="{BB962C8B-B14F-4D97-AF65-F5344CB8AC3E}">
        <p14:creationId xmlns:p14="http://schemas.microsoft.com/office/powerpoint/2010/main" val="869402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8F67F0F-36C3-4AA5-BD0F-5B0FCAE773B6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53569" y="614927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5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2" name="Овал 1">
            <a:hlinkClick r:id="rId6" action="ppaction://hlinksldjump"/>
            <a:extLst>
              <a:ext uri="{FF2B5EF4-FFF2-40B4-BE49-F238E27FC236}">
                <a16:creationId xmlns:a16="http://schemas.microsoft.com/office/drawing/2014/main" id="{170C6908-A2D3-4978-8C18-C8D102DB7E62}"/>
              </a:ext>
            </a:extLst>
          </p:cNvPr>
          <p:cNvSpPr/>
          <p:nvPr/>
        </p:nvSpPr>
        <p:spPr>
          <a:xfrm>
            <a:off x="555176" y="2470882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1</a:t>
            </a:r>
          </a:p>
        </p:txBody>
      </p:sp>
      <p:sp>
        <p:nvSpPr>
          <p:cNvPr id="6" name="Овал 5">
            <a:hlinkClick r:id="rId7" action="ppaction://hlinksldjump"/>
            <a:extLst>
              <a:ext uri="{FF2B5EF4-FFF2-40B4-BE49-F238E27FC236}">
                <a16:creationId xmlns:a16="http://schemas.microsoft.com/office/drawing/2014/main" id="{C4F7A7B8-E0EE-4857-80AD-49998D5F7621}"/>
              </a:ext>
            </a:extLst>
          </p:cNvPr>
          <p:cNvSpPr/>
          <p:nvPr/>
        </p:nvSpPr>
        <p:spPr>
          <a:xfrm>
            <a:off x="4932363" y="2470882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2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53569" y="1103584"/>
            <a:ext cx="6125258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Правда или ложь? 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9176DCA-3619-412F-B0C0-4D3EA6CB016C}"/>
              </a:ext>
            </a:extLst>
          </p:cNvPr>
          <p:cNvSpPr/>
          <p:nvPr/>
        </p:nvSpPr>
        <p:spPr>
          <a:xfrm>
            <a:off x="466206" y="1751227"/>
            <a:ext cx="8211587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Широко обучать грамоте в России начали только в конце 19 в.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20" name="Скругленная прямоугольная выноска 14">
            <a:extLst>
              <a:ext uri="{FF2B5EF4-FFF2-40B4-BE49-F238E27FC236}">
                <a16:creationId xmlns:a16="http://schemas.microsoft.com/office/drawing/2014/main" id="{6F80EB1C-35E6-4241-ACCA-9E6D5099C6C2}"/>
              </a:ext>
            </a:extLst>
          </p:cNvPr>
          <p:cNvSpPr/>
          <p:nvPr/>
        </p:nvSpPr>
        <p:spPr>
          <a:xfrm>
            <a:off x="2666392" y="3218953"/>
            <a:ext cx="1545246" cy="495153"/>
          </a:xfrm>
          <a:prstGeom prst="wedgeRoundRectCallout">
            <a:avLst>
              <a:gd name="adj1" fmla="val -55894"/>
              <a:gd name="adj2" fmla="val -136654"/>
              <a:gd name="adj3" fmla="val 16667"/>
            </a:avLst>
          </a:prstGeom>
          <a:solidFill>
            <a:schemeClr val="bg1">
              <a:alpha val="85000"/>
            </a:schemeClr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Это правда. </a:t>
            </a:r>
          </a:p>
        </p:txBody>
      </p:sp>
      <p:sp>
        <p:nvSpPr>
          <p:cNvPr id="21" name="Скругленная прямоугольная выноска 14">
            <a:extLst>
              <a:ext uri="{FF2B5EF4-FFF2-40B4-BE49-F238E27FC236}">
                <a16:creationId xmlns:a16="http://schemas.microsoft.com/office/drawing/2014/main" id="{E96855E7-8F1B-400C-B77D-2889B35C0066}"/>
              </a:ext>
            </a:extLst>
          </p:cNvPr>
          <p:cNvSpPr/>
          <p:nvPr/>
        </p:nvSpPr>
        <p:spPr>
          <a:xfrm>
            <a:off x="4951170" y="3189263"/>
            <a:ext cx="1545246" cy="495153"/>
          </a:xfrm>
          <a:prstGeom prst="wedgeRoundRectCallout">
            <a:avLst>
              <a:gd name="adj1" fmla="val 59402"/>
              <a:gd name="adj2" fmla="val -97962"/>
              <a:gd name="adj3" fmla="val 16667"/>
            </a:avLst>
          </a:prstGeom>
          <a:solidFill>
            <a:schemeClr val="bg1">
              <a:alpha val="85000"/>
            </a:schemeClr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Это ложь.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823DFCC-7DC5-4D64-A06B-E5BB0499C41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7"/>
          <a:stretch/>
        </p:blipFill>
        <p:spPr>
          <a:xfrm>
            <a:off x="1132946" y="2082653"/>
            <a:ext cx="2136109" cy="297327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55824B4-3E9E-4FA9-B96F-6379C414C4E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923" y="2017803"/>
            <a:ext cx="3102973" cy="3102973"/>
          </a:xfrm>
          <a:prstGeom prst="rect">
            <a:avLst/>
          </a:prstGeom>
        </p:spPr>
      </p:pic>
      <p:sp>
        <p:nvSpPr>
          <p:cNvPr id="17" name="Прямоугольник: скругленные углы 16">
            <a:hlinkClick r:id="rId10" action="ppaction://hlinksldjump"/>
            <a:extLst>
              <a:ext uri="{FF2B5EF4-FFF2-40B4-BE49-F238E27FC236}">
                <a16:creationId xmlns:a16="http://schemas.microsoft.com/office/drawing/2014/main" id="{FDEB540F-F184-4817-9810-D11CDBD88F52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3</a:t>
            </a:r>
          </a:p>
        </p:txBody>
      </p:sp>
    </p:spTree>
    <p:extLst>
      <p:ext uri="{BB962C8B-B14F-4D97-AF65-F5344CB8AC3E}">
        <p14:creationId xmlns:p14="http://schemas.microsoft.com/office/powerpoint/2010/main" val="3235659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8D8F4F3-DDBC-4FBA-A05A-6904C3D4BB6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53569" y="614927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5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53569" y="1103584"/>
            <a:ext cx="6125258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Правда или ложь? 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9176DCA-3619-412F-B0C0-4D3EA6CB016C}"/>
              </a:ext>
            </a:extLst>
          </p:cNvPr>
          <p:cNvSpPr/>
          <p:nvPr/>
        </p:nvSpPr>
        <p:spPr>
          <a:xfrm>
            <a:off x="466206" y="1697635"/>
            <a:ext cx="6500651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Широко обучать грамоте в России начали только в конце 19 в.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823DFCC-7DC5-4D64-A06B-E5BB0499C41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36547" y="1893463"/>
            <a:ext cx="3173866" cy="3173866"/>
          </a:xfrm>
          <a:prstGeom prst="rect">
            <a:avLst/>
          </a:prstGeom>
        </p:spPr>
      </p:pic>
      <p:sp>
        <p:nvSpPr>
          <p:cNvPr id="14" name="Капля 13">
            <a:extLst>
              <a:ext uri="{FF2B5EF4-FFF2-40B4-BE49-F238E27FC236}">
                <a16:creationId xmlns:a16="http://schemas.microsoft.com/office/drawing/2014/main" id="{E9652E5F-6F0C-46DE-8461-F5A0842573B8}"/>
              </a:ext>
            </a:extLst>
          </p:cNvPr>
          <p:cNvSpPr/>
          <p:nvPr/>
        </p:nvSpPr>
        <p:spPr>
          <a:xfrm>
            <a:off x="6906126" y="-330"/>
            <a:ext cx="2237874" cy="1829352"/>
          </a:xfrm>
          <a:prstGeom prst="teardrop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+mj-lt"/>
              </a:rPr>
              <a:t>Верно!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B0B2277-7B67-43EE-9027-4707EDE02A4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-330"/>
            <a:ext cx="1316571" cy="288000"/>
          </a:xfrm>
          <a:prstGeom prst="rect">
            <a:avLst/>
          </a:prstGeom>
        </p:spPr>
      </p:pic>
      <p:sp>
        <p:nvSpPr>
          <p:cNvPr id="22" name="Прямоугольник: скругленные углы 21">
            <a:hlinkClick r:id="rId7" action="ppaction://hlinksldjump"/>
            <a:extLst>
              <a:ext uri="{FF2B5EF4-FFF2-40B4-BE49-F238E27FC236}">
                <a16:creationId xmlns:a16="http://schemas.microsoft.com/office/drawing/2014/main" id="{F44C5E92-EE28-4BF7-A771-41FB5F6599AB}"/>
              </a:ext>
            </a:extLst>
          </p:cNvPr>
          <p:cNvSpPr/>
          <p:nvPr/>
        </p:nvSpPr>
        <p:spPr>
          <a:xfrm>
            <a:off x="453569" y="3953820"/>
            <a:ext cx="1902495" cy="572241"/>
          </a:xfrm>
          <a:prstGeom prst="roundRect">
            <a:avLst>
              <a:gd name="adj" fmla="val 50000"/>
            </a:avLst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Дальше</a:t>
            </a:r>
          </a:p>
        </p:txBody>
      </p:sp>
      <p:sp>
        <p:nvSpPr>
          <p:cNvPr id="23" name="Прямоугольник: скругленные углы 22">
            <a:hlinkClick r:id="rId8" action="ppaction://hlinksldjump"/>
            <a:extLst>
              <a:ext uri="{FF2B5EF4-FFF2-40B4-BE49-F238E27FC236}">
                <a16:creationId xmlns:a16="http://schemas.microsoft.com/office/drawing/2014/main" id="{A6FFC2B0-57DD-4201-9240-B8C5B3DE4470}"/>
              </a:ext>
            </a:extLst>
          </p:cNvPr>
          <p:cNvSpPr/>
          <p:nvPr/>
        </p:nvSpPr>
        <p:spPr>
          <a:xfrm>
            <a:off x="2638846" y="3953820"/>
            <a:ext cx="1902495" cy="57224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Назад</a:t>
            </a:r>
          </a:p>
        </p:txBody>
      </p:sp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id="{D7E15729-874F-4260-B4DA-A70AA3197C0A}"/>
              </a:ext>
            </a:extLst>
          </p:cNvPr>
          <p:cNvSpPr/>
          <p:nvPr/>
        </p:nvSpPr>
        <p:spPr>
          <a:xfrm>
            <a:off x="431800" y="2653974"/>
            <a:ext cx="6038669" cy="919401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176213"/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Образование стало более доступным после земской реформы конца 19 в. Именно тогда открывается большое количество светских школ и училищ.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: скругленные углы 17">
            <a:hlinkClick r:id="rId9" action="ppaction://hlinksldjump"/>
            <a:extLst>
              <a:ext uri="{FF2B5EF4-FFF2-40B4-BE49-F238E27FC236}">
                <a16:creationId xmlns:a16="http://schemas.microsoft.com/office/drawing/2014/main" id="{6DD6A616-3467-401E-A8C4-CA916FED4D4D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3</a:t>
            </a:r>
          </a:p>
        </p:txBody>
      </p:sp>
    </p:spTree>
    <p:extLst>
      <p:ext uri="{BB962C8B-B14F-4D97-AF65-F5344CB8AC3E}">
        <p14:creationId xmlns:p14="http://schemas.microsoft.com/office/powerpoint/2010/main" val="3449132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EED7259-C0D2-496A-82E7-1667A9A2C73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53569" y="614927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5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53569" y="1103584"/>
            <a:ext cx="6125258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Правда или ложь? 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9176DCA-3619-412F-B0C0-4D3EA6CB016C}"/>
              </a:ext>
            </a:extLst>
          </p:cNvPr>
          <p:cNvSpPr/>
          <p:nvPr/>
        </p:nvSpPr>
        <p:spPr>
          <a:xfrm>
            <a:off x="466206" y="1697635"/>
            <a:ext cx="6500651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Широко обучать грамоте в России начали только в конце 19 в.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823DFCC-7DC5-4D64-A06B-E5BB0499C41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36547" y="1893463"/>
            <a:ext cx="3173866" cy="3173866"/>
          </a:xfrm>
          <a:prstGeom prst="rect">
            <a:avLst/>
          </a:prstGeom>
        </p:spPr>
      </p:pic>
      <p:sp>
        <p:nvSpPr>
          <p:cNvPr id="14" name="Капля 13">
            <a:extLst>
              <a:ext uri="{FF2B5EF4-FFF2-40B4-BE49-F238E27FC236}">
                <a16:creationId xmlns:a16="http://schemas.microsoft.com/office/drawing/2014/main" id="{E9652E5F-6F0C-46DE-8461-F5A0842573B8}"/>
              </a:ext>
            </a:extLst>
          </p:cNvPr>
          <p:cNvSpPr/>
          <p:nvPr/>
        </p:nvSpPr>
        <p:spPr>
          <a:xfrm>
            <a:off x="6336547" y="-330"/>
            <a:ext cx="2807453" cy="1712848"/>
          </a:xfrm>
          <a:prstGeom prst="teardrop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+mj-lt"/>
              </a:rPr>
              <a:t>Неверно!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B0B2277-7B67-43EE-9027-4707EDE02A4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-330"/>
            <a:ext cx="1316571" cy="288000"/>
          </a:xfrm>
          <a:prstGeom prst="rect">
            <a:avLst/>
          </a:prstGeom>
        </p:spPr>
      </p:pic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id="{D7E15729-874F-4260-B4DA-A70AA3197C0A}"/>
              </a:ext>
            </a:extLst>
          </p:cNvPr>
          <p:cNvSpPr/>
          <p:nvPr/>
        </p:nvSpPr>
        <p:spPr>
          <a:xfrm>
            <a:off x="431800" y="2653974"/>
            <a:ext cx="6038669" cy="91940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176213"/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Образование стало более доступным после земской реформы конца 19 в. Именно тогда открывается большое количество светских школ и училищ.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: скругленные углы 12">
            <a:hlinkClick r:id="rId7" action="ppaction://hlinksldjump"/>
            <a:extLst>
              <a:ext uri="{FF2B5EF4-FFF2-40B4-BE49-F238E27FC236}">
                <a16:creationId xmlns:a16="http://schemas.microsoft.com/office/drawing/2014/main" id="{7D4E9401-CEE1-4D9E-B203-84C18E79CDED}"/>
              </a:ext>
            </a:extLst>
          </p:cNvPr>
          <p:cNvSpPr/>
          <p:nvPr/>
        </p:nvSpPr>
        <p:spPr>
          <a:xfrm>
            <a:off x="453569" y="3953820"/>
            <a:ext cx="1902495" cy="572241"/>
          </a:xfrm>
          <a:prstGeom prst="roundRect">
            <a:avLst>
              <a:gd name="adj" fmla="val 50000"/>
            </a:avLst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Дальше</a:t>
            </a:r>
          </a:p>
        </p:txBody>
      </p:sp>
      <p:sp>
        <p:nvSpPr>
          <p:cNvPr id="18" name="Прямоугольник: скругленные углы 17">
            <a:hlinkClick r:id="rId8" action="ppaction://hlinksldjump"/>
            <a:extLst>
              <a:ext uri="{FF2B5EF4-FFF2-40B4-BE49-F238E27FC236}">
                <a16:creationId xmlns:a16="http://schemas.microsoft.com/office/drawing/2014/main" id="{E2019B7E-6469-4894-A3CD-DF12CDDFE4DB}"/>
              </a:ext>
            </a:extLst>
          </p:cNvPr>
          <p:cNvSpPr/>
          <p:nvPr/>
        </p:nvSpPr>
        <p:spPr>
          <a:xfrm>
            <a:off x="2638846" y="3953820"/>
            <a:ext cx="1902495" cy="57224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Назад</a:t>
            </a:r>
          </a:p>
        </p:txBody>
      </p:sp>
      <p:sp>
        <p:nvSpPr>
          <p:cNvPr id="21" name="Прямоугольник: скругленные углы 20">
            <a:hlinkClick r:id="rId9" action="ppaction://hlinksldjump"/>
            <a:extLst>
              <a:ext uri="{FF2B5EF4-FFF2-40B4-BE49-F238E27FC236}">
                <a16:creationId xmlns:a16="http://schemas.microsoft.com/office/drawing/2014/main" id="{AA91F695-502C-4415-8E24-9D38A9540309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3</a:t>
            </a:r>
          </a:p>
        </p:txBody>
      </p:sp>
    </p:spTree>
    <p:extLst>
      <p:ext uri="{BB962C8B-B14F-4D97-AF65-F5344CB8AC3E}">
        <p14:creationId xmlns:p14="http://schemas.microsoft.com/office/powerpoint/2010/main" val="1042363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64444995-72C5-4473-AB22-B6F13923077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53569" y="614927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6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2" name="Овал 1">
            <a:hlinkClick r:id="rId6" action="ppaction://hlinksldjump"/>
            <a:extLst>
              <a:ext uri="{FF2B5EF4-FFF2-40B4-BE49-F238E27FC236}">
                <a16:creationId xmlns:a16="http://schemas.microsoft.com/office/drawing/2014/main" id="{170C6908-A2D3-4978-8C18-C8D102DB7E62}"/>
              </a:ext>
            </a:extLst>
          </p:cNvPr>
          <p:cNvSpPr/>
          <p:nvPr/>
        </p:nvSpPr>
        <p:spPr>
          <a:xfrm>
            <a:off x="555176" y="2470882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1</a:t>
            </a:r>
          </a:p>
        </p:txBody>
      </p:sp>
      <p:sp>
        <p:nvSpPr>
          <p:cNvPr id="6" name="Овал 5">
            <a:hlinkClick r:id="rId7" action="ppaction://hlinksldjump"/>
            <a:extLst>
              <a:ext uri="{FF2B5EF4-FFF2-40B4-BE49-F238E27FC236}">
                <a16:creationId xmlns:a16="http://schemas.microsoft.com/office/drawing/2014/main" id="{C4F7A7B8-E0EE-4857-80AD-49998D5F7621}"/>
              </a:ext>
            </a:extLst>
          </p:cNvPr>
          <p:cNvSpPr/>
          <p:nvPr/>
        </p:nvSpPr>
        <p:spPr>
          <a:xfrm>
            <a:off x="4722138" y="2470882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2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53569" y="1103584"/>
            <a:ext cx="6125258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Правда или ложь? 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9176DCA-3619-412F-B0C0-4D3EA6CB016C}"/>
              </a:ext>
            </a:extLst>
          </p:cNvPr>
          <p:cNvSpPr/>
          <p:nvPr/>
        </p:nvSpPr>
        <p:spPr>
          <a:xfrm>
            <a:off x="466206" y="1582568"/>
            <a:ext cx="8211587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Курс на всеобщую грамотность был взят только после Октябрьской революции 1917 г.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20" name="Скругленная прямоугольная выноска 14">
            <a:extLst>
              <a:ext uri="{FF2B5EF4-FFF2-40B4-BE49-F238E27FC236}">
                <a16:creationId xmlns:a16="http://schemas.microsoft.com/office/drawing/2014/main" id="{6F80EB1C-35E6-4241-ACCA-9E6D5099C6C2}"/>
              </a:ext>
            </a:extLst>
          </p:cNvPr>
          <p:cNvSpPr/>
          <p:nvPr/>
        </p:nvSpPr>
        <p:spPr>
          <a:xfrm>
            <a:off x="2666392" y="3238121"/>
            <a:ext cx="1616380" cy="495153"/>
          </a:xfrm>
          <a:prstGeom prst="wedgeRoundRectCallout">
            <a:avLst>
              <a:gd name="adj1" fmla="val -60499"/>
              <a:gd name="adj2" fmla="val -100149"/>
              <a:gd name="adj3" fmla="val 16667"/>
            </a:avLst>
          </a:prstGeom>
          <a:solidFill>
            <a:schemeClr val="bg1">
              <a:alpha val="85000"/>
            </a:schemeClr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Это правда. </a:t>
            </a:r>
          </a:p>
        </p:txBody>
      </p:sp>
      <p:sp>
        <p:nvSpPr>
          <p:cNvPr id="21" name="Скругленная прямоугольная выноска 14">
            <a:extLst>
              <a:ext uri="{FF2B5EF4-FFF2-40B4-BE49-F238E27FC236}">
                <a16:creationId xmlns:a16="http://schemas.microsoft.com/office/drawing/2014/main" id="{E96855E7-8F1B-400C-B77D-2889B35C0066}"/>
              </a:ext>
            </a:extLst>
          </p:cNvPr>
          <p:cNvSpPr/>
          <p:nvPr/>
        </p:nvSpPr>
        <p:spPr>
          <a:xfrm>
            <a:off x="4962447" y="3228801"/>
            <a:ext cx="1616380" cy="495153"/>
          </a:xfrm>
          <a:prstGeom prst="wedgeRoundRectCallout">
            <a:avLst>
              <a:gd name="adj1" fmla="val 59402"/>
              <a:gd name="adj2" fmla="val -97962"/>
              <a:gd name="adj3" fmla="val 16667"/>
            </a:avLst>
          </a:prstGeom>
          <a:solidFill>
            <a:schemeClr val="bg1">
              <a:alpha val="85000"/>
            </a:schemeClr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Это ложь. 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44455DE-E2A8-4147-BA98-D5CD2AC2F66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358" y="2376976"/>
            <a:ext cx="1463176" cy="271259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CD46F3A-D6D2-4221-BF13-0A237A3BA12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9354" y="1938818"/>
            <a:ext cx="3497013" cy="3497013"/>
          </a:xfrm>
          <a:prstGeom prst="rect">
            <a:avLst/>
          </a:prstGeom>
        </p:spPr>
      </p:pic>
      <p:sp>
        <p:nvSpPr>
          <p:cNvPr id="17" name="Прямоугольник: скругленные углы 16">
            <a:hlinkClick r:id="rId10" action="ppaction://hlinksldjump"/>
            <a:extLst>
              <a:ext uri="{FF2B5EF4-FFF2-40B4-BE49-F238E27FC236}">
                <a16:creationId xmlns:a16="http://schemas.microsoft.com/office/drawing/2014/main" id="{087CDC47-3A0E-468A-BD44-ECA497B36B3B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3</a:t>
            </a:r>
          </a:p>
        </p:txBody>
      </p:sp>
    </p:spTree>
    <p:extLst>
      <p:ext uri="{BB962C8B-B14F-4D97-AF65-F5344CB8AC3E}">
        <p14:creationId xmlns:p14="http://schemas.microsoft.com/office/powerpoint/2010/main" val="3370408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45A5AE7-08A8-42B3-B322-ECC99B6BBB1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53569" y="614927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6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53569" y="1103584"/>
            <a:ext cx="6125258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Правда или ложь? 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9176DCA-3619-412F-B0C0-4D3EA6CB016C}"/>
              </a:ext>
            </a:extLst>
          </p:cNvPr>
          <p:cNvSpPr/>
          <p:nvPr/>
        </p:nvSpPr>
        <p:spPr>
          <a:xfrm>
            <a:off x="439214" y="1579015"/>
            <a:ext cx="6701815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Курс на всеобщую грамотность был взят только после Октябрьской революции 1917 г.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44455DE-E2A8-4147-BA98-D5CD2AC2F66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5457" y="2031632"/>
            <a:ext cx="1678543" cy="3111868"/>
          </a:xfrm>
          <a:prstGeom prst="rect">
            <a:avLst/>
          </a:prstGeom>
        </p:spPr>
      </p:pic>
      <p:sp>
        <p:nvSpPr>
          <p:cNvPr id="14" name="Капля 13">
            <a:extLst>
              <a:ext uri="{FF2B5EF4-FFF2-40B4-BE49-F238E27FC236}">
                <a16:creationId xmlns:a16="http://schemas.microsoft.com/office/drawing/2014/main" id="{FCBD4296-DDE9-48FA-BB78-FEEEEE107964}"/>
              </a:ext>
            </a:extLst>
          </p:cNvPr>
          <p:cNvSpPr/>
          <p:nvPr/>
        </p:nvSpPr>
        <p:spPr>
          <a:xfrm>
            <a:off x="6866791" y="-330"/>
            <a:ext cx="2237874" cy="1829352"/>
          </a:xfrm>
          <a:prstGeom prst="teardrop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+mj-lt"/>
              </a:rPr>
              <a:t>Верно!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F20E1E2-FEEC-46B7-B0BE-637ED57881E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-330"/>
            <a:ext cx="1316571" cy="288000"/>
          </a:xfrm>
          <a:prstGeom prst="rect">
            <a:avLst/>
          </a:prstGeom>
        </p:spPr>
      </p:pic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BC2399DF-D0C1-470C-91E4-E9674F663490}"/>
              </a:ext>
            </a:extLst>
          </p:cNvPr>
          <p:cNvSpPr/>
          <p:nvPr/>
        </p:nvSpPr>
        <p:spPr>
          <a:xfrm>
            <a:off x="431800" y="2544334"/>
            <a:ext cx="7118531" cy="1225868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176213"/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19 июня 1920 года Совнарком РСФСР образовал Всероссийскую чрезвычайную комиссию по ликвидации безграмотности. И в  области начального образования главной проблемой в 1920-е годы оставалась именно ликвидация неграмотности.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: скругленные углы 22">
            <a:hlinkClick r:id="rId7" action="ppaction://hlinksldjump"/>
            <a:extLst>
              <a:ext uri="{FF2B5EF4-FFF2-40B4-BE49-F238E27FC236}">
                <a16:creationId xmlns:a16="http://schemas.microsoft.com/office/drawing/2014/main" id="{69B95CF4-9B3D-4D51-8BE6-142CE24DF7FD}"/>
              </a:ext>
            </a:extLst>
          </p:cNvPr>
          <p:cNvSpPr/>
          <p:nvPr/>
        </p:nvSpPr>
        <p:spPr>
          <a:xfrm>
            <a:off x="439214" y="4014614"/>
            <a:ext cx="1902495" cy="572241"/>
          </a:xfrm>
          <a:prstGeom prst="roundRect">
            <a:avLst>
              <a:gd name="adj" fmla="val 50000"/>
            </a:avLst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Дальше</a:t>
            </a:r>
          </a:p>
        </p:txBody>
      </p:sp>
      <p:sp>
        <p:nvSpPr>
          <p:cNvPr id="24" name="Прямоугольник: скругленные углы 23">
            <a:hlinkClick r:id="rId8" action="ppaction://hlinksldjump"/>
            <a:extLst>
              <a:ext uri="{FF2B5EF4-FFF2-40B4-BE49-F238E27FC236}">
                <a16:creationId xmlns:a16="http://schemas.microsoft.com/office/drawing/2014/main" id="{837E0E2D-7B47-4A26-864F-14D35014DF14}"/>
              </a:ext>
            </a:extLst>
          </p:cNvPr>
          <p:cNvSpPr/>
          <p:nvPr/>
        </p:nvSpPr>
        <p:spPr>
          <a:xfrm>
            <a:off x="2624491" y="4014614"/>
            <a:ext cx="1902495" cy="57224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Назад</a:t>
            </a:r>
          </a:p>
        </p:txBody>
      </p:sp>
      <p:sp>
        <p:nvSpPr>
          <p:cNvPr id="18" name="Прямоугольник: скругленные углы 17">
            <a:hlinkClick r:id="rId9" action="ppaction://hlinksldjump"/>
            <a:extLst>
              <a:ext uri="{FF2B5EF4-FFF2-40B4-BE49-F238E27FC236}">
                <a16:creationId xmlns:a16="http://schemas.microsoft.com/office/drawing/2014/main" id="{EB56FAE5-2B46-4D26-8CB6-300DFA15EE43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3</a:t>
            </a:r>
          </a:p>
        </p:txBody>
      </p:sp>
    </p:spTree>
    <p:extLst>
      <p:ext uri="{BB962C8B-B14F-4D97-AF65-F5344CB8AC3E}">
        <p14:creationId xmlns:p14="http://schemas.microsoft.com/office/powerpoint/2010/main" val="3915655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48081093-B818-433C-A589-92208F95C0AE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53569" y="614927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6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53569" y="1103584"/>
            <a:ext cx="6125258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Правда или ложь? 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9176DCA-3619-412F-B0C0-4D3EA6CB016C}"/>
              </a:ext>
            </a:extLst>
          </p:cNvPr>
          <p:cNvSpPr/>
          <p:nvPr/>
        </p:nvSpPr>
        <p:spPr>
          <a:xfrm>
            <a:off x="439214" y="1579015"/>
            <a:ext cx="6701815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Курс на всеобщую грамотность был взят только после Октябрьской революции 1917 г.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14" name="Капля 13">
            <a:extLst>
              <a:ext uri="{FF2B5EF4-FFF2-40B4-BE49-F238E27FC236}">
                <a16:creationId xmlns:a16="http://schemas.microsoft.com/office/drawing/2014/main" id="{FCBD4296-DDE9-48FA-BB78-FEEEEE107964}"/>
              </a:ext>
            </a:extLst>
          </p:cNvPr>
          <p:cNvSpPr/>
          <p:nvPr/>
        </p:nvSpPr>
        <p:spPr>
          <a:xfrm>
            <a:off x="6737207" y="-330"/>
            <a:ext cx="2367458" cy="1829352"/>
          </a:xfrm>
          <a:prstGeom prst="teardrop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+mj-lt"/>
              </a:rPr>
              <a:t>Неверно!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F20E1E2-FEEC-46B7-B0BE-637ED57881E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-330"/>
            <a:ext cx="1316571" cy="288000"/>
          </a:xfrm>
          <a:prstGeom prst="rect">
            <a:avLst/>
          </a:prstGeom>
        </p:spPr>
      </p:pic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BC2399DF-D0C1-470C-91E4-E9674F663490}"/>
              </a:ext>
            </a:extLst>
          </p:cNvPr>
          <p:cNvSpPr/>
          <p:nvPr/>
        </p:nvSpPr>
        <p:spPr>
          <a:xfrm>
            <a:off x="431800" y="2544334"/>
            <a:ext cx="7118531" cy="122586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176213"/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19 июня 1920 года Совнарком РСФСР образовал Всероссийскую чрезвычайную комиссию по ликвидации безграмотности. И в  области начального образования главной проблемой в 1920-е годы оставалась именно ликвидация неграмотности.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49D855A-5E40-4586-9713-CF3462397BD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7207" y="1851417"/>
            <a:ext cx="3497013" cy="3497013"/>
          </a:xfrm>
          <a:prstGeom prst="rect">
            <a:avLst/>
          </a:prstGeom>
        </p:spPr>
      </p:pic>
      <p:sp>
        <p:nvSpPr>
          <p:cNvPr id="18" name="Прямоугольник: скругленные углы 17">
            <a:hlinkClick r:id="rId7" action="ppaction://hlinksldjump"/>
            <a:extLst>
              <a:ext uri="{FF2B5EF4-FFF2-40B4-BE49-F238E27FC236}">
                <a16:creationId xmlns:a16="http://schemas.microsoft.com/office/drawing/2014/main" id="{B17CF018-F6C2-496C-BF6B-0A982C389AAE}"/>
              </a:ext>
            </a:extLst>
          </p:cNvPr>
          <p:cNvSpPr/>
          <p:nvPr/>
        </p:nvSpPr>
        <p:spPr>
          <a:xfrm>
            <a:off x="439214" y="4014614"/>
            <a:ext cx="1902495" cy="572241"/>
          </a:xfrm>
          <a:prstGeom prst="roundRect">
            <a:avLst>
              <a:gd name="adj" fmla="val 50000"/>
            </a:avLst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Дальше</a:t>
            </a:r>
          </a:p>
        </p:txBody>
      </p:sp>
      <p:sp>
        <p:nvSpPr>
          <p:cNvPr id="20" name="Прямоугольник: скругленные углы 19">
            <a:hlinkClick r:id="rId8" action="ppaction://hlinksldjump"/>
            <a:extLst>
              <a:ext uri="{FF2B5EF4-FFF2-40B4-BE49-F238E27FC236}">
                <a16:creationId xmlns:a16="http://schemas.microsoft.com/office/drawing/2014/main" id="{852267D4-05CA-4A19-AA44-94064E505E09}"/>
              </a:ext>
            </a:extLst>
          </p:cNvPr>
          <p:cNvSpPr/>
          <p:nvPr/>
        </p:nvSpPr>
        <p:spPr>
          <a:xfrm>
            <a:off x="2624491" y="4014614"/>
            <a:ext cx="1902495" cy="57224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Назад</a:t>
            </a:r>
          </a:p>
        </p:txBody>
      </p:sp>
      <p:sp>
        <p:nvSpPr>
          <p:cNvPr id="23" name="Прямоугольник: скругленные углы 22">
            <a:hlinkClick r:id="rId9" action="ppaction://hlinksldjump"/>
            <a:extLst>
              <a:ext uri="{FF2B5EF4-FFF2-40B4-BE49-F238E27FC236}">
                <a16:creationId xmlns:a16="http://schemas.microsoft.com/office/drawing/2014/main" id="{9B7AAFC1-BEAD-476F-806D-58094526AD6E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3</a:t>
            </a:r>
          </a:p>
        </p:txBody>
      </p:sp>
    </p:spTree>
    <p:extLst>
      <p:ext uri="{BB962C8B-B14F-4D97-AF65-F5344CB8AC3E}">
        <p14:creationId xmlns:p14="http://schemas.microsoft.com/office/powerpoint/2010/main" val="2245681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258E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5E338FD-20D6-4787-A7D6-0D9E6CA4AD4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31" y="0"/>
            <a:ext cx="1316569" cy="28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903146" y="1171209"/>
            <a:ext cx="5337707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5400" dirty="0">
                <a:solidFill>
                  <a:schemeClr val="bg1"/>
                </a:solidFill>
                <a:effectLst/>
                <a:latin typeface="Nautilus Pompilius" panose="02000000000000000000" pitchFamily="2" charset="-52"/>
                <a:ea typeface="Theano Didot" panose="02060603060706020203" pitchFamily="18" charset="0"/>
              </a:rPr>
              <a:t>Игра закончена!</a:t>
            </a:r>
          </a:p>
        </p:txBody>
      </p:sp>
      <p:sp>
        <p:nvSpPr>
          <p:cNvPr id="2" name="Прямоугольник: скругленные углы 1">
            <a:hlinkClick r:id="" action="ppaction://hlinkshowjump?jump=endshow"/>
            <a:extLst>
              <a:ext uri="{FF2B5EF4-FFF2-40B4-BE49-F238E27FC236}">
                <a16:creationId xmlns:a16="http://schemas.microsoft.com/office/drawing/2014/main" id="{F9A51592-9758-4ABC-8C0A-3B30B519C894}"/>
              </a:ext>
            </a:extLst>
          </p:cNvPr>
          <p:cNvSpPr/>
          <p:nvPr/>
        </p:nvSpPr>
        <p:spPr>
          <a:xfrm>
            <a:off x="5327339" y="2688014"/>
            <a:ext cx="3060268" cy="721895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+mj-lt"/>
              </a:rPr>
              <a:t>Закончить игру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11DFE47-9DB0-4E1F-BE4C-2885D74F93F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706" y="2414089"/>
            <a:ext cx="1510680" cy="2612453"/>
          </a:xfrm>
          <a:prstGeom prst="rect">
            <a:avLst/>
          </a:prstGeom>
        </p:spPr>
      </p:pic>
      <p:sp>
        <p:nvSpPr>
          <p:cNvPr id="3" name="Облачко с текстом: прямоугольное со скругленными углами 2">
            <a:extLst>
              <a:ext uri="{FF2B5EF4-FFF2-40B4-BE49-F238E27FC236}">
                <a16:creationId xmlns:a16="http://schemas.microsoft.com/office/drawing/2014/main" id="{89C77C53-1DE9-462A-920D-2BAFEE7E6A55}"/>
              </a:ext>
            </a:extLst>
          </p:cNvPr>
          <p:cNvSpPr/>
          <p:nvPr/>
        </p:nvSpPr>
        <p:spPr>
          <a:xfrm>
            <a:off x="1527666" y="2628835"/>
            <a:ext cx="1962242" cy="660123"/>
          </a:xfrm>
          <a:prstGeom prst="wedgeRoundRectCallout">
            <a:avLst>
              <a:gd name="adj1" fmla="val 68030"/>
              <a:gd name="adj2" fmla="val 64329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Вы молодцы!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F6FDDC1-E542-402D-A789-00F5E4BB14B6}"/>
              </a:ext>
            </a:extLst>
          </p:cNvPr>
          <p:cNvSpPr/>
          <p:nvPr/>
        </p:nvSpPr>
        <p:spPr>
          <a:xfrm rot="1546776">
            <a:off x="2548309" y="3336496"/>
            <a:ext cx="465015" cy="12311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8000" dirty="0">
                <a:solidFill>
                  <a:schemeClr val="accent6">
                    <a:lumMod val="75000"/>
                  </a:schemeClr>
                </a:solidFill>
                <a:latin typeface="Slavjanic" pitchFamily="2" charset="0"/>
                <a:cs typeface="Arial" pitchFamily="34" charset="0"/>
              </a:rPr>
              <a:t>у</a:t>
            </a:r>
            <a:endParaRPr lang="ru-RU" sz="8000" dirty="0">
              <a:solidFill>
                <a:schemeClr val="accent6">
                  <a:lumMod val="75000"/>
                </a:schemeClr>
              </a:solidFill>
              <a:latin typeface="Slavjanic" pitchFamily="2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B85FE6D-03E7-4EAA-AAA4-9AF190837365}"/>
              </a:ext>
            </a:extLst>
          </p:cNvPr>
          <p:cNvSpPr/>
          <p:nvPr/>
        </p:nvSpPr>
        <p:spPr>
          <a:xfrm rot="20735849">
            <a:off x="5543107" y="3448395"/>
            <a:ext cx="465015" cy="12311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8000" dirty="0">
                <a:solidFill>
                  <a:schemeClr val="accent6">
                    <a:lumMod val="75000"/>
                  </a:schemeClr>
                </a:solidFill>
                <a:latin typeface="Slavjanic" pitchFamily="2" charset="0"/>
                <a:cs typeface="Arial" pitchFamily="34" charset="0"/>
              </a:rPr>
              <a:t>л</a:t>
            </a:r>
            <a:endParaRPr lang="ru-RU" sz="8000" dirty="0">
              <a:solidFill>
                <a:schemeClr val="accent6">
                  <a:lumMod val="75000"/>
                </a:schemeClr>
              </a:solidFill>
              <a:latin typeface="Slavjanic" pitchFamily="2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94787FB-C9B3-4679-9117-E9DBC4E43846}"/>
              </a:ext>
            </a:extLst>
          </p:cNvPr>
          <p:cNvSpPr/>
          <p:nvPr/>
        </p:nvSpPr>
        <p:spPr>
          <a:xfrm rot="1546776">
            <a:off x="3396870" y="3812196"/>
            <a:ext cx="465015" cy="12311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8000" dirty="0">
                <a:solidFill>
                  <a:schemeClr val="accent6">
                    <a:lumMod val="75000"/>
                  </a:schemeClr>
                </a:solidFill>
                <a:latin typeface="Slavjanic" pitchFamily="2" charset="0"/>
                <a:cs typeface="Arial" pitchFamily="34" charset="0"/>
              </a:rPr>
              <a:t>р</a:t>
            </a:r>
            <a:endParaRPr lang="ru-RU" sz="8000" dirty="0">
              <a:solidFill>
                <a:schemeClr val="accent6">
                  <a:lumMod val="75000"/>
                </a:schemeClr>
              </a:solidFill>
              <a:latin typeface="Slavjanic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6260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F903DFB-8837-4222-80DB-FFACB9FA3A9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sp>
        <p:nvSpPr>
          <p:cNvPr id="16" name="Капля 15">
            <a:extLst>
              <a:ext uri="{FF2B5EF4-FFF2-40B4-BE49-F238E27FC236}">
                <a16:creationId xmlns:a16="http://schemas.microsoft.com/office/drawing/2014/main" id="{19898AE0-B6DC-4388-89F8-DFB589477F65}"/>
              </a:ext>
            </a:extLst>
          </p:cNvPr>
          <p:cNvSpPr/>
          <p:nvPr/>
        </p:nvSpPr>
        <p:spPr>
          <a:xfrm>
            <a:off x="6783478" y="0"/>
            <a:ext cx="2360522" cy="1829352"/>
          </a:xfrm>
          <a:prstGeom prst="teardrop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+mj-lt"/>
              </a:rPr>
              <a:t>Неверно!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81681" y="554099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1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360145A-7289-45AD-A80D-C899A07AC10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35742" y="1582171"/>
            <a:ext cx="4204010" cy="4204010"/>
          </a:xfrm>
          <a:prstGeom prst="rect">
            <a:avLst/>
          </a:prstGeom>
        </p:spPr>
      </p:pic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99ECC02E-CDBF-4F9C-94B6-34E36B09A890}"/>
              </a:ext>
            </a:extLst>
          </p:cNvPr>
          <p:cNvSpPr/>
          <p:nvPr/>
        </p:nvSpPr>
        <p:spPr>
          <a:xfrm>
            <a:off x="431800" y="2429847"/>
            <a:ext cx="6351678" cy="1532334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273050"/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Первой азбукой, которая получила действительно широкое распространение на древнерусских землях, была именно кириллица. Глаголица употреблялась редко. Буквица – несуществующая азбука, которая выдумана </a:t>
            </a:r>
            <a:r>
              <a:rPr lang="ru-RU" i="1" dirty="0" err="1">
                <a:solidFill>
                  <a:schemeClr val="tx1"/>
                </a:solidFill>
                <a:cs typeface="Arial" pitchFamily="34" charset="0"/>
              </a:rPr>
              <a:t>псевдолингвистами</a:t>
            </a:r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: скругленные углы 18">
            <a:hlinkClick r:id="rId7" action="ppaction://hlinksldjump"/>
            <a:extLst>
              <a:ext uri="{FF2B5EF4-FFF2-40B4-BE49-F238E27FC236}">
                <a16:creationId xmlns:a16="http://schemas.microsoft.com/office/drawing/2014/main" id="{E6EA6CC9-85C1-4EB8-8B47-A1D7D59FDC21}"/>
              </a:ext>
            </a:extLst>
          </p:cNvPr>
          <p:cNvSpPr/>
          <p:nvPr/>
        </p:nvSpPr>
        <p:spPr>
          <a:xfrm>
            <a:off x="431800" y="4190415"/>
            <a:ext cx="1902495" cy="572241"/>
          </a:xfrm>
          <a:prstGeom prst="roundRect">
            <a:avLst>
              <a:gd name="adj" fmla="val 50000"/>
            </a:avLst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Дальше</a:t>
            </a:r>
          </a:p>
        </p:txBody>
      </p:sp>
      <p:sp>
        <p:nvSpPr>
          <p:cNvPr id="20" name="Прямоугольник: скругленные углы 19">
            <a:hlinkClick r:id="rId8" action="ppaction://hlinksldjump"/>
            <a:extLst>
              <a:ext uri="{FF2B5EF4-FFF2-40B4-BE49-F238E27FC236}">
                <a16:creationId xmlns:a16="http://schemas.microsoft.com/office/drawing/2014/main" id="{B1F90A59-80B5-4019-B211-F95C29FDBDE3}"/>
              </a:ext>
            </a:extLst>
          </p:cNvPr>
          <p:cNvSpPr/>
          <p:nvPr/>
        </p:nvSpPr>
        <p:spPr>
          <a:xfrm>
            <a:off x="2617077" y="4165113"/>
            <a:ext cx="1902495" cy="57224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Назад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D37398B9-7978-4D98-90C8-2727601DDEFB}"/>
              </a:ext>
            </a:extLst>
          </p:cNvPr>
          <p:cNvSpPr/>
          <p:nvPr/>
        </p:nvSpPr>
        <p:spPr>
          <a:xfrm>
            <a:off x="481681" y="937519"/>
            <a:ext cx="6351678" cy="12926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Первая азбука, которая широко распространилась на землях Древней Руси – это…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13" name="Прямоугольник: скругленные углы 12">
            <a:hlinkClick r:id="rId9" action="ppaction://hlinksldjump"/>
            <a:extLst>
              <a:ext uri="{FF2B5EF4-FFF2-40B4-BE49-F238E27FC236}">
                <a16:creationId xmlns:a16="http://schemas.microsoft.com/office/drawing/2014/main" id="{B312C24A-731D-41E6-ACE9-2BCF2C94B944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1</a:t>
            </a:r>
          </a:p>
        </p:txBody>
      </p:sp>
    </p:spTree>
    <p:extLst>
      <p:ext uri="{BB962C8B-B14F-4D97-AF65-F5344CB8AC3E}">
        <p14:creationId xmlns:p14="http://schemas.microsoft.com/office/powerpoint/2010/main" val="175698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4CA4A9BE-B67D-4A8F-A2C6-1DF9AEB9185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31801" y="580577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2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2" name="Овал 1">
            <a:hlinkClick r:id="rId6" action="ppaction://hlinksldjump"/>
            <a:extLst>
              <a:ext uri="{FF2B5EF4-FFF2-40B4-BE49-F238E27FC236}">
                <a16:creationId xmlns:a16="http://schemas.microsoft.com/office/drawing/2014/main" id="{170C6908-A2D3-4978-8C18-C8D102DB7E62}"/>
              </a:ext>
            </a:extLst>
          </p:cNvPr>
          <p:cNvSpPr/>
          <p:nvPr/>
        </p:nvSpPr>
        <p:spPr>
          <a:xfrm>
            <a:off x="595999" y="3593399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1</a:t>
            </a:r>
          </a:p>
        </p:txBody>
      </p:sp>
      <p:sp>
        <p:nvSpPr>
          <p:cNvPr id="6" name="Овал 5">
            <a:hlinkClick r:id="rId7" action="ppaction://hlinksldjump"/>
            <a:extLst>
              <a:ext uri="{FF2B5EF4-FFF2-40B4-BE49-F238E27FC236}">
                <a16:creationId xmlns:a16="http://schemas.microsoft.com/office/drawing/2014/main" id="{C4F7A7B8-E0EE-4857-80AD-49998D5F7621}"/>
              </a:ext>
            </a:extLst>
          </p:cNvPr>
          <p:cNvSpPr/>
          <p:nvPr/>
        </p:nvSpPr>
        <p:spPr>
          <a:xfrm>
            <a:off x="3343917" y="3601759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2</a:t>
            </a:r>
          </a:p>
        </p:txBody>
      </p:sp>
      <p:sp>
        <p:nvSpPr>
          <p:cNvPr id="7" name="Овал 6">
            <a:hlinkClick r:id="rId7" action="ppaction://hlinksldjump"/>
            <a:extLst>
              <a:ext uri="{FF2B5EF4-FFF2-40B4-BE49-F238E27FC236}">
                <a16:creationId xmlns:a16="http://schemas.microsoft.com/office/drawing/2014/main" id="{F108AC7C-A3B2-4016-BA78-C18A64D1E456}"/>
              </a:ext>
            </a:extLst>
          </p:cNvPr>
          <p:cNvSpPr/>
          <p:nvPr/>
        </p:nvSpPr>
        <p:spPr>
          <a:xfrm>
            <a:off x="6213889" y="3601759"/>
            <a:ext cx="577770" cy="512608"/>
          </a:xfrm>
          <a:prstGeom prst="ellipse">
            <a:avLst/>
          </a:prstGeom>
          <a:solidFill>
            <a:schemeClr val="accent6">
              <a:lumMod val="75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3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53568" y="1029133"/>
            <a:ext cx="7714485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Что учёные знают о письменности славян до кириллицы? Помогите ребятам решить спор и выберите верный ответ.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EFC544D-C3A2-40EE-ABA1-F96C9AE3AB9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802" y="3191608"/>
            <a:ext cx="1019564" cy="195189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816D4F6-8C0F-4079-A458-FC07B6DF253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026" y="3184562"/>
            <a:ext cx="1019564" cy="1958938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20DEC0A-C751-48A4-B1BC-75B68E02D17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68492" y="3068515"/>
            <a:ext cx="1131013" cy="2074985"/>
          </a:xfrm>
          <a:prstGeom prst="rect">
            <a:avLst/>
          </a:prstGeom>
        </p:spPr>
      </p:pic>
      <p:sp>
        <p:nvSpPr>
          <p:cNvPr id="19" name="Скругленная прямоугольная выноска 14">
            <a:extLst>
              <a:ext uri="{FF2B5EF4-FFF2-40B4-BE49-F238E27FC236}">
                <a16:creationId xmlns:a16="http://schemas.microsoft.com/office/drawing/2014/main" id="{D2F8052B-B5DF-4F7B-BAF3-2D92811C1EC1}"/>
              </a:ext>
            </a:extLst>
          </p:cNvPr>
          <p:cNvSpPr/>
          <p:nvPr/>
        </p:nvSpPr>
        <p:spPr>
          <a:xfrm>
            <a:off x="431801" y="1891324"/>
            <a:ext cx="2575168" cy="1177192"/>
          </a:xfrm>
          <a:prstGeom prst="wedgeRoundRectCallout">
            <a:avLst>
              <a:gd name="adj1" fmla="val -21413"/>
              <a:gd name="adj2" fmla="val 65604"/>
              <a:gd name="adj3" fmla="val 16667"/>
            </a:avLst>
          </a:prstGeom>
          <a:solidFill>
            <a:schemeClr val="bg1">
              <a:alpha val="85000"/>
            </a:schemeClr>
          </a:soli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По некоторым свидетельствам, славяне писали «чертами и резами». Но примеров почти не осталось. </a:t>
            </a:r>
          </a:p>
        </p:txBody>
      </p:sp>
      <p:sp>
        <p:nvSpPr>
          <p:cNvPr id="20" name="Скругленная прямоугольная выноска 14">
            <a:extLst>
              <a:ext uri="{FF2B5EF4-FFF2-40B4-BE49-F238E27FC236}">
                <a16:creationId xmlns:a16="http://schemas.microsoft.com/office/drawing/2014/main" id="{D69579CE-AA43-4B5F-ABD1-C2C0AAFAF6AD}"/>
              </a:ext>
            </a:extLst>
          </p:cNvPr>
          <p:cNvSpPr/>
          <p:nvPr/>
        </p:nvSpPr>
        <p:spPr>
          <a:xfrm>
            <a:off x="3235706" y="1865602"/>
            <a:ext cx="2549769" cy="1177192"/>
          </a:xfrm>
          <a:prstGeom prst="wedgeRoundRectCallout">
            <a:avLst>
              <a:gd name="adj1" fmla="val -21413"/>
              <a:gd name="adj2" fmla="val 65604"/>
              <a:gd name="adj3" fmla="val 16667"/>
            </a:avLst>
          </a:prstGeom>
          <a:solidFill>
            <a:schemeClr val="bg1">
              <a:alpha val="85000"/>
            </a:schemeClr>
          </a:soli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У славян вообще не было никакой письменности, и это точно известно! </a:t>
            </a:r>
          </a:p>
        </p:txBody>
      </p:sp>
      <p:sp>
        <p:nvSpPr>
          <p:cNvPr id="21" name="Скругленная прямоугольная выноска 14">
            <a:extLst>
              <a:ext uri="{FF2B5EF4-FFF2-40B4-BE49-F238E27FC236}">
                <a16:creationId xmlns:a16="http://schemas.microsoft.com/office/drawing/2014/main" id="{DAA7A11C-97B3-4AF9-B1F5-163085EFBEAD}"/>
              </a:ext>
            </a:extLst>
          </p:cNvPr>
          <p:cNvSpPr/>
          <p:nvPr/>
        </p:nvSpPr>
        <p:spPr>
          <a:xfrm>
            <a:off x="6005146" y="1856913"/>
            <a:ext cx="2549769" cy="1177192"/>
          </a:xfrm>
          <a:prstGeom prst="wedgeRoundRectCallout">
            <a:avLst>
              <a:gd name="adj1" fmla="val -14256"/>
              <a:gd name="adj2" fmla="val 68592"/>
              <a:gd name="adj3" fmla="val 16667"/>
            </a:avLst>
          </a:prstGeom>
          <a:solidFill>
            <a:schemeClr val="bg1">
              <a:alpha val="85000"/>
            </a:schemeClr>
          </a:soli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90000" rIns="90000" bIns="90000" rtlCol="0" anchor="ctr">
            <a:noAutofit/>
          </a:bodyPr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Существовал древний, всеми забытый алфавит из 147 букв.</a:t>
            </a:r>
          </a:p>
        </p:txBody>
      </p:sp>
      <p:sp>
        <p:nvSpPr>
          <p:cNvPr id="23" name="Прямоугольник: скругленные углы 22">
            <a:hlinkClick r:id="rId11" action="ppaction://hlinksldjump"/>
            <a:extLst>
              <a:ext uri="{FF2B5EF4-FFF2-40B4-BE49-F238E27FC236}">
                <a16:creationId xmlns:a16="http://schemas.microsoft.com/office/drawing/2014/main" id="{95112193-30FE-4E55-8EF8-A58FA14888BB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1</a:t>
            </a:r>
          </a:p>
        </p:txBody>
      </p:sp>
    </p:spTree>
    <p:extLst>
      <p:ext uri="{BB962C8B-B14F-4D97-AF65-F5344CB8AC3E}">
        <p14:creationId xmlns:p14="http://schemas.microsoft.com/office/powerpoint/2010/main" val="3004070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1512FEC-4BBC-4612-9123-FDED6296AB2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53568" y="528597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2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53568" y="920169"/>
            <a:ext cx="6413223" cy="1107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Что учёные знают о письменности славян до кириллицы? Помогите решить ребятам спор и выберите верный ответ.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EFC544D-C3A2-40EE-ABA1-F96C9AE3AB9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6791" y="2049762"/>
            <a:ext cx="1408305" cy="2696113"/>
          </a:xfrm>
          <a:prstGeom prst="rect">
            <a:avLst/>
          </a:prstGeom>
        </p:spPr>
      </p:pic>
      <p:sp>
        <p:nvSpPr>
          <p:cNvPr id="16" name="Капля 15">
            <a:extLst>
              <a:ext uri="{FF2B5EF4-FFF2-40B4-BE49-F238E27FC236}">
                <a16:creationId xmlns:a16="http://schemas.microsoft.com/office/drawing/2014/main" id="{F5188968-9C89-4D74-A612-421D6E608031}"/>
              </a:ext>
            </a:extLst>
          </p:cNvPr>
          <p:cNvSpPr/>
          <p:nvPr/>
        </p:nvSpPr>
        <p:spPr>
          <a:xfrm>
            <a:off x="6866791" y="0"/>
            <a:ext cx="2237874" cy="1829352"/>
          </a:xfrm>
          <a:prstGeom prst="teardrop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+mj-lt"/>
              </a:rPr>
              <a:t>Верно!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CCD33FBE-2829-43E1-B78E-6EEFE9A5E5AB}"/>
              </a:ext>
            </a:extLst>
          </p:cNvPr>
          <p:cNvSpPr/>
          <p:nvPr/>
        </p:nvSpPr>
        <p:spPr>
          <a:xfrm>
            <a:off x="431800" y="2244269"/>
            <a:ext cx="6351678" cy="1532334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360363"/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Первой азбукой, которая получила действительно широкое распространение на древнерусских землях, была именно кириллица. Глаголица употреблялась редко. Буквица – несуществующая азбука, которая выдумана </a:t>
            </a:r>
            <a:r>
              <a:rPr lang="ru-RU" i="1" dirty="0" err="1">
                <a:solidFill>
                  <a:schemeClr val="tx1"/>
                </a:solidFill>
                <a:cs typeface="Arial" pitchFamily="34" charset="0"/>
              </a:rPr>
              <a:t>псевдолингвистами</a:t>
            </a:r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: скругленные углы 22">
            <a:hlinkClick r:id="rId7" action="ppaction://hlinksldjump"/>
            <a:extLst>
              <a:ext uri="{FF2B5EF4-FFF2-40B4-BE49-F238E27FC236}">
                <a16:creationId xmlns:a16="http://schemas.microsoft.com/office/drawing/2014/main" id="{99E5A34A-2222-4425-9CA7-ACB148C41D36}"/>
              </a:ext>
            </a:extLst>
          </p:cNvPr>
          <p:cNvSpPr/>
          <p:nvPr/>
        </p:nvSpPr>
        <p:spPr>
          <a:xfrm>
            <a:off x="431800" y="4190415"/>
            <a:ext cx="1902495" cy="572241"/>
          </a:xfrm>
          <a:prstGeom prst="roundRect">
            <a:avLst>
              <a:gd name="adj" fmla="val 50000"/>
            </a:avLst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Дальше</a:t>
            </a:r>
          </a:p>
        </p:txBody>
      </p:sp>
      <p:sp>
        <p:nvSpPr>
          <p:cNvPr id="24" name="Прямоугольник: скругленные углы 23">
            <a:hlinkClick r:id="rId8" action="ppaction://hlinksldjump"/>
            <a:extLst>
              <a:ext uri="{FF2B5EF4-FFF2-40B4-BE49-F238E27FC236}">
                <a16:creationId xmlns:a16="http://schemas.microsoft.com/office/drawing/2014/main" id="{7AE961C8-F5AB-4182-B88A-FCAAE61BC9A7}"/>
              </a:ext>
            </a:extLst>
          </p:cNvPr>
          <p:cNvSpPr/>
          <p:nvPr/>
        </p:nvSpPr>
        <p:spPr>
          <a:xfrm>
            <a:off x="2617077" y="4165113"/>
            <a:ext cx="1902495" cy="57224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Назад</a:t>
            </a:r>
          </a:p>
        </p:txBody>
      </p:sp>
      <p:sp>
        <p:nvSpPr>
          <p:cNvPr id="13" name="Прямоугольник: скругленные углы 12">
            <a:hlinkClick r:id="rId9" action="ppaction://hlinksldjump"/>
            <a:extLst>
              <a:ext uri="{FF2B5EF4-FFF2-40B4-BE49-F238E27FC236}">
                <a16:creationId xmlns:a16="http://schemas.microsoft.com/office/drawing/2014/main" id="{F3C07685-9A9B-411E-A339-E8098B9A7BD4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1</a:t>
            </a:r>
          </a:p>
        </p:txBody>
      </p:sp>
    </p:spTree>
    <p:extLst>
      <p:ext uri="{BB962C8B-B14F-4D97-AF65-F5344CB8AC3E}">
        <p14:creationId xmlns:p14="http://schemas.microsoft.com/office/powerpoint/2010/main" val="385803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D3D9DA85-C194-439E-A38C-D8D08E296B16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4" y="-3725"/>
            <a:ext cx="9144000" cy="51435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4807B9-0EFC-442C-80A2-616B13FCB4A2}"/>
              </a:ext>
            </a:extLst>
          </p:cNvPr>
          <p:cNvSpPr/>
          <p:nvPr/>
        </p:nvSpPr>
        <p:spPr>
          <a:xfrm>
            <a:off x="431800" y="550672"/>
            <a:ext cx="3021013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Nautilus Pompilius" panose="02000000000000000000" pitchFamily="2" charset="-52"/>
                <a:cs typeface="Arial" pitchFamily="34" charset="0"/>
              </a:rPr>
              <a:t>Вопрос 2</a:t>
            </a:r>
            <a:endParaRPr lang="ru-RU" sz="2400" dirty="0">
              <a:solidFill>
                <a:schemeClr val="tx1"/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B2F769A-4CB7-4536-B441-696D4144266A}"/>
              </a:ext>
            </a:extLst>
          </p:cNvPr>
          <p:cNvSpPr/>
          <p:nvPr/>
        </p:nvSpPr>
        <p:spPr>
          <a:xfrm>
            <a:off x="453568" y="920169"/>
            <a:ext cx="6413223" cy="1107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Nautilus Pompilius" panose="02000000000000000000" pitchFamily="2" charset="-52"/>
                <a:cs typeface="Arial" pitchFamily="34" charset="0"/>
              </a:rPr>
              <a:t>Что учёные знают о письменности славян до кириллицы? Помогите решить ребятам спор и выберите верный ответ.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Nautilus Pompilius" panose="02000000000000000000" pitchFamily="2" charset="-52"/>
            </a:endParaRPr>
          </a:p>
        </p:txBody>
      </p:sp>
      <p:sp>
        <p:nvSpPr>
          <p:cNvPr id="16" name="Капля 15">
            <a:extLst>
              <a:ext uri="{FF2B5EF4-FFF2-40B4-BE49-F238E27FC236}">
                <a16:creationId xmlns:a16="http://schemas.microsoft.com/office/drawing/2014/main" id="{F5188968-9C89-4D74-A612-421D6E608031}"/>
              </a:ext>
            </a:extLst>
          </p:cNvPr>
          <p:cNvSpPr/>
          <p:nvPr/>
        </p:nvSpPr>
        <p:spPr>
          <a:xfrm>
            <a:off x="6673362" y="0"/>
            <a:ext cx="2431303" cy="1829352"/>
          </a:xfrm>
          <a:prstGeom prst="teardrop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+mj-lt"/>
              </a:rPr>
              <a:t>Неверно!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29" y="0"/>
            <a:ext cx="1316571" cy="288000"/>
          </a:xfrm>
          <a:prstGeom prst="rect">
            <a:avLst/>
          </a:prstGeom>
        </p:spPr>
      </p:pic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CCD33FBE-2829-43E1-B78E-6EEFE9A5E5AB}"/>
              </a:ext>
            </a:extLst>
          </p:cNvPr>
          <p:cNvSpPr/>
          <p:nvPr/>
        </p:nvSpPr>
        <p:spPr>
          <a:xfrm>
            <a:off x="431800" y="2244269"/>
            <a:ext cx="5933831" cy="1532334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87313"/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Первой азбукой, которая получила действительно широкое распространение на древнерусских землях, была именно кириллица. Глаголица употреблялась редко. Буквица </a:t>
            </a:r>
            <a:r>
              <a:rPr lang="ru-RU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−</a:t>
            </a:r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 несуществующая азбука, которая выдумана </a:t>
            </a:r>
            <a:r>
              <a:rPr lang="ru-RU" i="1" dirty="0" err="1">
                <a:solidFill>
                  <a:schemeClr val="tx1"/>
                </a:solidFill>
                <a:cs typeface="Arial" pitchFamily="34" charset="0"/>
              </a:rPr>
              <a:t>псевдолингвистами</a:t>
            </a:r>
            <a:r>
              <a:rPr lang="ru-RU" i="1" dirty="0">
                <a:solidFill>
                  <a:schemeClr val="tx1"/>
                </a:solidFill>
                <a:cs typeface="Arial" pitchFamily="34" charset="0"/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: скругленные углы 22">
            <a:hlinkClick r:id="rId6" action="ppaction://hlinksldjump"/>
            <a:extLst>
              <a:ext uri="{FF2B5EF4-FFF2-40B4-BE49-F238E27FC236}">
                <a16:creationId xmlns:a16="http://schemas.microsoft.com/office/drawing/2014/main" id="{99E5A34A-2222-4425-9CA7-ACB148C41D36}"/>
              </a:ext>
            </a:extLst>
          </p:cNvPr>
          <p:cNvSpPr/>
          <p:nvPr/>
        </p:nvSpPr>
        <p:spPr>
          <a:xfrm>
            <a:off x="431800" y="4190415"/>
            <a:ext cx="1902495" cy="572241"/>
          </a:xfrm>
          <a:prstGeom prst="roundRect">
            <a:avLst>
              <a:gd name="adj" fmla="val 50000"/>
            </a:avLst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Дальше</a:t>
            </a:r>
          </a:p>
        </p:txBody>
      </p:sp>
      <p:sp>
        <p:nvSpPr>
          <p:cNvPr id="24" name="Прямоугольник: скругленные углы 23">
            <a:hlinkClick r:id="rId7" action="ppaction://hlinksldjump"/>
            <a:extLst>
              <a:ext uri="{FF2B5EF4-FFF2-40B4-BE49-F238E27FC236}">
                <a16:creationId xmlns:a16="http://schemas.microsoft.com/office/drawing/2014/main" id="{7AE961C8-F5AB-4182-B88A-FCAAE61BC9A7}"/>
              </a:ext>
            </a:extLst>
          </p:cNvPr>
          <p:cNvSpPr/>
          <p:nvPr/>
        </p:nvSpPr>
        <p:spPr>
          <a:xfrm>
            <a:off x="2617077" y="4165113"/>
            <a:ext cx="1902495" cy="572241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+mj-lt"/>
              </a:rPr>
              <a:t>Назад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321588E-10D5-42F2-AFAD-8C92D59EDA0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278" y="2244269"/>
            <a:ext cx="1357222" cy="2607697"/>
          </a:xfrm>
          <a:prstGeom prst="rect">
            <a:avLst/>
          </a:prstGeom>
        </p:spPr>
      </p:pic>
      <p:sp>
        <p:nvSpPr>
          <p:cNvPr id="14" name="Прямоугольник: скругленные углы 13">
            <a:hlinkClick r:id="rId9" action="ppaction://hlinksldjump"/>
            <a:extLst>
              <a:ext uri="{FF2B5EF4-FFF2-40B4-BE49-F238E27FC236}">
                <a16:creationId xmlns:a16="http://schemas.microsoft.com/office/drawing/2014/main" id="{EAC448FF-6EED-4C17-8CDC-8A30D5A626AA}"/>
              </a:ext>
            </a:extLst>
          </p:cNvPr>
          <p:cNvSpPr/>
          <p:nvPr/>
        </p:nvSpPr>
        <p:spPr>
          <a:xfrm>
            <a:off x="3725834" y="11798"/>
            <a:ext cx="1688123" cy="457815"/>
          </a:xfrm>
          <a:prstGeom prst="roundRect">
            <a:avLst>
              <a:gd name="adj" fmla="val 115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Уровень 1</a:t>
            </a:r>
          </a:p>
        </p:txBody>
      </p:sp>
    </p:spTree>
    <p:extLst>
      <p:ext uri="{BB962C8B-B14F-4D97-AF65-F5344CB8AC3E}">
        <p14:creationId xmlns:p14="http://schemas.microsoft.com/office/powerpoint/2010/main" val="1696128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ca9a7669f1d15bfd705c21e923d658ca19b1fbb4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Nautilus Pompilius"/>
        <a:ea typeface=""/>
        <a:cs typeface=""/>
      </a:majorFont>
      <a:minorFont>
        <a:latin typeface="Open San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22650</TotalTime>
  <Words>2698</Words>
  <Application>Microsoft Office PowerPoint</Application>
  <PresentationFormat>Экран (16:9)</PresentationFormat>
  <Paragraphs>510</Paragraphs>
  <Slides>58</Slides>
  <Notes>58</Notes>
  <HiddenSlides>57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58</vt:i4>
      </vt:variant>
    </vt:vector>
  </HeadingPairs>
  <TitlesOfParts>
    <vt:vector size="64" baseType="lpstr">
      <vt:lpstr>Slavjanic</vt:lpstr>
      <vt:lpstr>Nautilus Pompilius</vt:lpstr>
      <vt:lpstr>Open Sans</vt:lpstr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2221</cp:revision>
  <dcterms:created xsi:type="dcterms:W3CDTF">2015-06-26T07:16:49Z</dcterms:created>
  <dcterms:modified xsi:type="dcterms:W3CDTF">2019-08-28T07:38:32Z</dcterms:modified>
</cp:coreProperties>
</file>