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42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68" r:id="rId17"/>
    <p:sldId id="273" r:id="rId18"/>
    <p:sldId id="274" r:id="rId19"/>
    <p:sldId id="275" r:id="rId20"/>
    <p:sldId id="276" r:id="rId21"/>
    <p:sldId id="279" r:id="rId22"/>
    <p:sldId id="280" r:id="rId23"/>
    <p:sldId id="281" r:id="rId24"/>
    <p:sldId id="282" r:id="rId25"/>
    <p:sldId id="287" r:id="rId26"/>
    <p:sldId id="289" r:id="rId27"/>
    <p:sldId id="288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85" r:id="rId36"/>
    <p:sldId id="301" r:id="rId37"/>
    <p:sldId id="302" r:id="rId38"/>
    <p:sldId id="298" r:id="rId39"/>
    <p:sldId id="297" r:id="rId40"/>
    <p:sldId id="300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1EF7F-90E1-4B72-9C04-2C74D631ADEB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EDBDFE-A777-465E-9BF7-788D25097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7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EDBDFE-A777-465E-9BF7-788D25097F2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351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EEAF56-CEFF-4B56-BA28-E14491F59364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40408CB-4A6C-4F80-848F-6F2550470A7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AF56-CEFF-4B56-BA28-E14491F59364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408CB-4A6C-4F80-848F-6F2550470A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AF56-CEFF-4B56-BA28-E14491F59364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40408CB-4A6C-4F80-848F-6F2550470A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AF56-CEFF-4B56-BA28-E14491F59364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408CB-4A6C-4F80-848F-6F2550470A7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EEAF56-CEFF-4B56-BA28-E14491F59364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40408CB-4A6C-4F80-848F-6F2550470A7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AF56-CEFF-4B56-BA28-E14491F59364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408CB-4A6C-4F80-848F-6F2550470A7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AF56-CEFF-4B56-BA28-E14491F59364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408CB-4A6C-4F80-848F-6F2550470A7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AF56-CEFF-4B56-BA28-E14491F59364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408CB-4A6C-4F80-848F-6F2550470A7F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AF56-CEFF-4B56-BA28-E14491F59364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408CB-4A6C-4F80-848F-6F2550470A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AF56-CEFF-4B56-BA28-E14491F59364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40408CB-4A6C-4F80-848F-6F2550470A7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AF56-CEFF-4B56-BA28-E14491F59364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408CB-4A6C-4F80-848F-6F2550470A7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1EEAF56-CEFF-4B56-BA28-E14491F59364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940408CB-4A6C-4F80-848F-6F2550470A7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gif"/><Relationship Id="rId4" Type="http://schemas.openxmlformats.org/officeDocument/2006/relationships/image" Target="../media/image7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nto.ru/info/?id=109" TargetMode="External"/><Relationship Id="rId2" Type="http://schemas.openxmlformats.org/officeDocument/2006/relationships/hyperlink" Target="http://specials.the-village.ru/opel/rule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CF%F0%E0%E2%E8%EB%E0_%E4%EE%F0%EE%E6%ED%EE%E3%EE_%E4%E2%E8%E6%E5%ED%E8%FF_%E4%EB%FF_%E2%E5%EB%EE%F1%E8%EF%E5%E4%EE%E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10400" y="188640"/>
            <a:ext cx="1981200" cy="6552728"/>
          </a:xfrm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000" b="1" dirty="0" smtClean="0">
                <a:latin typeface="Constantia" pitchFamily="18" charset="0"/>
              </a:rPr>
              <a:t>Дурные примеры, несомненно, действуют сильнее хороших правил.</a:t>
            </a:r>
            <a:endParaRPr lang="ru-RU" sz="2000" b="1" dirty="0">
              <a:latin typeface="Constantia" pitchFamily="18" charset="0"/>
            </a:endParaRPr>
          </a:p>
          <a:p>
            <a:pPr algn="r">
              <a:lnSpc>
                <a:spcPct val="90000"/>
              </a:lnSpc>
              <a:defRPr/>
            </a:pP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Дж.Локк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английский философ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6324600" cy="4032448"/>
          </a:xfrm>
        </p:spPr>
        <p:txBody>
          <a:bodyPr>
            <a:normAutofit/>
          </a:bodyPr>
          <a:lstStyle/>
          <a:p>
            <a:pPr algn="ctr"/>
            <a:r>
              <a:rPr lang="ru-RU" sz="1100" b="1" dirty="0">
                <a:latin typeface="Constantia" pitchFamily="18" charset="0"/>
              </a:rPr>
              <a:t/>
            </a:r>
            <a:br>
              <a:rPr lang="ru-RU" sz="1100" b="1" dirty="0">
                <a:latin typeface="Constantia" pitchFamily="18" charset="0"/>
              </a:rPr>
            </a:br>
            <a:r>
              <a:rPr lang="ru-RU" sz="1100" b="1" dirty="0" smtClean="0">
                <a:latin typeface="Constantia" pitchFamily="18" charset="0"/>
              </a:rPr>
              <a:t/>
            </a:r>
            <a:br>
              <a:rPr lang="ru-RU" sz="1100" b="1" dirty="0" smtClean="0">
                <a:latin typeface="Constantia" pitchFamily="18" charset="0"/>
              </a:rPr>
            </a:br>
            <a:r>
              <a:rPr lang="ru-RU" b="1" i="1" dirty="0" smtClean="0">
                <a:solidFill>
                  <a:srgbClr val="FFFF00"/>
                </a:solidFill>
                <a:latin typeface="Constantia" pitchFamily="18" charset="0"/>
              </a:rPr>
              <a:t>Безопасное поведение на улице и дороге</a:t>
            </a:r>
            <a:endParaRPr lang="ru-RU" b="1" i="1" dirty="0">
              <a:solidFill>
                <a:srgbClr val="FFFF00"/>
              </a:solidFill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5013176"/>
            <a:ext cx="3312368" cy="14184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9119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020272" y="260648"/>
            <a:ext cx="2123728" cy="633670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Constantia" pitchFamily="18" charset="0"/>
              </a:rPr>
              <a:t>Жизнедеятельность людей неразрывно связана с использованием различных транспортных средств и все важнее становится твое умение правильно ходить по улицам и площадям.</a:t>
            </a:r>
            <a:endParaRPr lang="ru-RU" b="1" i="1" dirty="0">
              <a:latin typeface="Constant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548681"/>
            <a:ext cx="6324600" cy="1440160"/>
          </a:xfrm>
        </p:spPr>
        <p:txBody>
          <a:bodyPr/>
          <a:lstStyle/>
          <a:p>
            <a:pPr algn="ctr"/>
            <a:r>
              <a:rPr lang="ru-RU" sz="8000" b="1" i="1" dirty="0" smtClean="0">
                <a:solidFill>
                  <a:srgbClr val="FFFF00"/>
                </a:solidFill>
                <a:latin typeface="Constantia" pitchFamily="18" charset="0"/>
              </a:rPr>
              <a:t>Дорога</a:t>
            </a:r>
            <a:endParaRPr lang="ru-RU" sz="8000" b="1" i="1" dirty="0">
              <a:solidFill>
                <a:srgbClr val="FFFF00"/>
              </a:solidFill>
              <a:latin typeface="Constantia" pitchFamily="18" charset="0"/>
            </a:endParaRPr>
          </a:p>
        </p:txBody>
      </p:sp>
      <p:pic>
        <p:nvPicPr>
          <p:cNvPr id="5124" name="Picture 4" descr="http://propaganda-bdd.ru/images/image/knigi/d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640871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7094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020272" y="2852936"/>
            <a:ext cx="1944216" cy="3744416"/>
          </a:xfrm>
        </p:spPr>
        <p:txBody>
          <a:bodyPr/>
          <a:lstStyle/>
          <a:p>
            <a:r>
              <a:rPr lang="ru-RU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Запомни</a:t>
            </a:r>
            <a:r>
              <a:rPr lang="ru-RU" sz="2800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 твоих знаний правил дорожного движения зависит твоя жизнь!</a:t>
            </a:r>
            <a:endParaRPr lang="ru-RU" sz="2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Picture 2" descr="http://tarologiay.ru/wp-content/uploads/2010/11/mult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16632"/>
            <a:ext cx="216024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23528" y="332656"/>
            <a:ext cx="626469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FFFF00"/>
                </a:solidFill>
                <a:latin typeface="Constantia" pitchFamily="18" charset="0"/>
              </a:rPr>
              <a:t>Правила дорожного движения- это нормы, устанавливающие порядок движения по дорогам нашей страны. Они обязательны для всех участников дорожного движения.</a:t>
            </a:r>
            <a:endParaRPr lang="ru-RU" sz="2000" b="1" i="1" dirty="0">
              <a:solidFill>
                <a:srgbClr val="FFFF00"/>
              </a:solidFill>
              <a:latin typeface="Constant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1628055"/>
            <a:ext cx="626469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92D050"/>
                </a:solidFill>
                <a:latin typeface="Constantia" pitchFamily="18" charset="0"/>
              </a:rPr>
              <a:t>Участники дорожного движения</a:t>
            </a:r>
            <a:endParaRPr lang="ru-RU" sz="2800" b="1" i="1" dirty="0">
              <a:solidFill>
                <a:srgbClr val="92D050"/>
              </a:solidFill>
              <a:latin typeface="Constantia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714303"/>
              </p:ext>
            </p:extLst>
          </p:nvPr>
        </p:nvGraphicFramePr>
        <p:xfrm>
          <a:off x="179513" y="2780928"/>
          <a:ext cx="6682206" cy="3838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1897"/>
                <a:gridCol w="2312598"/>
                <a:gridCol w="2217711"/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ru-RU" sz="3200" i="1" dirty="0" smtClean="0">
                          <a:solidFill>
                            <a:srgbClr val="92D050"/>
                          </a:solidFill>
                          <a:latin typeface="Constantia" pitchFamily="18" charset="0"/>
                        </a:rPr>
                        <a:t>Пешеход</a:t>
                      </a:r>
                      <a:endParaRPr lang="ru-RU" sz="3200" i="1" dirty="0">
                        <a:solidFill>
                          <a:srgbClr val="92D05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i="1" dirty="0" smtClean="0">
                          <a:solidFill>
                            <a:srgbClr val="92D050"/>
                          </a:solidFill>
                          <a:latin typeface="Constantia" pitchFamily="18" charset="0"/>
                        </a:rPr>
                        <a:t>Пассажир</a:t>
                      </a:r>
                    </a:p>
                    <a:p>
                      <a:pPr algn="ctr"/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i="1" dirty="0" smtClean="0">
                          <a:solidFill>
                            <a:srgbClr val="92D050"/>
                          </a:solidFill>
                          <a:latin typeface="Constantia" pitchFamily="18" charset="0"/>
                        </a:rPr>
                        <a:t>Водитель</a:t>
                      </a:r>
                      <a:endParaRPr lang="ru-RU" sz="3200" i="1" dirty="0">
                        <a:solidFill>
                          <a:srgbClr val="92D05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2974032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Стрелка вниз 13"/>
          <p:cNvSpPr/>
          <p:nvPr/>
        </p:nvSpPr>
        <p:spPr>
          <a:xfrm>
            <a:off x="827584" y="2204864"/>
            <a:ext cx="484632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5508104" y="2204864"/>
            <a:ext cx="484632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3213560" y="2223849"/>
            <a:ext cx="484632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6" descr="http://mistergid.ru/image/upload/2011-08/330026694634_1307198404_z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49080"/>
            <a:ext cx="2016224" cy="217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 descr="1(4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49080"/>
            <a:ext cx="2016224" cy="217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626" y="4149080"/>
            <a:ext cx="2232249" cy="217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71160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Constantia" pitchFamily="18" charset="0"/>
              </a:rPr>
              <a:t>Регулировщики</a:t>
            </a:r>
            <a:endParaRPr lang="ru-RU" sz="3200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rgbClr val="C00000"/>
                </a:solidFill>
                <a:latin typeface="Constantia" pitchFamily="18" charset="0"/>
              </a:rPr>
              <a:t>О</a:t>
            </a:r>
            <a:r>
              <a:rPr lang="ru-RU" sz="3200" b="1" i="1" dirty="0" smtClean="0">
                <a:solidFill>
                  <a:srgbClr val="C00000"/>
                </a:solidFill>
                <a:latin typeface="Constantia" pitchFamily="18" charset="0"/>
              </a:rPr>
              <a:t>граждения</a:t>
            </a:r>
            <a:endParaRPr lang="ru-RU" sz="3200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>
                <a:latin typeface="Constantia" pitchFamily="18" charset="0"/>
              </a:rPr>
              <a:t>Для обеспечения безопасности на дороге используютс</a:t>
            </a:r>
            <a:r>
              <a:rPr lang="ru-RU" dirty="0" smtClean="0"/>
              <a:t>я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420888"/>
            <a:ext cx="4176463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20888"/>
            <a:ext cx="4098032" cy="410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3424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81000" y="260649"/>
            <a:ext cx="8381260" cy="936103"/>
          </a:xfrm>
        </p:spPr>
        <p:txBody>
          <a:bodyPr/>
          <a:lstStyle/>
          <a:p>
            <a:r>
              <a:rPr lang="ru-RU" sz="6000" b="1" i="1" dirty="0" smtClean="0">
                <a:latin typeface="Constantia" pitchFamily="18" charset="0"/>
              </a:rPr>
              <a:t>Светофоры</a:t>
            </a:r>
            <a:endParaRPr lang="ru-RU" sz="6000" b="1" i="1" dirty="0">
              <a:latin typeface="Constantia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942561"/>
              </p:ext>
            </p:extLst>
          </p:nvPr>
        </p:nvGraphicFramePr>
        <p:xfrm>
          <a:off x="323528" y="1705168"/>
          <a:ext cx="8424936" cy="5053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2736304"/>
                <a:gridCol w="2664296"/>
              </a:tblGrid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Дорожный светофор</a:t>
                      </a:r>
                      <a:endParaRPr lang="ru-RU" sz="2400" i="1" dirty="0">
                        <a:solidFill>
                          <a:srgbClr val="FFFF0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Светофор для пешеходов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Светофор для велосипедистов</a:t>
                      </a:r>
                      <a:endParaRPr lang="ru-RU" sz="2400" dirty="0">
                        <a:solidFill>
                          <a:srgbClr val="FFFF0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378527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>
                          <a:latin typeface="Constantia" pitchFamily="18" charset="0"/>
                        </a:rPr>
                        <a:t>Горизонтальные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>
                          <a:latin typeface="Constantia" pitchFamily="18" charset="0"/>
                        </a:rPr>
                        <a:t>Вертикальные</a:t>
                      </a:r>
                      <a:endParaRPr lang="ru-RU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1800" baseline="0" dirty="0" smtClean="0"/>
                        <a:t>                </a:t>
                      </a:r>
                      <a:r>
                        <a:rPr lang="ru-RU" sz="1200" b="1" dirty="0" smtClean="0">
                          <a:latin typeface="Constantia" pitchFamily="18" charset="0"/>
                        </a:rPr>
                        <a:t>красный силуэт   </a:t>
                      </a:r>
                    </a:p>
                    <a:p>
                      <a:r>
                        <a:rPr lang="ru-RU" sz="1200" b="1" dirty="0" smtClean="0">
                          <a:latin typeface="Constantia" pitchFamily="18" charset="0"/>
                        </a:rPr>
                        <a:t>                        стоящего человека</a:t>
                      </a:r>
                    </a:p>
                    <a:p>
                      <a:r>
                        <a:rPr lang="ru-RU" sz="1200" b="1" dirty="0" smtClean="0">
                          <a:latin typeface="Constantia" pitchFamily="18" charset="0"/>
                        </a:rPr>
                        <a:t>                       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Constantia" pitchFamily="18" charset="0"/>
                        </a:rPr>
                        <a:t>запрещает проход. </a:t>
                      </a:r>
                    </a:p>
                    <a:p>
                      <a:endParaRPr lang="ru-RU" sz="1200" b="1" dirty="0" smtClean="0">
                        <a:solidFill>
                          <a:srgbClr val="FF0000"/>
                        </a:solidFill>
                        <a:latin typeface="Constantia" pitchFamily="18" charset="0"/>
                      </a:endParaRPr>
                    </a:p>
                    <a:p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Constantia" pitchFamily="18" charset="0"/>
                        </a:rPr>
                        <a:t>                       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onstantia" pitchFamily="18" charset="0"/>
                        </a:rPr>
                        <a:t>зеленый силуэт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onstantia" pitchFamily="18" charset="0"/>
                        </a:rPr>
                        <a:t>                         идущего человека</a:t>
                      </a:r>
                    </a:p>
                    <a:p>
                      <a:r>
                        <a:rPr lang="ru-RU" sz="1200" b="1" dirty="0" smtClean="0">
                          <a:solidFill>
                            <a:srgbClr val="00B050"/>
                          </a:solidFill>
                          <a:latin typeface="Constantia" pitchFamily="18" charset="0"/>
                        </a:rPr>
                        <a:t>                        разрешает проход </a:t>
                      </a:r>
                      <a:r>
                        <a:rPr lang="ru-RU" sz="1200" dirty="0" smtClean="0">
                          <a:solidFill>
                            <a:srgbClr val="00B050"/>
                          </a:solidFill>
                        </a:rPr>
                        <a:t>     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eaLnBrk="1" hangingPunct="1">
                        <a:lnSpc>
                          <a:spcPct val="80000"/>
                        </a:lnSpc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nstantia" pitchFamily="18" charset="0"/>
                        </a:rPr>
                        <a:t>Если на сигналах светофора нанесены силуэты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nstantia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nstantia" pitchFamily="18" charset="0"/>
                        </a:rPr>
                        <a:t>велосипедиста, то его действия распространяются только велосипедиста.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Constantia" pitchFamily="18" charset="0"/>
                      </a:endParaRP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2936"/>
            <a:ext cx="2324891" cy="2008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2976487"/>
            <a:ext cx="2232249" cy="1978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" descr="светофор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87" y="5196209"/>
            <a:ext cx="2592387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 descr="светофор-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120881"/>
            <a:ext cx="7620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светофор-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996952"/>
            <a:ext cx="144016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94393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81260" cy="1008112"/>
          </a:xfrm>
        </p:spPr>
        <p:txBody>
          <a:bodyPr/>
          <a:lstStyle/>
          <a:p>
            <a:r>
              <a:rPr lang="ru-RU" sz="6000" b="1" i="1" dirty="0" smtClean="0">
                <a:latin typeface="Constantia" pitchFamily="18" charset="0"/>
              </a:rPr>
              <a:t>Дорожные знаки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2056"/>
              </p:ext>
            </p:extLst>
          </p:nvPr>
        </p:nvGraphicFramePr>
        <p:xfrm>
          <a:off x="179514" y="1340769"/>
          <a:ext cx="8784972" cy="5472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162"/>
                <a:gridCol w="1464162"/>
                <a:gridCol w="1464162"/>
                <a:gridCol w="1464162"/>
                <a:gridCol w="1464162"/>
                <a:gridCol w="1464162"/>
              </a:tblGrid>
              <a:tr h="734073">
                <a:tc>
                  <a:txBody>
                    <a:bodyPr/>
                    <a:lstStyle/>
                    <a:p>
                      <a:r>
                        <a:rPr lang="ru-RU" i="1" dirty="0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Предупреждающие</a:t>
                      </a:r>
                      <a:endParaRPr lang="ru-RU" i="1" dirty="0">
                        <a:solidFill>
                          <a:srgbClr val="FFFF0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Запрещаю-</a:t>
                      </a:r>
                      <a:r>
                        <a:rPr lang="ru-RU" i="1" dirty="0" err="1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щие</a:t>
                      </a:r>
                      <a:endParaRPr lang="ru-RU" i="1" dirty="0">
                        <a:solidFill>
                          <a:srgbClr val="FFFF0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приоритета</a:t>
                      </a:r>
                      <a:endParaRPr lang="ru-RU" i="1" dirty="0">
                        <a:solidFill>
                          <a:srgbClr val="FFFF0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предписывающие</a:t>
                      </a:r>
                      <a:endParaRPr lang="ru-RU" i="1" dirty="0">
                        <a:solidFill>
                          <a:srgbClr val="FFFF0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err="1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информа-ционные</a:t>
                      </a:r>
                      <a:endParaRPr lang="ru-RU" i="1" dirty="0">
                        <a:solidFill>
                          <a:srgbClr val="FFFF0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сервиса</a:t>
                      </a:r>
                      <a:endParaRPr lang="ru-RU" i="1" dirty="0">
                        <a:solidFill>
                          <a:srgbClr val="FFFF0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4738534"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Предупреждающие знаки информируют водителей о приближении к опасному участку дороги, движение по которому требует принятия </a:t>
                      </a:r>
                      <a:r>
                        <a:rPr lang="ru-RU" sz="12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мер,соответствующих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обстановке.</a:t>
                      </a: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Светофорное регулирование.</a:t>
                      </a:r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Пешеходный переход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Запрещающие знаки вводят или отменяют определенные ограничения движения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Движение мотоциклов</a:t>
                      </a:r>
                      <a:r>
                        <a:rPr lang="ru-RU" sz="11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запрещено</a:t>
                      </a:r>
                      <a:endParaRPr lang="ru-RU" sz="11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Движение</a:t>
                      </a:r>
                      <a:r>
                        <a:rPr lang="ru-RU" sz="11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велосипеде запрещено</a:t>
                      </a:r>
                      <a:endParaRPr lang="ru-RU" sz="11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Движение пешеходов запрещено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Знаки приоритета устанавливают очередность проезда перекрестков, пересечений проезжих частей или узких участков дороги.</a:t>
                      </a: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Главная дорога</a:t>
                      </a: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Уступи дорогу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Разрешается движение только в направлениях, указанных на знаках стрелками.</a:t>
                      </a: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Движение прямо.</a:t>
                      </a: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Движение прямо или налево</a:t>
                      </a:r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Движение направо или налево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Информационные знаки информируют о расположении населенных пунктов и других объектов, а также об установленных или о рекомендуемых режимах движения.</a:t>
                      </a: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Надземный пешеходный переход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Знаки сервиса информируют о расположении соответствующих объектов.</a:t>
                      </a:r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Больница</a:t>
                      </a:r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Телефон</a:t>
                      </a:r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Милиция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7" y="4206478"/>
            <a:ext cx="72008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85" y="5298071"/>
            <a:ext cx="726182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32899"/>
            <a:ext cx="66685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4372452"/>
            <a:ext cx="666855" cy="60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938" y="5568483"/>
            <a:ext cx="668835" cy="632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933705"/>
            <a:ext cx="842962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155642"/>
            <a:ext cx="842962" cy="726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71920"/>
            <a:ext cx="720080" cy="683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548" y="3130232"/>
            <a:ext cx="494875" cy="701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247" y="4161024"/>
            <a:ext cx="433176" cy="698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628" y="5197290"/>
            <a:ext cx="433176" cy="759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34496"/>
            <a:ext cx="576064" cy="561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43782"/>
            <a:ext cx="576064" cy="627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007" y="5187155"/>
            <a:ext cx="576064" cy="570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61218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8706584"/>
              </p:ext>
            </p:extLst>
          </p:nvPr>
        </p:nvGraphicFramePr>
        <p:xfrm>
          <a:off x="395536" y="1700808"/>
          <a:ext cx="8407400" cy="4903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3700"/>
                <a:gridCol w="4203700"/>
              </a:tblGrid>
              <a:tr h="571763">
                <a:tc>
                  <a:txBody>
                    <a:bodyPr/>
                    <a:lstStyle/>
                    <a:p>
                      <a:pPr algn="ctr"/>
                      <a:r>
                        <a:rPr lang="ru-RU" sz="3200" i="1" dirty="0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Горизонтальная</a:t>
                      </a:r>
                      <a:endParaRPr lang="ru-RU" sz="3200" i="1" dirty="0">
                        <a:solidFill>
                          <a:srgbClr val="FFFF0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i="1" dirty="0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Вертикальная</a:t>
                      </a:r>
                      <a:endParaRPr lang="ru-RU" sz="3200" i="1" dirty="0">
                        <a:solidFill>
                          <a:srgbClr val="FFFF0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43247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 smtClean="0">
                <a:latin typeface="Constantia" pitchFamily="18" charset="0"/>
              </a:rPr>
              <a:t>Дорожная </a:t>
            </a:r>
            <a:r>
              <a:rPr lang="ru-RU" sz="5400" b="1" i="1" dirty="0" smtClean="0">
                <a:latin typeface="Constantia" pitchFamily="18" charset="0"/>
              </a:rPr>
              <a:t>разметка</a:t>
            </a:r>
            <a:endParaRPr lang="ru-RU" sz="5400" b="1" i="1" dirty="0">
              <a:latin typeface="Constantia" pitchFamily="18" charset="0"/>
            </a:endParaRPr>
          </a:p>
        </p:txBody>
      </p:sp>
      <p:pic>
        <p:nvPicPr>
          <p:cNvPr id="6187" name="Picture 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3960440" cy="4191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88" name="Picture 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48879"/>
            <a:ext cx="3960440" cy="4191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0280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72816"/>
            <a:ext cx="8424936" cy="4824536"/>
          </a:xfrm>
          <a:solidFill>
            <a:srgbClr val="FFFF00"/>
          </a:solidFill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Участники </a:t>
            </a: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дорожного движения (водитель,  пешеход  и</a:t>
            </a:r>
            <a:br>
              <a:rPr lang="ru-RU" b="1" dirty="0">
                <a:solidFill>
                  <a:srgbClr val="C00000"/>
                </a:solidFill>
                <a:latin typeface="Constantia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пассажир) обязаны:</a:t>
            </a:r>
          </a:p>
          <a:p>
            <a:r>
              <a:rPr lang="ru-RU" b="1" dirty="0" smtClean="0">
                <a:latin typeface="Constantia" pitchFamily="18" charset="0"/>
              </a:rPr>
              <a:t>знать </a:t>
            </a:r>
            <a:r>
              <a:rPr lang="ru-RU" b="1" dirty="0">
                <a:latin typeface="Constantia" pitchFamily="18" charset="0"/>
              </a:rPr>
              <a:t>и соблюдать относящиеся к ним требования пра­вил дорожного движения, сигналов светофора, знаков и раз-</a:t>
            </a:r>
            <a:br>
              <a:rPr lang="ru-RU" b="1" dirty="0">
                <a:latin typeface="Constantia" pitchFamily="18" charset="0"/>
              </a:rPr>
            </a:br>
            <a:r>
              <a:rPr lang="ru-RU" b="1" dirty="0">
                <a:latin typeface="Constantia" pitchFamily="18" charset="0"/>
              </a:rPr>
              <a:t>метки, а также выполнять распоряжения регулировщиков;</a:t>
            </a:r>
          </a:p>
          <a:p>
            <a:r>
              <a:rPr lang="ru-RU" b="1" dirty="0" smtClean="0">
                <a:latin typeface="Constantia" pitchFamily="18" charset="0"/>
              </a:rPr>
              <a:t>помнить</a:t>
            </a:r>
            <a:r>
              <a:rPr lang="ru-RU" b="1" dirty="0">
                <a:latin typeface="Constantia" pitchFamily="18" charset="0"/>
              </a:rPr>
              <a:t>, что в нашей стране установлено правосторон­нее движение транспортных средств.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Участникам </a:t>
            </a: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дорожного движения запрещается:</a:t>
            </a:r>
          </a:p>
          <a:p>
            <a:r>
              <a:rPr lang="ru-RU" b="1" dirty="0" smtClean="0">
                <a:latin typeface="Constantia" pitchFamily="18" charset="0"/>
              </a:rPr>
              <a:t>повреждать </a:t>
            </a:r>
            <a:r>
              <a:rPr lang="ru-RU" b="1" dirty="0">
                <a:latin typeface="Constantia" pitchFamily="18" charset="0"/>
              </a:rPr>
              <a:t>или загрязнять покрытие дорог;</a:t>
            </a:r>
          </a:p>
          <a:p>
            <a:r>
              <a:rPr lang="ru-RU" b="1" dirty="0" smtClean="0">
                <a:latin typeface="Constantia" pitchFamily="18" charset="0"/>
              </a:rPr>
              <a:t>снимать</a:t>
            </a:r>
            <a:r>
              <a:rPr lang="ru-RU" b="1" dirty="0">
                <a:latin typeface="Constantia" pitchFamily="18" charset="0"/>
              </a:rPr>
              <a:t>,  загораживать,  повреждать,  самовольно уста­навливать дорожные знаки, светофоры и другие технические</a:t>
            </a:r>
            <a:br>
              <a:rPr lang="ru-RU" b="1" dirty="0">
                <a:latin typeface="Constantia" pitchFamily="18" charset="0"/>
              </a:rPr>
            </a:br>
            <a:r>
              <a:rPr lang="ru-RU" b="1" dirty="0">
                <a:latin typeface="Constantia" pitchFamily="18" charset="0"/>
              </a:rPr>
              <a:t>средства организации движения;</a:t>
            </a:r>
          </a:p>
          <a:p>
            <a:r>
              <a:rPr lang="ru-RU" b="1" dirty="0" smtClean="0">
                <a:latin typeface="Constantia" pitchFamily="18" charset="0"/>
              </a:rPr>
              <a:t>оставлять </a:t>
            </a:r>
            <a:r>
              <a:rPr lang="ru-RU" b="1" dirty="0">
                <a:latin typeface="Constantia" pitchFamily="18" charset="0"/>
              </a:rPr>
              <a:t>на дороге предметы, создающие помехи для</a:t>
            </a:r>
            <a:br>
              <a:rPr lang="ru-RU" b="1" dirty="0">
                <a:latin typeface="Constantia" pitchFamily="18" charset="0"/>
              </a:rPr>
            </a:br>
            <a:r>
              <a:rPr lang="ru-RU" b="1" dirty="0">
                <a:latin typeface="Constantia" pitchFamily="18" charset="0"/>
              </a:rPr>
              <a:t>движения.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188640"/>
            <a:ext cx="8381260" cy="1296144"/>
          </a:xfrm>
        </p:spPr>
        <p:txBody>
          <a:bodyPr/>
          <a:lstStyle/>
          <a:p>
            <a:r>
              <a:rPr lang="ru-RU" sz="2800" b="1" i="1" dirty="0">
                <a:latin typeface="Constantia" pitchFamily="18" charset="0"/>
              </a:rPr>
              <a:t>Общие правила поведения участников</a:t>
            </a:r>
            <a:br>
              <a:rPr lang="ru-RU" sz="2800" b="1" i="1" dirty="0">
                <a:latin typeface="Constantia" pitchFamily="18" charset="0"/>
              </a:rPr>
            </a:br>
            <a:r>
              <a:rPr lang="ru-RU" sz="2800" b="1" i="1" dirty="0">
                <a:latin typeface="Constantia" pitchFamily="18" charset="0"/>
              </a:rPr>
              <a:t>дорожного движения</a:t>
            </a:r>
          </a:p>
        </p:txBody>
      </p:sp>
    </p:spTree>
    <p:extLst>
      <p:ext uri="{BB962C8B-B14F-4D97-AF65-F5344CB8AC3E}">
        <p14:creationId xmlns:p14="http://schemas.microsoft.com/office/powerpoint/2010/main" val="3486861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1" y="1628800"/>
            <a:ext cx="8784977" cy="5042917"/>
          </a:xfrm>
        </p:spPr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latin typeface="Constantia" pitchFamily="18" charset="0"/>
              </a:rPr>
              <a:t>Правила безопасного поведения на дорогах</a:t>
            </a:r>
            <a:endParaRPr lang="ru-RU" sz="3600" b="1" i="1" dirty="0">
              <a:latin typeface="Constantia" pitchFamily="18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692" y="2780928"/>
            <a:ext cx="5256584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700808"/>
            <a:ext cx="84969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" indent="0" algn="ctr">
              <a:buNone/>
            </a:pPr>
            <a:r>
              <a:rPr lang="ru-RU" sz="2000" b="1" i="1" dirty="0">
                <a:solidFill>
                  <a:srgbClr val="FFFF00"/>
                </a:solidFill>
                <a:latin typeface="Constantia" pitchFamily="18" charset="0"/>
              </a:rPr>
              <a:t>Переходите дорогу в установленном месте, а не по кратчайшему пути, пользуйтесь для этого пешеходным переходом.</a:t>
            </a:r>
          </a:p>
        </p:txBody>
      </p:sp>
    </p:spTree>
    <p:extLst>
      <p:ext uri="{BB962C8B-B14F-4D97-AF65-F5344CB8AC3E}">
        <p14:creationId xmlns:p14="http://schemas.microsoft.com/office/powerpoint/2010/main" val="18576583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транспорт11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9"/>
            <a:ext cx="3960440" cy="331236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latin typeface="Constantia" pitchFamily="18" charset="0"/>
              </a:rPr>
              <a:t>Обязанности пешехода</a:t>
            </a:r>
            <a:endParaRPr lang="ru-RU" sz="4000" b="1" i="1" dirty="0">
              <a:latin typeface="Constantia" pitchFamily="18" charset="0"/>
            </a:endParaRPr>
          </a:p>
        </p:txBody>
      </p:sp>
      <p:pic>
        <p:nvPicPr>
          <p:cNvPr id="5" name="Picture 4" descr="транспорт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2381" y="1700809"/>
            <a:ext cx="408622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5264333"/>
            <a:ext cx="8496944" cy="138499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Пешеходы должны двигаться по тротуарам или пешеходным дорожкам, а при их отсутствии по обочинам. </a:t>
            </a:r>
          </a:p>
        </p:txBody>
      </p:sp>
    </p:spTree>
    <p:extLst>
      <p:ext uri="{BB962C8B-B14F-4D97-AF65-F5344CB8AC3E}">
        <p14:creationId xmlns:p14="http://schemas.microsoft.com/office/powerpoint/2010/main" val="41194656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51520" y="1719072"/>
            <a:ext cx="4392488" cy="4662256"/>
          </a:xfrm>
          <a:solidFill>
            <a:srgbClr val="FFFF00"/>
          </a:solidFill>
        </p:spPr>
        <p:txBody>
          <a:bodyPr>
            <a:noAutofit/>
          </a:bodyPr>
          <a:lstStyle/>
          <a:p>
            <a:pPr marL="45720" indent="0">
              <a:lnSpc>
                <a:spcPct val="90000"/>
              </a:lnSpc>
              <a:buNone/>
              <a:defRPr/>
            </a:pP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отсутствии тротуаров, пешеходных дорожек или обочин, а также в случае невозможности двигаться по ним, пешеходы могут двигаться по велосипедной дорожке или идти в один ряд по краю проезжей части (на дорогах с разделительной полосой — по внешнему краю проезжем части)</a:t>
            </a:r>
          </a:p>
        </p:txBody>
      </p:sp>
      <p:pic>
        <p:nvPicPr>
          <p:cNvPr id="7" name="Picture 4" descr="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19262"/>
            <a:ext cx="4032447" cy="46620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latin typeface="Constantia" pitchFamily="18" charset="0"/>
              </a:rPr>
              <a:t>Обязанности пешехода</a:t>
            </a:r>
            <a:endParaRPr lang="ru-RU" sz="4000" b="1" i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2655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type="body" idx="1"/>
          </p:nvPr>
        </p:nvSpPr>
        <p:spPr>
          <a:xfrm>
            <a:off x="6948264" y="188640"/>
            <a:ext cx="2088232" cy="655272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dirty="0" smtClean="0">
                <a:latin typeface="Constantia" pitchFamily="18" charset="0"/>
              </a:rPr>
              <a:t>Улицы городов и населенных пунктов могут представлять определенную опасность , если не соблюдать правила безопасного поведения.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1000" y="404665"/>
            <a:ext cx="6324600" cy="1512168"/>
          </a:xfrm>
        </p:spPr>
        <p:txBody>
          <a:bodyPr/>
          <a:lstStyle/>
          <a:p>
            <a:pPr algn="ctr"/>
            <a:r>
              <a:rPr lang="ru-RU" sz="8800" b="1" i="1" dirty="0" smtClean="0">
                <a:solidFill>
                  <a:srgbClr val="FFFF00"/>
                </a:solidFill>
                <a:latin typeface="Constantia" pitchFamily="18" charset="0"/>
              </a:rPr>
              <a:t>Улица</a:t>
            </a:r>
            <a:endParaRPr lang="ru-RU" sz="8800" b="1" i="1" dirty="0">
              <a:solidFill>
                <a:srgbClr val="FFFF00"/>
              </a:solidFill>
              <a:latin typeface="Constant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5"/>
            <a:ext cx="5400675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430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251520" y="1719072"/>
            <a:ext cx="4244280" cy="4806272"/>
          </a:xfrm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pPr marL="45720" indent="0">
              <a:lnSpc>
                <a:spcPct val="90000"/>
              </a:lnSpc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населенных пунктов при движении по проезжей части пешеходы должны идти навстречу движению транспортных средств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>
              <a:lnSpc>
                <a:spcPct val="90000"/>
              </a:lnSpc>
              <a:buNone/>
              <a:defRPr/>
            </a:pP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90000"/>
              </a:lnSpc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Лица, передвигающиеся в инвалидных колясках без двигателя, ведущие мотоцикл, мопед. велосипед, в этих случаях должны следовать по ходу движения транспортных средств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latin typeface="Constantia" pitchFamily="18" charset="0"/>
              </a:rPr>
              <a:t>Обязанности пешехода</a:t>
            </a:r>
            <a:endParaRPr lang="ru-RU" sz="4000" b="1" i="1" dirty="0">
              <a:latin typeface="Constantia" pitchFamily="18" charset="0"/>
            </a:endParaRPr>
          </a:p>
        </p:txBody>
      </p:sp>
      <p:pic>
        <p:nvPicPr>
          <p:cNvPr id="8" name="Picture 5" descr="ПЕШЕХОД НА ДОРОГЕ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4222026"/>
            <a:ext cx="4172272" cy="237626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4" descr="ДОРОГА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43648" y="1628800"/>
            <a:ext cx="4104828" cy="255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482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355846"/>
            <a:ext cx="8381260" cy="1128937"/>
          </a:xfrm>
        </p:spPr>
        <p:txBody>
          <a:bodyPr/>
          <a:lstStyle/>
          <a:p>
            <a:r>
              <a:rPr lang="ru-RU" sz="4400" b="1" i="1" dirty="0" smtClean="0">
                <a:latin typeface="Constantia" pitchFamily="18" charset="0"/>
              </a:rPr>
              <a:t>Категорически запрещается</a:t>
            </a:r>
            <a:endParaRPr lang="ru-RU" sz="4400" b="1" i="1" dirty="0"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19" y="1700808"/>
            <a:ext cx="4267325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solidFill>
                <a:srgbClr val="FFFF00"/>
              </a:solidFill>
              <a:latin typeface="Constantia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Переходить </a:t>
            </a:r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улицу на красный сигнал </a:t>
            </a:r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светофора</a:t>
            </a:r>
            <a:endParaRPr lang="ru-RU" sz="2400" b="1" i="1" dirty="0">
              <a:solidFill>
                <a:srgbClr val="FFFF00"/>
              </a:solidFill>
              <a:latin typeface="Constantia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518845" y="210483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84784"/>
            <a:ext cx="2857500" cy="2015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3212976"/>
            <a:ext cx="4062152" cy="12013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i="1" dirty="0" smtClean="0">
              <a:solidFill>
                <a:srgbClr val="FFFF0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Неожиданно </a:t>
            </a:r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выходить на проезжую часть из-за </a:t>
            </a:r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преграды</a:t>
            </a:r>
            <a:endParaRPr lang="ru-RU" sz="2400" b="1" i="1" dirty="0">
              <a:solidFill>
                <a:srgbClr val="FFFF00"/>
              </a:solidFill>
              <a:latin typeface="Constantia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4313672" y="392118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1797964" y="4434310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7" descr="ПЕШЕХОД ПОД МОСТО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94" y="4923514"/>
            <a:ext cx="3165475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Untitled-5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45024"/>
            <a:ext cx="3024336" cy="28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8771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0543" y="620688"/>
            <a:ext cx="3819409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Пытаться </a:t>
            </a:r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перебежать дорогу перед близко идущим транспортом</a:t>
            </a:r>
          </a:p>
          <a:p>
            <a:pPr algn="ctr"/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131992" y="13407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5" descr="умейте предвиде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0540" y="198751"/>
            <a:ext cx="3835334" cy="308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0542" y="4083238"/>
            <a:ext cx="3811449" cy="2298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Отвлекаться </a:t>
            </a:r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разговорами (в том числе и по мобильному телефону) при переходе через дорогу, оглядываться </a:t>
            </a:r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назад</a:t>
            </a:r>
            <a:endParaRPr lang="ru-RU" sz="2400" b="1" i="1" dirty="0">
              <a:solidFill>
                <a:srgbClr val="FFFF00"/>
              </a:solidFill>
              <a:latin typeface="Constantia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4139952" y="455015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http://izhmama.ru/sites/default/files/user6/pdd-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540" y="3356993"/>
            <a:ext cx="3835334" cy="324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20543" y="2636912"/>
            <a:ext cx="381144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Играть на дороге.</a:t>
            </a:r>
            <a:endParaRPr lang="ru-RU" sz="2400" b="1" i="1" dirty="0">
              <a:solidFill>
                <a:srgbClr val="FFFF0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3261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108" y="548019"/>
            <a:ext cx="3528392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Задерживаться </a:t>
            </a:r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на проезжей части дороги, даже если вы что-то </a:t>
            </a:r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уронили</a:t>
            </a:r>
            <a:endParaRPr lang="ru-RU" sz="2400" b="1" i="1" dirty="0">
              <a:solidFill>
                <a:srgbClr val="FFFF00"/>
              </a:solidFill>
              <a:latin typeface="Constantia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3812463" y="119520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Без имени-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0870" y="116632"/>
            <a:ext cx="4245625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19" y="3645024"/>
            <a:ext cx="3560943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Преодолевать проезжую часть бегом, поскольку во время бега взгляд направлен вперед и человек не может контролировать обстановку </a:t>
            </a:r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вокруг</a:t>
            </a:r>
            <a:endParaRPr lang="ru-RU" sz="2400" b="1" i="1" dirty="0">
              <a:solidFill>
                <a:srgbClr val="FFFF00"/>
              </a:solidFill>
              <a:latin typeface="Constantia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812462" y="462684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http://nsportal.ru/sites/default/files/2012/3/v01_03_1200_17062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870" y="3573016"/>
            <a:ext cx="4148938" cy="3109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3364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6948264" y="2132856"/>
            <a:ext cx="2088232" cy="2232248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В</a:t>
            </a:r>
            <a:r>
              <a:rPr lang="ru-RU" dirty="0" smtClean="0">
                <a:solidFill>
                  <a:srgbClr val="FFFF00"/>
                </a:solidFill>
              </a:rPr>
              <a:t>елосипедисту </a:t>
            </a:r>
            <a:r>
              <a:rPr lang="ru-RU" dirty="0">
                <a:solidFill>
                  <a:srgbClr val="FFFF00"/>
                </a:solidFill>
              </a:rPr>
              <a:t>необходимо знать правила дорожного движения на велосипеде.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81000" y="188641"/>
            <a:ext cx="6324600" cy="2304254"/>
          </a:xfrm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latin typeface="Constantia" pitchFamily="18" charset="0"/>
              </a:rPr>
              <a:t>Общие правила безопасности при езде на велосипеде.</a:t>
            </a:r>
            <a:endParaRPr lang="ru-RU" sz="4000" b="1" i="1" dirty="0">
              <a:solidFill>
                <a:srgbClr val="FFFF00"/>
              </a:solidFill>
              <a:latin typeface="Constantia" pitchFamily="18" charset="0"/>
            </a:endParaRPr>
          </a:p>
        </p:txBody>
      </p:sp>
      <p:pic>
        <p:nvPicPr>
          <p:cNvPr id="17412" name="Picture 4" descr="http://go2.imgsmail.ru/imgpreview?key=http%3A//veloturistufa.ru/img/pdd/05.gif&amp;mb=imgdb_preview_6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6632"/>
            <a:ext cx="2009775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family-planet.ru/wp-content/uploads/2013/01/pdd-dety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92895"/>
            <a:ext cx="5544616" cy="415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правила дорожного движения на велосипед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869160"/>
            <a:ext cx="1960466" cy="174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2209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sz="half" idx="1"/>
          </p:nvPr>
        </p:nvSpPr>
        <p:spPr>
          <a:xfrm>
            <a:off x="251520" y="1719072"/>
            <a:ext cx="4244280" cy="4878280"/>
          </a:xfrm>
          <a:solidFill>
            <a:srgbClr val="FFFF00"/>
          </a:solidFill>
        </p:spPr>
        <p:txBody>
          <a:bodyPr>
            <a:noAutofit/>
          </a:bodyPr>
          <a:lstStyle/>
          <a:p>
            <a:pPr marL="45720" indent="0" algn="l">
              <a:buNone/>
            </a:pPr>
            <a:r>
              <a:rPr lang="ru-RU" sz="1800" b="1" i="1" dirty="0">
                <a:solidFill>
                  <a:srgbClr val="C00000"/>
                </a:solidFill>
                <a:latin typeface="Constantia" pitchFamily="18" charset="0"/>
              </a:rPr>
              <a:t>Велосипедисты старше 14 лет должны ехать по проезжей части, в один ряд и как можно ближе к правому краю дороги, но не прижимаясь к бордюру. Прокладывайте маршруты вне дорог с большим количеством развязок.</a:t>
            </a:r>
          </a:p>
        </p:txBody>
      </p:sp>
      <p:sp>
        <p:nvSpPr>
          <p:cNvPr id="7" name="Текст 6"/>
          <p:cNvSpPr>
            <a:spLocks noGrp="1"/>
          </p:cNvSpPr>
          <p:nvPr>
            <p:ph sz="half" idx="2"/>
          </p:nvPr>
        </p:nvSpPr>
        <p:spPr>
          <a:xfrm>
            <a:off x="4648200" y="1700808"/>
            <a:ext cx="4172272" cy="4903812"/>
          </a:xfrm>
          <a:solidFill>
            <a:srgbClr val="FFFF00"/>
          </a:solidFill>
        </p:spPr>
        <p:txBody>
          <a:bodyPr>
            <a:normAutofit fontScale="25000" lnSpcReduction="20000"/>
          </a:bodyPr>
          <a:lstStyle/>
          <a:p>
            <a:pPr marL="45720" indent="0" algn="l">
              <a:buNone/>
            </a:pPr>
            <a:endParaRPr lang="ru-RU" dirty="0" smtClean="0"/>
          </a:p>
          <a:p>
            <a:pPr algn="l"/>
            <a:endParaRPr lang="ru-RU" dirty="0" smtClean="0"/>
          </a:p>
          <a:p>
            <a:pPr marL="45720" indent="0" algn="l">
              <a:buNone/>
            </a:pPr>
            <a:r>
              <a:rPr lang="ru-RU" sz="7200" b="1" i="1" dirty="0" smtClean="0">
                <a:solidFill>
                  <a:srgbClr val="C00000"/>
                </a:solidFill>
                <a:latin typeface="Constantia" pitchFamily="18" charset="0"/>
              </a:rPr>
              <a:t>Полезно </a:t>
            </a:r>
            <a:r>
              <a:rPr lang="ru-RU" sz="7200" b="1" i="1" dirty="0">
                <a:solidFill>
                  <a:srgbClr val="C00000"/>
                </a:solidFill>
                <a:latin typeface="Constantia" pitchFamily="18" charset="0"/>
              </a:rPr>
              <a:t>знать ПДД для автомобилей и соблюдать их основные положения: быть предсказуемым, ездить только на зеленый свет, не ездить по встречной полосе, подавать сигналы о маневрах, обгонять только слева и т. д.</a:t>
            </a:r>
          </a:p>
          <a:p>
            <a:pPr marL="45720" indent="0" algn="l">
              <a:buNone/>
            </a:pPr>
            <a:r>
              <a:rPr lang="ru-RU" sz="7200" b="1" i="1" dirty="0">
                <a:solidFill>
                  <a:srgbClr val="C00000"/>
                </a:solidFill>
                <a:latin typeface="Constantia" pitchFamily="18" charset="0"/>
              </a:rPr>
              <a:t>Не создавайте </a:t>
            </a:r>
            <a:r>
              <a:rPr lang="ru-RU" sz="7200" b="1" i="1" dirty="0" smtClean="0">
                <a:solidFill>
                  <a:srgbClr val="C00000"/>
                </a:solidFill>
                <a:latin typeface="Constantia" pitchFamily="18" charset="0"/>
              </a:rPr>
              <a:t>помех </a:t>
            </a:r>
            <a:r>
              <a:rPr lang="ru-RU" sz="7200" b="1" i="1" dirty="0">
                <a:solidFill>
                  <a:srgbClr val="C00000"/>
                </a:solidFill>
                <a:latin typeface="Constantia" pitchFamily="18" charset="0"/>
              </a:rPr>
              <a:t>другим </a:t>
            </a:r>
            <a:endParaRPr lang="ru-RU" sz="7200" b="1" i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marL="45720" indent="0" algn="l">
              <a:buNone/>
            </a:pPr>
            <a:r>
              <a:rPr lang="ru-RU" sz="7200" b="1" i="1" dirty="0" smtClean="0">
                <a:solidFill>
                  <a:srgbClr val="C00000"/>
                </a:solidFill>
                <a:latin typeface="Constantia" pitchFamily="18" charset="0"/>
              </a:rPr>
              <a:t>участникам движения </a:t>
            </a:r>
          </a:p>
          <a:p>
            <a:pPr marL="45720" indent="0" algn="l">
              <a:buNone/>
            </a:pPr>
            <a:r>
              <a:rPr lang="ru-RU" sz="7200" b="1" i="1" dirty="0" smtClean="0">
                <a:solidFill>
                  <a:srgbClr val="C00000"/>
                </a:solidFill>
                <a:latin typeface="Constantia" pitchFamily="18" charset="0"/>
              </a:rPr>
              <a:t>и</a:t>
            </a:r>
            <a:r>
              <a:rPr lang="ru-RU" sz="7200" b="1" i="1" dirty="0">
                <a:solidFill>
                  <a:srgbClr val="C00000"/>
                </a:solidFill>
                <a:latin typeface="Constantia" pitchFamily="18" charset="0"/>
              </a:rPr>
              <a:t> в </a:t>
            </a:r>
            <a:r>
              <a:rPr lang="ru-RU" sz="7200" b="1" i="1" dirty="0" smtClean="0">
                <a:solidFill>
                  <a:srgbClr val="C00000"/>
                </a:solidFill>
                <a:latin typeface="Constantia" pitchFamily="18" charset="0"/>
              </a:rPr>
              <a:t>каждый </a:t>
            </a:r>
          </a:p>
          <a:p>
            <a:pPr marL="45720" indent="0" algn="l">
              <a:buNone/>
            </a:pPr>
            <a:r>
              <a:rPr lang="ru-RU" sz="7200" b="1" i="1" dirty="0" smtClean="0">
                <a:solidFill>
                  <a:srgbClr val="C00000"/>
                </a:solidFill>
                <a:latin typeface="Constantia" pitchFamily="18" charset="0"/>
              </a:rPr>
              <a:t>момент </a:t>
            </a:r>
          </a:p>
          <a:p>
            <a:pPr marL="45720" indent="0" algn="l">
              <a:buNone/>
            </a:pPr>
            <a:r>
              <a:rPr lang="ru-RU" sz="7200" b="1" i="1" dirty="0" smtClean="0">
                <a:solidFill>
                  <a:srgbClr val="C00000"/>
                </a:solidFill>
                <a:latin typeface="Constantia" pitchFamily="18" charset="0"/>
              </a:rPr>
              <a:t>просчитывайте</a:t>
            </a:r>
          </a:p>
          <a:p>
            <a:pPr marL="45720" indent="0" algn="l">
              <a:buNone/>
            </a:pPr>
            <a:r>
              <a:rPr lang="ru-RU" sz="7200" b="1" i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r>
              <a:rPr lang="ru-RU" sz="7200" b="1" i="1" dirty="0">
                <a:solidFill>
                  <a:srgbClr val="C00000"/>
                </a:solidFill>
                <a:latin typeface="Constantia" pitchFamily="18" charset="0"/>
              </a:rPr>
              <a:t>возможные </a:t>
            </a:r>
            <a:endParaRPr lang="ru-RU" sz="7200" b="1" i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marL="45720" indent="0" algn="l">
              <a:buNone/>
            </a:pPr>
            <a:r>
              <a:rPr lang="ru-RU" sz="7200" b="1" i="1" dirty="0" smtClean="0">
                <a:solidFill>
                  <a:srgbClr val="C00000"/>
                </a:solidFill>
                <a:latin typeface="Constantia" pitchFamily="18" charset="0"/>
              </a:rPr>
              <a:t>варианты </a:t>
            </a:r>
          </a:p>
          <a:p>
            <a:pPr marL="45720" indent="0" algn="l">
              <a:buNone/>
            </a:pPr>
            <a:r>
              <a:rPr lang="ru-RU" sz="7200" b="1" dirty="0" smtClean="0">
                <a:solidFill>
                  <a:srgbClr val="C00000"/>
                </a:solidFill>
                <a:latin typeface="Constantia" pitchFamily="18" charset="0"/>
              </a:rPr>
              <a:t>разви</a:t>
            </a:r>
            <a:r>
              <a:rPr lang="ru-RU" sz="7200" b="1" dirty="0" smtClean="0">
                <a:solidFill>
                  <a:srgbClr val="C00000"/>
                </a:solidFill>
              </a:rPr>
              <a:t>тия</a:t>
            </a:r>
          </a:p>
          <a:p>
            <a:pPr marL="45720" indent="0" algn="l">
              <a:buNone/>
            </a:pPr>
            <a:r>
              <a:rPr lang="ru-RU" sz="7200" b="1" dirty="0" smtClean="0">
                <a:solidFill>
                  <a:srgbClr val="C00000"/>
                </a:solidFill>
              </a:rPr>
              <a:t>ситуации</a:t>
            </a:r>
            <a:r>
              <a:rPr lang="ru-RU" sz="7200" b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>
                <a:latin typeface="Constantia" pitchFamily="18" charset="0"/>
              </a:rPr>
              <a:t>Велосипедист — полноправный участник дорожного движения</a:t>
            </a:r>
            <a:r>
              <a:rPr lang="ru-RU" sz="2000" b="1" dirty="0" smtClean="0">
                <a:latin typeface="Constantia" pitchFamily="18" charset="0"/>
              </a:rPr>
              <a:t>.</a:t>
            </a:r>
            <a:br>
              <a:rPr lang="ru-RU" sz="2000" b="1" dirty="0" smtClean="0">
                <a:latin typeface="Constantia" pitchFamily="18" charset="0"/>
              </a:rPr>
            </a:b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>
                <a:latin typeface="Constantia" pitchFamily="18" charset="0"/>
              </a:rPr>
              <a:t>Велосипед и автомобиль равны на дороге</a:t>
            </a:r>
            <a:r>
              <a:rPr lang="ru-RU" sz="2000" dirty="0">
                <a:latin typeface="Constantia" pitchFamily="18" charset="0"/>
              </a:rPr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19614"/>
            <a:ext cx="4095750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509120"/>
            <a:ext cx="152400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18987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Велосипедист должен быть заметен на дороге. Велосипед должен иметь звуковой сигнал, белый фонарь или катафот спереди, красный фонарь или катафот сзади и по катафоту на колесах с каждой боковой стороны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>
                <a:latin typeface="Constantia" pitchFamily="18" charset="0"/>
              </a:rPr>
              <a:t>Будьте заметны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48880"/>
            <a:ext cx="4038600" cy="3136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9936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51520" y="1719072"/>
            <a:ext cx="4244280" cy="4407408"/>
          </a:xfrm>
          <a:solidFill>
            <a:srgbClr val="FFFF00"/>
          </a:solidFill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Не</a:t>
            </a: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 забывайте 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надевать </a:t>
            </a: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шлем и застегивать его при 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каждой поездке</a:t>
            </a: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, выбирайте 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яркую одежду </a:t>
            </a: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со 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светоотражающими </a:t>
            </a: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элементами 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для езды </a:t>
            </a: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в 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темное </a:t>
            </a:r>
          </a:p>
          <a:p>
            <a:pPr marL="4572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время </a:t>
            </a: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суток.</a:t>
            </a:r>
          </a:p>
        </p:txBody>
      </p:sp>
      <p:sp>
        <p:nvSpPr>
          <p:cNvPr id="4" name="Текс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 smtClean="0"/>
              <a:t/>
            </a:r>
            <a:br>
              <a:rPr lang="ru-RU" sz="6000" b="1" i="1" dirty="0" smtClean="0"/>
            </a:br>
            <a:r>
              <a:rPr lang="ru-RU" sz="6000" b="1" i="1" dirty="0" smtClean="0">
                <a:latin typeface="Constantia" pitchFamily="18" charset="0"/>
              </a:rPr>
              <a:t>Шлем </a:t>
            </a:r>
            <a:r>
              <a:rPr lang="ru-RU" sz="6000" b="1" i="1" dirty="0">
                <a:latin typeface="Constantia" pitchFamily="18" charset="0"/>
              </a:rPr>
              <a:t>и одежда</a:t>
            </a:r>
            <a:br>
              <a:rPr lang="ru-RU" sz="6000" b="1" i="1" dirty="0">
                <a:latin typeface="Constantia" pitchFamily="18" charset="0"/>
              </a:rPr>
            </a:br>
            <a:endParaRPr lang="ru-RU" sz="6000" b="1" i="1" dirty="0">
              <a:latin typeface="Constantia" pitchFamily="18" charset="0"/>
            </a:endParaRPr>
          </a:p>
        </p:txBody>
      </p:sp>
      <p:pic>
        <p:nvPicPr>
          <p:cNvPr id="7" name="Picture 2" descr="http://lamcdn.net/specials.the-village.ru/opel/assets/illustrations/8c-232fc8bfbe361ccfe579e641c12c95f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00808"/>
            <a:ext cx="396044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3979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734264"/>
          </a:xfrm>
          <a:solidFill>
            <a:srgbClr val="FFFF00"/>
          </a:solidFill>
        </p:spPr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Тротуар — место для пешеходов. Старайтесь ездить только по безлюдным и широким тротуарам, обращайте особое внимание на выезды из дворов, арок, выходы из подъездов и магазинов, двери припаркованных машин.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dirty="0">
                <a:latin typeface="Constantia" pitchFamily="18" charset="0"/>
              </a:rPr>
              <a:t>Тротуары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632" y="1700808"/>
            <a:ext cx="409575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3678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323528" y="1719072"/>
            <a:ext cx="4172272" cy="4806272"/>
          </a:xfrm>
          <a:solidFill>
            <a:srgbClr val="FFFF00"/>
          </a:solidFill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000" b="1" i="1" dirty="0">
                <a:solidFill>
                  <a:srgbClr val="C00000"/>
                </a:solidFill>
                <a:latin typeface="Constantia" pitchFamily="18" charset="0"/>
              </a:rPr>
              <a:t>Двигающийся по проезжей части велосипедист должен уступить дорогу пешеходам, переходящим дорогу по зебре</a:t>
            </a:r>
            <a:r>
              <a:rPr lang="ru-RU" sz="2000" b="1" i="1" dirty="0" smtClean="0">
                <a:solidFill>
                  <a:srgbClr val="C00000"/>
                </a:solidFill>
                <a:latin typeface="Constantia" pitchFamily="18" charset="0"/>
              </a:rPr>
              <a:t>.</a:t>
            </a:r>
          </a:p>
          <a:p>
            <a:pPr marL="45720" indent="0">
              <a:buNone/>
            </a:pPr>
            <a:endParaRPr lang="ru-RU" sz="2000" b="1" i="1" dirty="0">
              <a:solidFill>
                <a:srgbClr val="C00000"/>
              </a:solidFill>
              <a:latin typeface="Constantia" pitchFamily="18" charset="0"/>
            </a:endParaRPr>
          </a:p>
          <a:p>
            <a:pPr marL="45720" indent="0">
              <a:buNone/>
            </a:pPr>
            <a:r>
              <a:rPr lang="ru-RU" sz="2000" b="1" i="1" dirty="0">
                <a:solidFill>
                  <a:srgbClr val="C00000"/>
                </a:solidFill>
                <a:latin typeface="Constantia" pitchFamily="18" charset="0"/>
              </a:rPr>
              <a:t>Как только велосипедист слезает с велосипеда, он превращается в пешехода. Только пешеходу можно пересекать дорогу по зебре.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dirty="0">
                <a:latin typeface="Constantia" pitchFamily="18" charset="0"/>
              </a:rPr>
              <a:t>Зебры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556" y="1700808"/>
            <a:ext cx="4162425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557" y="4149080"/>
            <a:ext cx="419136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59840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1634554"/>
          </a:xfrm>
          <a:solidFill>
            <a:srgbClr val="FFFF00"/>
          </a:solidFill>
        </p:spPr>
        <p:txBody>
          <a:bodyPr>
            <a:normAutofit fontScale="85000" lnSpcReduction="10000"/>
          </a:bodyPr>
          <a:lstStyle/>
          <a:p>
            <a:pPr algn="l"/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Зимой и весной для пешеходов очень опасны свисающий с крыш снег и заостренные, как пики, сосульки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.</a:t>
            </a:r>
            <a:endParaRPr lang="ru-RU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457200" y="3573016"/>
            <a:ext cx="4040188" cy="302433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1706562"/>
          </a:xfrm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Летом и осенью увеличивается опасность падения разрушающихся 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фасадов, ветхих домов и крыш.</a:t>
            </a:r>
            <a:endParaRPr lang="ru-RU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645025" y="3573016"/>
            <a:ext cx="4041775" cy="30243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Constantia" pitchFamily="18" charset="0"/>
              </a:rPr>
              <a:t>Падение случайных предметов</a:t>
            </a:r>
            <a:endParaRPr lang="ru-RU" b="1" i="1" dirty="0">
              <a:latin typeface="Constant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73016"/>
            <a:ext cx="403244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73016"/>
            <a:ext cx="402602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6970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solidFill>
            <a:srgbClr val="FFFF00"/>
          </a:solidFill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Всегда подавайте сигналы руками при маневрах:</a:t>
            </a:r>
          </a:p>
          <a:p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Остановка — любая поднятая вверх рука</a:t>
            </a:r>
          </a:p>
          <a:p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Правый поворот или перестроение — вытянутая правая рука</a:t>
            </a:r>
          </a:p>
          <a:p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Левый поворот или перестроение — </a:t>
            </a: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вытянутая левая рука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>
                <a:latin typeface="Constantia" pitchFamily="18" charset="0"/>
              </a:rPr>
              <a:t>Сигналы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068" y="1700808"/>
            <a:ext cx="409575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068" y="3717032"/>
            <a:ext cx="4095749" cy="23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29068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solidFill>
            <a:srgbClr val="FFFF00"/>
          </a:solidFill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Используйте звуковой сигнал при приближении к плохо просматриваемому проезду или повороту. Оттуда в любой момент может появиться пешеход или другой велосипедист.</a:t>
            </a:r>
            <a:endParaRPr lang="ru-RU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188640"/>
            <a:ext cx="8381260" cy="1296143"/>
          </a:xfrm>
        </p:spPr>
        <p:txBody>
          <a:bodyPr/>
          <a:lstStyle/>
          <a:p>
            <a:r>
              <a:rPr lang="ru-RU" sz="4800" b="1" i="1" dirty="0">
                <a:latin typeface="Constantia" pitchFamily="18" charset="0"/>
              </a:rPr>
              <a:t>Привлекайте внимание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72816"/>
            <a:ext cx="409575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59716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>
                <a:latin typeface="Constantia" pitchFamily="18" charset="0"/>
              </a:rPr>
              <a:t>Что делать нельзя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772816"/>
            <a:ext cx="48245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Не держаться за </a:t>
            </a:r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руль хотя </a:t>
            </a:r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бы одной рукой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5288634"/>
            <a:ext cx="47525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Перевозить пассажиров старше 7 лет</a:t>
            </a:r>
          </a:p>
        </p:txBody>
      </p:sp>
      <p:pic>
        <p:nvPicPr>
          <p:cNvPr id="14338" name="Picture 2" descr="http://lamcdn.net/specials.the-village.ru/opel/assets/illustrations/14-ad24ce061f5776115df661af8b7bf6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74841"/>
            <a:ext cx="2952328" cy="323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lamcdn.net/specials.the-village.ru/opel/assets/illustrations/16-870b399e4530c263364aeb4239885b5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8123"/>
            <a:ext cx="3105150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/>
          <p:cNvSpPr/>
          <p:nvPr/>
        </p:nvSpPr>
        <p:spPr>
          <a:xfrm>
            <a:off x="5118475" y="19877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лево 9"/>
          <p:cNvSpPr/>
          <p:nvPr/>
        </p:nvSpPr>
        <p:spPr>
          <a:xfrm>
            <a:off x="3074684" y="558924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5616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4752528" cy="13448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FFFF00"/>
                </a:solidFill>
                <a:latin typeface="Constantia" pitchFamily="18" charset="0"/>
              </a:rPr>
              <a:t>Перевозить грузы, выступающие за габариты больше, чем на полметра, или мешающие управлению велосипедом</a:t>
            </a:r>
          </a:p>
        </p:txBody>
      </p:sp>
      <p:pic>
        <p:nvPicPr>
          <p:cNvPr id="16386" name="Picture 2" descr="http://lamcdn.net/specials.the-village.ru/opel/assets/illustrations/15-56046fba948eeeb947f68982a7f4877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8640"/>
            <a:ext cx="3105150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lamcdn.net/specials.the-village.ru/opel/assets/illustrations/17a-03ec99b25e53ee3ce37f6b664de30a3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3105150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11960" y="4941168"/>
            <a:ext cx="4689325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Ездить по проезжей части при наличии велодорожки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5004048" y="10508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/>
          <p:cNvSpPr/>
          <p:nvPr/>
        </p:nvSpPr>
        <p:spPr>
          <a:xfrm>
            <a:off x="3233552" y="5156052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9580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7" y="260648"/>
            <a:ext cx="7704857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FFFF00"/>
                </a:solidFill>
                <a:latin typeface="Constantia" pitchFamily="18" charset="0"/>
              </a:rPr>
              <a:t>Ездить по дорогам, обозначенным знаками: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1062583" y="1085529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3073296" y="1085529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154173" y="1085529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7413549" y="1085529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Знак 5.1 - Автомагистра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44" y="2132856"/>
            <a:ext cx="130492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http://www.signal-doroga.ru/img/produkt2/3_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189" y="2063937"/>
            <a:ext cx="1559182" cy="1666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23528" y="4725144"/>
            <a:ext cx="8496944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ездить ночью без фонарей и катафотов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ездить в состоянии алкогольного опьянения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говорить по телефону во время управления </a:t>
            </a:r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велосипедом.</a:t>
            </a:r>
            <a:endParaRPr lang="ru-RU" sz="2400" b="1" i="1" dirty="0">
              <a:solidFill>
                <a:srgbClr val="FFFF00"/>
              </a:solidFill>
              <a:latin typeface="Constantia" pitchFamily="18" charset="0"/>
            </a:endParaRPr>
          </a:p>
          <a:p>
            <a:pPr marL="285750" indent="-285750" algn="ctr">
              <a:buFont typeface="Wingdings" pitchFamily="2" charset="2"/>
              <a:buChar char="q"/>
            </a:pPr>
            <a:endParaRPr lang="ru-RU" sz="2400" b="1" i="1" dirty="0">
              <a:solidFill>
                <a:srgbClr val="FFFF00"/>
              </a:solidFill>
              <a:latin typeface="Constant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4260" y="4036905"/>
            <a:ext cx="1304925" cy="5126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FF00"/>
                </a:solidFill>
              </a:rPr>
              <a:t>Автомагистраль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64086" y="4036904"/>
            <a:ext cx="1368152" cy="5126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FFFF00"/>
                </a:solidFill>
              </a:rPr>
              <a:t>Дорога для автомобилей</a:t>
            </a:r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24896" y="4107289"/>
            <a:ext cx="1656184" cy="5126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FFFF00"/>
                </a:solidFill>
              </a:rPr>
              <a:t>Пешеходная зона</a:t>
            </a:r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90407" y="3942178"/>
            <a:ext cx="1559182" cy="6339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FFFF00"/>
                </a:solidFill>
              </a:rPr>
              <a:t>Движение на велосипедах запрещено</a:t>
            </a:r>
            <a:endParaRPr lang="ru-RU" sz="1400" dirty="0">
              <a:solidFill>
                <a:srgbClr val="FFFF00"/>
              </a:solidFill>
            </a:endParaRPr>
          </a:p>
        </p:txBody>
      </p:sp>
      <p:pic>
        <p:nvPicPr>
          <p:cNvPr id="17422" name="Picture 14" descr="File:5.3 Russian road sign.sv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364" y="2094763"/>
            <a:ext cx="1368152" cy="1833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16" descr="File:5.33 (Road sing)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94763"/>
            <a:ext cx="1605956" cy="194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6451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95536" y="404664"/>
            <a:ext cx="8424936" cy="626442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5400" b="1" i="1" dirty="0" smtClean="0">
                <a:solidFill>
                  <a:srgbClr val="C00000"/>
                </a:solidFill>
                <a:latin typeface="Constantia" pitchFamily="18" charset="0"/>
              </a:rPr>
              <a:t>Будьте внимательны и осторожны на улице и на дороге, соблюдайте правила дорожного движения!</a:t>
            </a:r>
            <a:endParaRPr lang="ru-RU" sz="5400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81128"/>
            <a:ext cx="2647950" cy="20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169" y="4581126"/>
            <a:ext cx="2736304" cy="20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760" y="4581127"/>
            <a:ext cx="2352675" cy="20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0674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latin typeface="Constantia" pitchFamily="18" charset="0"/>
              </a:rPr>
              <a:t>Вопросы для закрепления</a:t>
            </a:r>
            <a:endParaRPr lang="ru-RU" sz="3600" b="1" i="1" dirty="0">
              <a:latin typeface="Constantia" pitchFamily="18" charset="0"/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2160240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11760" y="1772816"/>
            <a:ext cx="640871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/>
              <a:t>Разрешается </a:t>
            </a:r>
            <a:r>
              <a:rPr lang="ru-RU" sz="1400" dirty="0"/>
              <a:t>ли пешеходу пересекать проезжую часть в данном случае?</a:t>
            </a:r>
          </a:p>
          <a:p>
            <a:r>
              <a:rPr lang="ru-RU" sz="1400" dirty="0"/>
              <a:t>1) Запрещается, так как пешеходный переход находиться в другом месте.</a:t>
            </a:r>
          </a:p>
          <a:p>
            <a:r>
              <a:rPr lang="ru-RU" sz="1400" dirty="0"/>
              <a:t>2) Разрешается, так как знак не запрещает детям переходить здесь улицу.</a:t>
            </a:r>
          </a:p>
          <a:p>
            <a:r>
              <a:rPr lang="ru-RU" sz="1400" dirty="0"/>
              <a:t>3) Разрешается только под прямым углом, когда дорога хорошо просматривается, обе стороны и в зоне видимости нет пешеходных переходов или перекрестка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21088"/>
            <a:ext cx="849694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3528" y="3456621"/>
            <a:ext cx="8496944" cy="620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Какой из знаков должен стоять на месте знака вопроса на картинке?</a:t>
            </a:r>
          </a:p>
        </p:txBody>
      </p:sp>
    </p:spTree>
    <p:extLst>
      <p:ext uri="{BB962C8B-B14F-4D97-AF65-F5344CB8AC3E}">
        <p14:creationId xmlns:p14="http://schemas.microsoft.com/office/powerpoint/2010/main" val="7167635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5" t="10193" r="9399" b="10349"/>
          <a:stretch>
            <a:fillRect/>
          </a:stretch>
        </p:blipFill>
        <p:spPr bwMode="auto">
          <a:xfrm>
            <a:off x="395536" y="332656"/>
            <a:ext cx="2448272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7824" y="476672"/>
            <a:ext cx="5832648" cy="12545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FF00"/>
                </a:solidFill>
              </a:rPr>
              <a:t>Правильно ли идут пешеходы по левой стороне дороги по обочине навстречу транспорту?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ru-RU" dirty="0"/>
              <a:t>1. Правильно;</a:t>
            </a:r>
          </a:p>
          <a:p>
            <a:r>
              <a:rPr lang="ru-RU" dirty="0"/>
              <a:t>2. Неправильно. 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64904"/>
            <a:ext cx="244827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87824" y="2713724"/>
            <a:ext cx="5832648" cy="17263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FF00"/>
                </a:solidFill>
              </a:rPr>
              <a:t>Как должен поступить пешеход в этой ситуации</a:t>
            </a:r>
            <a:r>
              <a:rPr lang="ru-RU" b="1" dirty="0" smtClean="0">
                <a:solidFill>
                  <a:srgbClr val="FFFF00"/>
                </a:solidFill>
              </a:rPr>
              <a:t>?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ru-RU" dirty="0"/>
              <a:t>1. Пройти перед автомобилем, убедившись, что он остановился и уступает Вам дорогу.</a:t>
            </a:r>
          </a:p>
          <a:p>
            <a:r>
              <a:rPr lang="ru-RU" dirty="0"/>
              <a:t>2. Пользуясь преимущественным правом пройти первым.</a:t>
            </a:r>
          </a:p>
          <a:p>
            <a:r>
              <a:rPr lang="ru-RU" dirty="0"/>
              <a:t>3. Уступить автомобилю 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lum bright="-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013176"/>
            <a:ext cx="2412835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87824" y="5013176"/>
            <a:ext cx="5832648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FF00"/>
                </a:solidFill>
              </a:rPr>
              <a:t>Что означает эта дорожная разметка?</a:t>
            </a:r>
            <a:endParaRPr lang="ru-RU" dirty="0">
              <a:solidFill>
                <a:srgbClr val="FFFF00"/>
              </a:solidFill>
            </a:endParaRPr>
          </a:p>
          <a:p>
            <a:pPr lvl="0"/>
            <a:r>
              <a:rPr lang="ru-RU" dirty="0"/>
              <a:t>Место перегона животных.</a:t>
            </a:r>
          </a:p>
          <a:p>
            <a:pPr lvl="0"/>
            <a:r>
              <a:rPr lang="ru-RU" dirty="0"/>
              <a:t>Место пересечения велосипедной дорожки с проезжей частью.</a:t>
            </a:r>
          </a:p>
          <a:p>
            <a:pPr lvl="0"/>
            <a:r>
              <a:rPr lang="ru-RU" dirty="0"/>
              <a:t>Пешеходный переход.</a:t>
            </a:r>
          </a:p>
        </p:txBody>
      </p:sp>
    </p:spTree>
    <p:extLst>
      <p:ext uri="{BB962C8B-B14F-4D97-AF65-F5344CB8AC3E}">
        <p14:creationId xmlns:p14="http://schemas.microsoft.com/office/powerpoint/2010/main" val="10165996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73548"/>
            <a:ext cx="3810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60648"/>
            <a:ext cx="3744416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Водители </a:t>
            </a:r>
            <a:r>
              <a:rPr lang="ru-RU" dirty="0">
                <a:solidFill>
                  <a:srgbClr val="FFFF00"/>
                </a:solidFill>
              </a:rPr>
              <a:t>предупреждают о </a:t>
            </a:r>
            <a:r>
              <a:rPr lang="ru-RU" dirty="0" smtClean="0">
                <a:solidFill>
                  <a:srgbClr val="FFFF00"/>
                </a:solidFill>
              </a:rPr>
              <a:t>повороте</a:t>
            </a:r>
          </a:p>
          <a:p>
            <a:pPr marL="342900" indent="-342900">
              <a:buAutoNum type="arabicPeriod"/>
            </a:pPr>
            <a:r>
              <a:rPr lang="ru-RU" dirty="0" smtClean="0"/>
              <a:t>Оба направо</a:t>
            </a:r>
          </a:p>
          <a:p>
            <a:pPr marL="342900" indent="-342900">
              <a:buAutoNum type="arabicPeriod"/>
            </a:pPr>
            <a:r>
              <a:rPr lang="ru-RU" dirty="0" smtClean="0"/>
              <a:t>Красный на лево, синий на право 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420888"/>
            <a:ext cx="3744416" cy="1634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FFFF00"/>
                </a:solidFill>
              </a:rPr>
              <a:t>Что обозначает этот знак</a:t>
            </a:r>
            <a:r>
              <a:rPr lang="ru-RU" dirty="0" smtClean="0">
                <a:solidFill>
                  <a:srgbClr val="FFFF00"/>
                </a:solidFill>
              </a:rPr>
              <a:t>?</a:t>
            </a:r>
          </a:p>
          <a:p>
            <a:r>
              <a:rPr lang="ru-RU" dirty="0"/>
              <a:t>  1   Велосипедная дорожка.</a:t>
            </a:r>
          </a:p>
          <a:p>
            <a:r>
              <a:rPr lang="ru-RU" dirty="0"/>
              <a:t>  2   Езда на велосипеде запрещена.</a:t>
            </a:r>
          </a:p>
          <a:p>
            <a:r>
              <a:rPr lang="ru-RU" dirty="0"/>
              <a:t>  3   Стоянка для велосипедов.</a:t>
            </a:r>
          </a:p>
          <a:p>
            <a:pPr algn="ctr"/>
            <a:endParaRPr lang="ru-RU" dirty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595" y="2276872"/>
            <a:ext cx="2028825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4581128"/>
            <a:ext cx="3744416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FFFF00"/>
                </a:solidFill>
              </a:rPr>
              <a:t>Что обозначает данный знак</a:t>
            </a:r>
            <a:r>
              <a:rPr lang="ru-RU" dirty="0" smtClean="0">
                <a:solidFill>
                  <a:srgbClr val="FFFF00"/>
                </a:solidFill>
              </a:rPr>
              <a:t>?</a:t>
            </a:r>
          </a:p>
          <a:p>
            <a:r>
              <a:rPr lang="ru-RU" dirty="0"/>
              <a:t>  1  Движение велосипедов запрещено.</a:t>
            </a:r>
          </a:p>
          <a:p>
            <a:r>
              <a:rPr lang="ru-RU" dirty="0"/>
              <a:t>  2  Велосипедная дорожка.</a:t>
            </a:r>
          </a:p>
          <a:p>
            <a:pPr algn="ctr"/>
            <a:endParaRPr lang="ru-RU" dirty="0"/>
          </a:p>
        </p:txBody>
      </p:sp>
      <p:pic>
        <p:nvPicPr>
          <p:cNvPr id="18438" name="Picture 6" descr="se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713" y="4455318"/>
            <a:ext cx="2198588" cy="192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0580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specials.the-village.ru/opel/rules</a:t>
            </a:r>
            <a:endParaRPr lang="ru-RU" dirty="0" smtClean="0"/>
          </a:p>
          <a:p>
            <a:r>
              <a:rPr lang="en-US" dirty="0">
                <a:hlinkClick r:id="rId3"/>
              </a:rPr>
              <a:t>http://www.sinto.ru/info/?</a:t>
            </a:r>
            <a:r>
              <a:rPr lang="en-US" dirty="0" smtClean="0">
                <a:hlinkClick r:id="rId3"/>
              </a:rPr>
              <a:t>id=109</a:t>
            </a:r>
            <a:endParaRPr lang="ru-RU" dirty="0" smtClean="0"/>
          </a:p>
          <a:p>
            <a:r>
              <a:rPr lang="en-US" dirty="0">
                <a:hlinkClick r:id="rId4"/>
              </a:rPr>
              <a:t>http://ru.wikipedia.org/wiki/%CF%F0%E0%E2%E8%EB%E0_%E4%EE%F0%EE%E6%ED%EE%E3%EE_%E4%E2%E8%E6%E5%ED%E8%FF_%E4%EB%FF_%</a:t>
            </a:r>
            <a:r>
              <a:rPr lang="en-US" dirty="0" smtClean="0">
                <a:hlinkClick r:id="rId4"/>
              </a:rPr>
              <a:t>E2%E5%EB%EE%F1%E8%EF%E5%E4%EE%E2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/>
              <a:t>Источники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37371443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6"/>
          <p:cNvSpPr>
            <a:spLocks noGrp="1"/>
          </p:cNvSpPr>
          <p:nvPr>
            <p:ph type="body" idx="1"/>
          </p:nvPr>
        </p:nvSpPr>
        <p:spPr>
          <a:xfrm>
            <a:off x="189986" y="1484784"/>
            <a:ext cx="4237998" cy="1728192"/>
          </a:xfrm>
          <a:solidFill>
            <a:srgbClr val="FFFF00"/>
          </a:solidFill>
        </p:spPr>
        <p:txBody>
          <a:bodyPr>
            <a:noAutofit/>
          </a:bodyPr>
          <a:lstStyle/>
          <a:p>
            <a:pPr marL="45720" algn="l"/>
            <a:r>
              <a:rPr lang="ru-RU" sz="1600" b="1" i="1" dirty="0">
                <a:solidFill>
                  <a:srgbClr val="C00000"/>
                </a:solidFill>
                <a:latin typeface="Constantia" pitchFamily="18" charset="0"/>
              </a:rPr>
              <a:t>Представляют серьезную опасность на </a:t>
            </a:r>
            <a:r>
              <a:rPr lang="ru-RU" sz="1600" b="1" i="1" dirty="0" smtClean="0">
                <a:solidFill>
                  <a:srgbClr val="C00000"/>
                </a:solidFill>
                <a:latin typeface="Constantia" pitchFamily="18" charset="0"/>
              </a:rPr>
              <a:t>улице. Часто в них скапливается большое количество вредных газов, вдыхание которых может привести к отравлению и гибели попавшего туда человека.</a:t>
            </a:r>
            <a:endParaRPr lang="ru-RU" sz="1600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57200" y="3212976"/>
            <a:ext cx="4040188" cy="3312368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 smtClean="0"/>
          </a:p>
          <a:p>
            <a:pPr marL="45720" indent="0">
              <a:buNone/>
            </a:pP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45720" indent="0">
              <a:buNone/>
            </a:pPr>
            <a:endParaRPr lang="ru-RU" dirty="0" smtClean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3"/>
          </p:nvPr>
        </p:nvSpPr>
        <p:spPr>
          <a:xfrm>
            <a:off x="4645025" y="1484784"/>
            <a:ext cx="4247455" cy="1728192"/>
          </a:xfrm>
          <a:solidFill>
            <a:srgbClr val="FFFF00"/>
          </a:solidFill>
        </p:spPr>
        <p:txBody>
          <a:bodyPr>
            <a:normAutofit fontScale="70000" lnSpcReduction="20000"/>
          </a:bodyPr>
          <a:lstStyle/>
          <a:p>
            <a:pPr algn="l"/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Не менее опасны полузакрытые колодцы: идущий человек, не видя угрозы, наступает на край крышки и, потеряв равновесие, падает. Это может привести к переломам и телесным повреждениям</a:t>
            </a:r>
            <a:endParaRPr lang="ru-RU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9" name="Объект 18"/>
          <p:cNvSpPr>
            <a:spLocks noGrp="1"/>
          </p:cNvSpPr>
          <p:nvPr>
            <p:ph sz="quarter" idx="4"/>
          </p:nvPr>
        </p:nvSpPr>
        <p:spPr>
          <a:xfrm>
            <a:off x="4645025" y="3284984"/>
            <a:ext cx="4041775" cy="284117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latin typeface="Constantia" pitchFamily="18" charset="0"/>
              </a:rPr>
              <a:t>Открытые люки и колодцы</a:t>
            </a:r>
            <a:endParaRPr lang="ru-RU" sz="3600" b="1" i="1" dirty="0">
              <a:latin typeface="Constantia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26" y="3311865"/>
            <a:ext cx="4240958" cy="3320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84984"/>
            <a:ext cx="4248472" cy="33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8132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ities0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206" y="-94456"/>
            <a:ext cx="9396413" cy="704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908720"/>
            <a:ext cx="73448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i="1" dirty="0" smtClean="0">
                <a:solidFill>
                  <a:srgbClr val="FFFF00"/>
                </a:solidFill>
                <a:latin typeface="Constantia" pitchFamily="18" charset="0"/>
              </a:rPr>
              <a:t>Спасибо  за внимание</a:t>
            </a:r>
            <a:endParaRPr lang="ru-RU" sz="9600" b="1" i="1" dirty="0">
              <a:solidFill>
                <a:srgbClr val="FFFF0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24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51520" y="1628800"/>
            <a:ext cx="3960440" cy="2664296"/>
          </a:xfrm>
          <a:solidFill>
            <a:srgbClr val="FFFF00"/>
          </a:solidFill>
        </p:spPr>
        <p:txBody>
          <a:bodyPr>
            <a:normAutofit fontScale="92500"/>
          </a:bodyPr>
          <a:lstStyle/>
          <a:p>
            <a:endParaRPr lang="ru-RU" b="1" i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Эта </a:t>
            </a: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опасность связана с тем, что под асфальтом в месте прорыва образуется пустота, которую трудно заметить.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4437112"/>
            <a:ext cx="3960440" cy="208823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1628801"/>
            <a:ext cx="4247455" cy="2736302"/>
          </a:xfrm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pPr marL="45720"/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Признаками таких аварий могут быть: легкая вибрация почвы под ногами, бегущая из под земли вода, вырывающийся из-под земли пар, проседание или вспучивание асфальта.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>
          <a:xfrm>
            <a:off x="4645025" y="4365103"/>
            <a:ext cx="4041775" cy="176105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sz="2400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latin typeface="Constantia" pitchFamily="18" charset="0"/>
              </a:rPr>
              <a:t>Прорыв воды в городских трубопроводах</a:t>
            </a:r>
            <a:endParaRPr lang="ru-RU" sz="3600" b="1" i="1" dirty="0">
              <a:latin typeface="Constant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5103"/>
            <a:ext cx="3960440" cy="2292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365103"/>
            <a:ext cx="4248472" cy="2292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82279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0999" y="1700809"/>
            <a:ext cx="8407893" cy="1512168"/>
          </a:xfrm>
          <a:solidFill>
            <a:srgbClr val="FFFF00"/>
          </a:solidFill>
        </p:spPr>
        <p:txBody>
          <a:bodyPr/>
          <a:lstStyle/>
          <a:p>
            <a:pPr marL="4572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В современном городе множество высоковольтных линий электропередач. Эти провода находятся под высоким напряжением, а  контакт с ними может привести к трагическим последствиям.</a:t>
            </a:r>
          </a:p>
          <a:p>
            <a:pPr marL="45720" indent="0">
              <a:buNone/>
            </a:pPr>
            <a:endParaRPr lang="ru-RU" b="1" i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188640"/>
            <a:ext cx="8381260" cy="1368151"/>
          </a:xfrm>
        </p:spPr>
        <p:txBody>
          <a:bodyPr/>
          <a:lstStyle/>
          <a:p>
            <a:r>
              <a:rPr lang="ru-RU" sz="3000" b="1" i="1" dirty="0" smtClean="0">
                <a:latin typeface="Constantia" pitchFamily="18" charset="0"/>
              </a:rPr>
              <a:t>Оголенные или оборванные провода линий электропередач.</a:t>
            </a:r>
            <a:endParaRPr lang="ru-RU" sz="3000" b="1" i="1" dirty="0">
              <a:latin typeface="Constantia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716502"/>
              </p:ext>
            </p:extLst>
          </p:nvPr>
        </p:nvGraphicFramePr>
        <p:xfrm>
          <a:off x="395536" y="3284984"/>
          <a:ext cx="8352928" cy="3249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9363"/>
                <a:gridCol w="3803565"/>
              </a:tblGrid>
              <a:tr h="32494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solidFill>
                            <a:srgbClr val="FFFF00"/>
                          </a:solidFill>
                          <a:latin typeface="Constantia" pitchFamily="18" charset="0"/>
                        </a:rPr>
                        <a:t>Знак, предупреждающий об опасности поражения электрическим током</a:t>
                      </a:r>
                      <a:endParaRPr lang="ru-RU" sz="2800" i="1" dirty="0">
                        <a:solidFill>
                          <a:srgbClr val="FFFF00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583852"/>
            <a:ext cx="284601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98275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3" y="1719070"/>
            <a:ext cx="8784976" cy="4950289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Пребывание на строительных площадках представляет серьезную опасность. Строительное оборудование и техника, материалы, приготовлены для работы, конструкции, часто не закрепленные, торчащие на разной высоте куски арматуры могут стать причиной </a:t>
            </a:r>
            <a:r>
              <a:rPr lang="ru-RU" b="1" i="1" dirty="0" err="1" smtClean="0">
                <a:solidFill>
                  <a:srgbClr val="C00000"/>
                </a:solidFill>
                <a:latin typeface="Constantia" pitchFamily="18" charset="0"/>
              </a:rPr>
              <a:t>травмированния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.</a:t>
            </a:r>
          </a:p>
          <a:p>
            <a:pPr marL="4572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Удар о них может</a:t>
            </a:r>
          </a:p>
          <a:p>
            <a:pPr marL="45720" indent="0">
              <a:buNone/>
            </a:pP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п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ривести к переломам</a:t>
            </a:r>
          </a:p>
          <a:p>
            <a:pPr marL="45720" indent="0">
              <a:buNone/>
            </a:pP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к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онечностей и </a:t>
            </a:r>
          </a:p>
          <a:p>
            <a:pPr marL="45720" indent="0">
              <a:buNone/>
            </a:pP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п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озвоночника, открытым</a:t>
            </a:r>
          </a:p>
          <a:p>
            <a:pPr marL="45720" indent="0">
              <a:buNone/>
            </a:pP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р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анам с большим </a:t>
            </a:r>
          </a:p>
          <a:p>
            <a:pPr marL="4572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кровотечением,</a:t>
            </a:r>
          </a:p>
          <a:p>
            <a:pPr marL="4572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Вывихам, растяжениям, </a:t>
            </a:r>
          </a:p>
          <a:p>
            <a:pPr marL="4572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вплоть до летального</a:t>
            </a:r>
          </a:p>
          <a:p>
            <a:pPr marL="4572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 исхода.</a:t>
            </a:r>
            <a:endParaRPr lang="ru-RU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latin typeface="Constantia" pitchFamily="18" charset="0"/>
              </a:rPr>
              <a:t>Игры на стройплощадке</a:t>
            </a:r>
            <a:endParaRPr lang="ru-RU" sz="4000" b="1" i="1" dirty="0">
              <a:latin typeface="Constant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284984"/>
            <a:ext cx="5112568" cy="327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3021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1" y="1628800"/>
            <a:ext cx="8784977" cy="5040560"/>
          </a:xfrm>
        </p:spPr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Constantia" pitchFamily="18" charset="0"/>
              </a:rPr>
              <a:t>Меры по предотвращению опасных ситуаций на улице</a:t>
            </a:r>
            <a:endParaRPr lang="ru-RU" b="1" i="1" dirty="0"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7270" y="1700808"/>
            <a:ext cx="852855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"/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Не подходите близко к стенам зданий, во избежание падения сосулек или других предметов.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7270" y="2564904"/>
            <a:ext cx="853838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"/>
            <a:r>
              <a:rPr lang="ru-RU" b="1" i="1" dirty="0">
                <a:solidFill>
                  <a:srgbClr val="FFFF00"/>
                </a:solidFill>
                <a:latin typeface="Constantia" pitchFamily="18" charset="0"/>
              </a:rPr>
              <a:t>Идя по улицам города, не забывайте смотреть под ноги, обходите канализационные люки, перегороженные участки дорог, не пытайтесь сократить путь, подлезая под ограждения.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7271" y="3636888"/>
            <a:ext cx="8528549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"/>
            <a:r>
              <a:rPr lang="ru-RU" sz="2000" b="1" i="1" dirty="0">
                <a:solidFill>
                  <a:srgbClr val="FFFF00"/>
                </a:solidFill>
                <a:latin typeface="Constantia" pitchFamily="18" charset="0"/>
              </a:rPr>
              <a:t>Обходите стройплощадку! Стройка- не место для игр.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7271" y="4437112"/>
            <a:ext cx="852854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"/>
            <a:r>
              <a:rPr lang="ru-RU" sz="2000" b="1" i="1" dirty="0">
                <a:solidFill>
                  <a:srgbClr val="FFFF00"/>
                </a:solidFill>
                <a:latin typeface="Constantia" pitchFamily="18" charset="0"/>
              </a:rPr>
              <a:t>Особую осторожность соблюдайте, заметив идущий из- под земли пар. Он указывает на прорыв трубопровода с горячей водой.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7271" y="5589240"/>
            <a:ext cx="852854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"/>
            <a:r>
              <a:rPr lang="ru-RU" sz="2000" b="1" i="1" dirty="0">
                <a:solidFill>
                  <a:srgbClr val="FFFF00"/>
                </a:solidFill>
                <a:latin typeface="Constantia" pitchFamily="18" charset="0"/>
              </a:rPr>
              <a:t>Не прикасайтесь к оборванным висящим проводам, а в сырую погоду не подходите к ним ближе чем на 5 метров.</a:t>
            </a:r>
          </a:p>
        </p:txBody>
      </p:sp>
    </p:spTree>
    <p:extLst>
      <p:ext uri="{BB962C8B-B14F-4D97-AF65-F5344CB8AC3E}">
        <p14:creationId xmlns:p14="http://schemas.microsoft.com/office/powerpoint/2010/main" val="30434274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79512" y="332656"/>
            <a:ext cx="8784976" cy="6336704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</a:rPr>
              <a:t>Если вы заметили аварийную ситуацию, опасный предмет на улице- сообщите об этом по </a:t>
            </a:r>
            <a:r>
              <a:rPr lang="ru-RU" sz="40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</a:rPr>
              <a:t>стационарному телефону </a:t>
            </a:r>
            <a:r>
              <a:rPr lang="ru-RU" sz="4000" b="1" i="1" u="sng" dirty="0" smtClean="0">
                <a:solidFill>
                  <a:srgbClr val="FF0000"/>
                </a:solidFill>
                <a:latin typeface="Constantia" pitchFamily="18" charset="0"/>
              </a:rPr>
              <a:t>(«01») </a:t>
            </a:r>
            <a:r>
              <a:rPr lang="ru-RU" sz="4000" b="1" i="1" dirty="0" smtClean="0">
                <a:solidFill>
                  <a:srgbClr val="FF0000"/>
                </a:solidFill>
                <a:latin typeface="Constantia" pitchFamily="18" charset="0"/>
              </a:rPr>
              <a:t>или </a:t>
            </a:r>
            <a:r>
              <a:rPr lang="ru-RU" sz="4000" b="1" i="1" u="sng" dirty="0" smtClean="0">
                <a:solidFill>
                  <a:srgbClr val="FF0000"/>
                </a:solidFill>
                <a:latin typeface="Constantia" pitchFamily="18" charset="0"/>
              </a:rPr>
              <a:t>мобильному («112»).</a:t>
            </a:r>
          </a:p>
          <a:p>
            <a:pPr marL="45720" indent="0" algn="ctr">
              <a:buNone/>
            </a:pP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</a:rPr>
              <a:t>Так вы сможете предотвратить несчастный случай, уберечь себя и других от беды</a:t>
            </a:r>
            <a:r>
              <a:rPr lang="ru-RU" sz="4000" b="1" i="1" dirty="0" smtClean="0">
                <a:solidFill>
                  <a:srgbClr val="FF0000"/>
                </a:solidFill>
                <a:latin typeface="Constantia" pitchFamily="18" charset="0"/>
              </a:rPr>
              <a:t>.</a:t>
            </a:r>
            <a:endParaRPr lang="ru-RU" sz="4000" b="1" i="1" dirty="0">
              <a:solidFill>
                <a:srgbClr val="FF000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4753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1095</TotalTime>
  <Words>1200</Words>
  <Application>Microsoft Office PowerPoint</Application>
  <PresentationFormat>Экран (4:3)</PresentationFormat>
  <Paragraphs>298</Paragraphs>
  <Slides>40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Сетка</vt:lpstr>
      <vt:lpstr>  Безопасное поведение на улице и дороге</vt:lpstr>
      <vt:lpstr>Улица</vt:lpstr>
      <vt:lpstr>Падение случайных предметов</vt:lpstr>
      <vt:lpstr>Открытые люки и колодцы</vt:lpstr>
      <vt:lpstr>Прорыв воды в городских трубопроводах</vt:lpstr>
      <vt:lpstr>Оголенные или оборванные провода линий электропередач.</vt:lpstr>
      <vt:lpstr>Игры на стройплощадке</vt:lpstr>
      <vt:lpstr>Меры по предотвращению опасных ситуаций на улице</vt:lpstr>
      <vt:lpstr>Презентация PowerPoint</vt:lpstr>
      <vt:lpstr>Дорога</vt:lpstr>
      <vt:lpstr>          </vt:lpstr>
      <vt:lpstr>Для обеспечения безопасности на дороге используются</vt:lpstr>
      <vt:lpstr>Светофоры</vt:lpstr>
      <vt:lpstr>Дорожные знаки </vt:lpstr>
      <vt:lpstr>Дорожная разметка</vt:lpstr>
      <vt:lpstr>Общие правила поведения участников дорожного движения</vt:lpstr>
      <vt:lpstr>Правила безопасного поведения на дорогах</vt:lpstr>
      <vt:lpstr>Обязанности пешехода</vt:lpstr>
      <vt:lpstr>Обязанности пешехода</vt:lpstr>
      <vt:lpstr>Обязанности пешехода</vt:lpstr>
      <vt:lpstr>Категорически запрещается</vt:lpstr>
      <vt:lpstr>Презентация PowerPoint</vt:lpstr>
      <vt:lpstr>Презентация PowerPoint</vt:lpstr>
      <vt:lpstr>Общие правила безопасности при езде на велосипеде.</vt:lpstr>
      <vt:lpstr>Велосипедист — полноправный участник дорожного движения.  Велосипед и автомобиль равны на дороге.</vt:lpstr>
      <vt:lpstr>Будьте заметны</vt:lpstr>
      <vt:lpstr> Шлем и одежда </vt:lpstr>
      <vt:lpstr>Тротуары</vt:lpstr>
      <vt:lpstr>Зебры</vt:lpstr>
      <vt:lpstr>Сигналы</vt:lpstr>
      <vt:lpstr>Привлекайте внимание</vt:lpstr>
      <vt:lpstr>Что делать нельзя</vt:lpstr>
      <vt:lpstr>Презентация PowerPoint</vt:lpstr>
      <vt:lpstr>Презентация PowerPoint</vt:lpstr>
      <vt:lpstr>Презентация PowerPoint</vt:lpstr>
      <vt:lpstr>Вопросы для закрепления</vt:lpstr>
      <vt:lpstr>Презентация PowerPoint</vt:lpstr>
      <vt:lpstr>Презентация PowerPoint</vt:lpstr>
      <vt:lpstr>Источники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Безопасное поведение на улице и дороге</dc:title>
  <dc:creator>Костя</dc:creator>
  <cp:lastModifiedBy>USER</cp:lastModifiedBy>
  <cp:revision>79</cp:revision>
  <dcterms:created xsi:type="dcterms:W3CDTF">2013-10-31T10:00:20Z</dcterms:created>
  <dcterms:modified xsi:type="dcterms:W3CDTF">2014-09-11T17:50:15Z</dcterms:modified>
</cp:coreProperties>
</file>