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58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181"/>
    <a:srgbClr val="FF3737"/>
    <a:srgbClr val="0065B0"/>
    <a:srgbClr val="F9CF83"/>
    <a:srgbClr val="095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93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25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35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4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865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59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9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7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06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8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19DE8-23FA-4B6C-B5A7-A4FE026C4DFE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8EA27-D806-41A8-B61C-EAD9D1E2B3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38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9.xml"/><Relationship Id="rId18" Type="http://schemas.openxmlformats.org/officeDocument/2006/relationships/slide" Target="slide24.xml"/><Relationship Id="rId3" Type="http://schemas.openxmlformats.org/officeDocument/2006/relationships/slide" Target="slide11.xml"/><Relationship Id="rId21" Type="http://schemas.openxmlformats.org/officeDocument/2006/relationships/slide" Target="slide18.xml"/><Relationship Id="rId7" Type="http://schemas.openxmlformats.org/officeDocument/2006/relationships/slide" Target="slide3.xml"/><Relationship Id="rId12" Type="http://schemas.openxmlformats.org/officeDocument/2006/relationships/slide" Target="slide5.xml"/><Relationship Id="rId17" Type="http://schemas.openxmlformats.org/officeDocument/2006/relationships/slide" Target="slide20.xml"/><Relationship Id="rId25" Type="http://schemas.openxmlformats.org/officeDocument/2006/relationships/slide" Target="slide10.xml"/><Relationship Id="rId2" Type="http://schemas.openxmlformats.org/officeDocument/2006/relationships/slide" Target="slide7.xml"/><Relationship Id="rId16" Type="http://schemas.openxmlformats.org/officeDocument/2006/relationships/slide" Target="slide16.xml"/><Relationship Id="rId20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23.xml"/><Relationship Id="rId11" Type="http://schemas.openxmlformats.org/officeDocument/2006/relationships/slide" Target="slide25.xml"/><Relationship Id="rId24" Type="http://schemas.openxmlformats.org/officeDocument/2006/relationships/slide" Target="slide6.xml"/><Relationship Id="rId5" Type="http://schemas.openxmlformats.org/officeDocument/2006/relationships/slide" Target="slide19.xml"/><Relationship Id="rId15" Type="http://schemas.openxmlformats.org/officeDocument/2006/relationships/slide" Target="slide12.xml"/><Relationship Id="rId23" Type="http://schemas.openxmlformats.org/officeDocument/2006/relationships/slide" Target="slide26.xml"/><Relationship Id="rId10" Type="http://schemas.openxmlformats.org/officeDocument/2006/relationships/slide" Target="slide21.xml"/><Relationship Id="rId19" Type="http://schemas.openxmlformats.org/officeDocument/2006/relationships/slide" Target="slide4.xml"/><Relationship Id="rId4" Type="http://schemas.openxmlformats.org/officeDocument/2006/relationships/slide" Target="slide15.xml"/><Relationship Id="rId9" Type="http://schemas.openxmlformats.org/officeDocument/2006/relationships/slide" Target="slide17.xml"/><Relationship Id="rId14" Type="http://schemas.openxmlformats.org/officeDocument/2006/relationships/slide" Target="slide8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1%80%D0%BE%D1%85%D0%BE%D1%80%D0%B5%D0%BD%D0%BA%D0%BE,_%D0%90%D0%BB%D0%B5%D0%BA%D1%81%D0%B0%D0%BD%D0%B4%D1%80_%D0%90%D0%BB%D0%B5%D0%BA%D1%81%D0%B0%D0%BD%D0%B4%D1%80%D0%BE%D0%B2%D0%B8%D1%87" TargetMode="External"/><Relationship Id="rId13" Type="http://schemas.openxmlformats.org/officeDocument/2006/relationships/hyperlink" Target="https://ru.wikipedia.org/wiki/%D0%9A%D0%BE%D1%82%D0%B8%D0%BA,_%D0%92%D0%B0%D0%BB%D0%B5%D0%BD%D1%82%D0%B8%D0%BD_%D0%90%D0%BB%D0%B5%D0%BA%D1%81%D0%B0%D0%BD%D0%B4%D1%80%D0%BE%D0%B2%D0%B8%D1%87" TargetMode="External"/><Relationship Id="rId18" Type="http://schemas.openxmlformats.org/officeDocument/2006/relationships/hyperlink" Target="https://ru.wikipedia.org/wiki/%D0%A2%D0%B5%D1%80%D0%B5%D1%88%D0%BA%D0%BE%D0%B2%D0%B0,_%D0%92%D0%B0%D0%BB%D0%B5%D0%BD%D1%82%D0%B8%D0%BD%D0%B0_%D0%92%D0%BB%D0%B0%D0%B4%D0%B8%D0%BC%D0%B8%D1%80%D0%BE%D0%B2%D0%BD%D0%B0" TargetMode="External"/><Relationship Id="rId26" Type="http://schemas.openxmlformats.org/officeDocument/2006/relationships/hyperlink" Target="https://medalww.ru/photo/e2/foto-karelina-aleksandra-v-medalyah.php" TargetMode="External"/><Relationship Id="rId3" Type="http://schemas.openxmlformats.org/officeDocument/2006/relationships/hyperlink" Target="https://damion.club/5190-den-geroev-otechestva-fon.html" TargetMode="External"/><Relationship Id="rId21" Type="http://schemas.openxmlformats.org/officeDocument/2006/relationships/hyperlink" Target="https://ru.wikipedia.org/wiki/%D0%95%D0%BA%D0%B0%D1%82%D0%B5%D1%80%D0%B8%D0%BD%D0%B0_II" TargetMode="External"/><Relationship Id="rId7" Type="http://schemas.openxmlformats.org/officeDocument/2006/relationships/hyperlink" Target="https://ru.wikipedia.org/wiki/%D0%94%D0%B5%D0%BD%D1%8C_%D0%93%D0%B5%D1%80%D0%BE%D0%B5%D0%B2_%D0%9E%D1%82%D0%B5%D1%87%D0%B5%D1%81%D1%82%D0%B2%D0%B0" TargetMode="External"/><Relationship Id="rId12" Type="http://schemas.openxmlformats.org/officeDocument/2006/relationships/hyperlink" Target="https://primamedia.ru/news/510354/" TargetMode="External"/><Relationship Id="rId17" Type="http://schemas.openxmlformats.org/officeDocument/2006/relationships/hyperlink" Target="https://ru.wikipedia.org/wiki/%D0%96%D1%83%D0%BA%D0%BE%D0%B2,_%D0%93%D0%B5%D0%BE%D1%80%D0%B3%D0%B8%D0%B9_%D0%9A%D0%BE%D0%BD%D1%81%D1%82%D0%B0%D0%BD%D1%82%D0%B8%D0%BD%D0%BE%D0%B2%D0%B8%D1%87" TargetMode="External"/><Relationship Id="rId25" Type="http://schemas.openxmlformats.org/officeDocument/2006/relationships/hyperlink" Target="https://ru.wikipedia.org/wiki/%D0%9A%D0%B0%D0%BB%D0%B0%D1%88%D0%BD%D0%B8%D0%BA%D0%BE%D0%B2,_%D0%9C%D0%B8%D1%85%D0%B0%D0%B8%D0%BB_%D0%A2%D0%B8%D0%BC%D0%BE%D1%84%D0%B5%D0%B5%D0%B2%D0%B8%D1%87" TargetMode="External"/><Relationship Id="rId2" Type="http://schemas.openxmlformats.org/officeDocument/2006/relationships/hyperlink" Target="https://rounb.ru/news/kto-s-mechom-k-nam-pridet-viktorina-onlajn" TargetMode="External"/><Relationship Id="rId16" Type="http://schemas.openxmlformats.org/officeDocument/2006/relationships/hyperlink" Target="https://rounb.ru/aktualnie-sobitiya/kto-s-mechom-k-nam-pridet-viktorina-onlajn-0812.html" TargetMode="External"/><Relationship Id="rId20" Type="http://schemas.openxmlformats.org/officeDocument/2006/relationships/hyperlink" Target="https://ru.wikipedia.org/wiki/%D0%A1%D1%83%D0%B2%D0%BE%D1%80%D0%BE%D0%B2,_%D0%90%D0%BB%D0%B5%D0%BA%D1%81%D0%B0%D0%BD%D0%B4%D1%80_%D0%92%D0%B0%D1%81%D0%B8%D0%BB%D1%8C%D0%B5%D0%B2%D0%B8%D1%87" TargetMode="External"/><Relationship Id="rId29" Type="http://schemas.openxmlformats.org/officeDocument/2006/relationships/hyperlink" Target="https://ru.wikipedia.org/wiki/%D0%9F%D0%BE%D0%BA%D1%80%D1%8B%D1%88%D0%BA%D0%B8%D0%BD,_%D0%90%D0%BB%D0%B5%D0%BA%D1%81%D0%B0%D0%BD%D0%B4%D1%80_%D0%98%D0%B2%D0%B0%D0%BD%D0%BE%D0%B2%D0%B8%D1%8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E%D1%81%D0%BA%D0%B0%D0%BD%D0%BE%D0%B2,_%D0%A1%D1%83%D0%BB%D0%B0%D0%BC%D0%B1%D0%B5%D0%BA_%D0%A1%D1%83%D1%81%D0%B0%D1%80%D0%BA%D1%83%D0%BB%D0%BE%D0%B2%D0%B8%D1%87" TargetMode="External"/><Relationship Id="rId11" Type="http://schemas.openxmlformats.org/officeDocument/2006/relationships/hyperlink" Target="https://warheroes.ru/hero/hero.asp?Hero_id=8740" TargetMode="External"/><Relationship Id="rId24" Type="http://schemas.openxmlformats.org/officeDocument/2006/relationships/hyperlink" Target="https://ru.wikipedia.org/wiki/%D0%93%D0%B0%D0%B3%D0%B0%D1%80%D0%B8%D0%BD,_%D0%AE%D1%80%D0%B8%D0%B9_%D0%90%D0%BB%D0%B5%D0%BA%D1%81%D0%B5%D0%B5%D0%B2%D0%B8%D1%87" TargetMode="External"/><Relationship Id="rId32" Type="http://schemas.openxmlformats.org/officeDocument/2006/relationships/hyperlink" Target="https://phonoteka.org/14471-patrioticheskij-fon-dlja-afishi.html" TargetMode="External"/><Relationship Id="rId5" Type="http://schemas.openxmlformats.org/officeDocument/2006/relationships/hyperlink" Target="http://biblbir.ru/%D1%82%D0%B5%D1%81%D1%82-%D0%B2%D0%B8%D0%BA%D1%82%D0%BE%D1%80%D0%B8%D0%BD%D0%B0-%D0%B4%D0%B5%D0%BD%D1%8C-%D0%B3%D0%B5%D1%80%D0%BE%D0%B5%D0%B2-%D0%BE%D1%82%D0%B5%D1%87%D0%B5%D1%81%D1%82/" TargetMode="External"/><Relationship Id="rId15" Type="http://schemas.openxmlformats.org/officeDocument/2006/relationships/hyperlink" Target="https://ru.m.wikipedia.org/wiki/%D0%A4%D0%B0%D0%B9%D0%BB:Hero_of_the_Russian_Federation_medal.png" TargetMode="External"/><Relationship Id="rId23" Type="http://schemas.openxmlformats.org/officeDocument/2006/relationships/hyperlink" Target="https://ru.wikipedia.org/wiki/%D0%9A%D0%BB%D0%BE%D1%87%D0%BA%D0%BE%D0%B2,_%D0%92%D0%B0%D1%81%D0%B8%D0%BB%D0%B8%D0%B9_%D0%93%D0%B5%D0%BE%D1%80%D0%B3%D0%B8%D0%B5%D0%B2%D0%B8%D1%87" TargetMode="External"/><Relationship Id="rId28" Type="http://schemas.openxmlformats.org/officeDocument/2006/relationships/hyperlink" Target="https://warheroes.ru/hero/hero.asp?Hero_id=532" TargetMode="External"/><Relationship Id="rId10" Type="http://schemas.openxmlformats.org/officeDocument/2006/relationships/hyperlink" Target="https://&#1088;&#1086;&#1076;&#1080;&#1085;&#1072;-&#1084;&#1086;&#1103;.&#1088;&#1092;/7743-pervaja-zhenschina-udostoennaja-vysokogo-zvanija-geroja-sovetskogo-sojuza.html" TargetMode="External"/><Relationship Id="rId19" Type="http://schemas.openxmlformats.org/officeDocument/2006/relationships/hyperlink" Target="https://ruskline.ru/news_rl/2020/11/26/aleksandr_suvorov_ya__russkii_kakoi_vostorg" TargetMode="External"/><Relationship Id="rId31" Type="http://schemas.openxmlformats.org/officeDocument/2006/relationships/hyperlink" Target="https://lenta.ru/news/2022/02/03/sparta/" TargetMode="External"/><Relationship Id="rId4" Type="http://schemas.openxmlformats.org/officeDocument/2006/relationships/hyperlink" Target="https://ru.wikipedia.org/wiki/%D0%9C%D0%B0%D0%BA%D0%B0%D1%80%D0%BE%D0%B2,_%D0%A1%D0%B5%D1%80%D0%B3%D0%B5%D0%B9_%D0%90%D1%84%D0%B0%D0%BD%D0%B0%D1%81%D1%8C%D0%B5%D0%B2%D0%B8%D1%87" TargetMode="External"/><Relationship Id="rId9" Type="http://schemas.openxmlformats.org/officeDocument/2006/relationships/hyperlink" Target="https://ru.wikipedia.org/wiki/%D0%A1%D0%BE%D0%BB%D0%BE%D0%B4%D0%BA%D0%BE%D0%B2,_%D0%9B%D0%B5%D0%BE%D0%BD%D0%B8%D0%B4_%D0%9C%D0%B8%D1%85%D0%B0%D0%B9%D0%BB%D0%BE%D0%B2%D0%B8%D1%87" TargetMode="External"/><Relationship Id="rId14" Type="http://schemas.openxmlformats.org/officeDocument/2006/relationships/hyperlink" Target="https://gwar.mil.ru/heroes/chelovek_nagrazhdenie50140877/" TargetMode="External"/><Relationship Id="rId22" Type="http://schemas.openxmlformats.org/officeDocument/2006/relationships/hyperlink" Target="https://vk.com/topic-106379748_33082903" TargetMode="External"/><Relationship Id="rId27" Type="http://schemas.openxmlformats.org/officeDocument/2006/relationships/hyperlink" Target="https://ru.wikipedia.org/wiki/%D0%9A%D0%B0%D1%80%D0%B0%D1%86%D1%83%D0%BF%D0%B0,_%D0%9D%D0%B8%D0%BA%D0%B8%D1%82%D0%B0_%D0%A4%D1%91%D0%B4%D0%BE%D1%80%D0%BE%D0%B2%D0%B8%D1%87" TargetMode="External"/><Relationship Id="rId30" Type="http://schemas.openxmlformats.org/officeDocument/2006/relationships/hyperlink" Target="https://russian.rt.com/ussr/article/1010540-ukraina-rossiya-specoperaciya-gero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352" y="0"/>
            <a:ext cx="455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rgbClr val="00B0F0"/>
                  </a:solidFill>
                </a:ln>
                <a:solidFill>
                  <a:srgbClr val="0065B0"/>
                </a:solidFill>
              </a:rPr>
              <a:t>Интеллектуальная </a:t>
            </a:r>
          </a:p>
          <a:p>
            <a:pPr algn="ctr"/>
            <a:r>
              <a:rPr lang="ru-RU" sz="3600" b="1" dirty="0" smtClean="0">
                <a:ln>
                  <a:solidFill>
                    <a:srgbClr val="00B0F0"/>
                  </a:solidFill>
                </a:ln>
                <a:solidFill>
                  <a:srgbClr val="0065B0"/>
                </a:solidFill>
              </a:rPr>
              <a:t>игра</a:t>
            </a:r>
          </a:p>
        </p:txBody>
      </p:sp>
      <p:sp>
        <p:nvSpPr>
          <p:cNvPr id="3" name="TextBox 8"/>
          <p:cNvSpPr txBox="1">
            <a:spLocks noChangeArrowheads="1"/>
          </p:cNvSpPr>
          <p:nvPr/>
        </p:nvSpPr>
        <p:spPr bwMode="auto">
          <a:xfrm>
            <a:off x="1411560" y="6334780"/>
            <a:ext cx="50301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PMingLiU" panose="02020500000000000000" pitchFamily="18" charset="-120"/>
              </a:defRPr>
            </a:lvl9pPr>
          </a:lstStyle>
          <a:p>
            <a:pPr algn="ctr"/>
            <a:r>
              <a:rPr lang="ru-RU" altLang="ru-RU" sz="1400" i="1" dirty="0">
                <a:solidFill>
                  <a:srgbClr val="0070C0"/>
                </a:solidFill>
                <a:latin typeface="+mn-lt"/>
              </a:rPr>
              <a:t>Автор: </a:t>
            </a:r>
            <a:r>
              <a:rPr lang="ru-RU" altLang="ru-RU" sz="1400" i="1" dirty="0" smtClean="0">
                <a:solidFill>
                  <a:srgbClr val="0070C0"/>
                </a:solidFill>
                <a:latin typeface="+mn-lt"/>
              </a:rPr>
              <a:t>Колышкина </a:t>
            </a:r>
            <a:r>
              <a:rPr lang="ru-RU" altLang="ru-RU" sz="1400" i="1" dirty="0">
                <a:solidFill>
                  <a:srgbClr val="0070C0"/>
                </a:solidFill>
                <a:latin typeface="+mn-lt"/>
              </a:rPr>
              <a:t>Елена </a:t>
            </a:r>
            <a:r>
              <a:rPr lang="ru-RU" altLang="ru-RU" sz="1400" i="1" dirty="0" smtClean="0">
                <a:solidFill>
                  <a:srgbClr val="0070C0"/>
                </a:solidFill>
                <a:latin typeface="+mn-lt"/>
              </a:rPr>
              <a:t>Владимировна</a:t>
            </a:r>
          </a:p>
          <a:p>
            <a:pPr algn="ctr"/>
            <a:r>
              <a:rPr lang="ru-RU" altLang="ru-RU" sz="1400" i="1" dirty="0" smtClean="0">
                <a:solidFill>
                  <a:srgbClr val="0070C0"/>
                </a:solidFill>
                <a:latin typeface="+mn-lt"/>
              </a:rPr>
              <a:t>учитель географии высшей категории, г. Новосибирск, 2022</a:t>
            </a:r>
            <a:endParaRPr lang="ru-RU" altLang="ru-RU" sz="1400" i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9564" y="2786417"/>
            <a:ext cx="35819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700" b="1" dirty="0" smtClean="0">
                <a:ln>
                  <a:solidFill>
                    <a:srgbClr val="FF8181"/>
                  </a:solidFill>
                </a:ln>
                <a:solidFill>
                  <a:srgbClr val="FF3737"/>
                </a:solidFill>
              </a:rPr>
              <a:t>Героями наша Отчизна сильна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3176" y="85365"/>
            <a:ext cx="651614" cy="65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9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Марина Плотникова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b="1" dirty="0">
                <a:solidFill>
                  <a:srgbClr val="FF3737"/>
                </a:solidFill>
              </a:rPr>
              <a:t>Первой женщиной, удостоенной звания Героя Российской Федерации, стала </a:t>
            </a:r>
            <a:r>
              <a:rPr lang="ru-RU" sz="1900" b="1" dirty="0" smtClean="0">
                <a:solidFill>
                  <a:srgbClr val="FF3737"/>
                </a:solidFill>
              </a:rPr>
              <a:t>17-летняя выпускница, которая </a:t>
            </a:r>
            <a:r>
              <a:rPr lang="ru-RU" sz="1900" b="1" dirty="0">
                <a:solidFill>
                  <a:srgbClr val="FF3737"/>
                </a:solidFill>
              </a:rPr>
              <a:t>ценой собственной жизни спасла </a:t>
            </a:r>
            <a:r>
              <a:rPr lang="ru-RU" sz="1900" b="1" dirty="0" smtClean="0">
                <a:solidFill>
                  <a:srgbClr val="FF3737"/>
                </a:solidFill>
              </a:rPr>
              <a:t>тонущих детей. Назовите её имя</a:t>
            </a:r>
            <a:endParaRPr lang="ru-RU" sz="19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Елена Кондакова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Ирина Янина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Любовь Егорова</a:t>
            </a:r>
            <a:endParaRPr lang="ru-RU" sz="26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418161" y="2073922"/>
            <a:ext cx="6579077" cy="4414483"/>
            <a:chOff x="5418161" y="2073922"/>
            <a:chExt cx="6579077" cy="4414483"/>
          </a:xfrm>
        </p:grpSpPr>
        <p:pic>
          <p:nvPicPr>
            <p:cNvPr id="1026" name="Picture 2" descr="Герой Российской Федерации Плотникова Марина Владимировна ...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3268" y="2073922"/>
              <a:ext cx="2478917" cy="2884558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418161" y="5011077"/>
              <a:ext cx="6579077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Марина Владимировна Плотникова.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Указом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Президента Российской Федерации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от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25 августа 1992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г. «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 мужество и героизм, проявленные при спасении троих тонувших детей», Марине Плотниковой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было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присвоено звание Героя Российской Федерации (посмертно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Спасение пассажиров                  и </a:t>
            </a:r>
            <a:r>
              <a:rPr lang="ru-RU" b="1" dirty="0">
                <a:solidFill>
                  <a:srgbClr val="0070C0"/>
                </a:solidFill>
              </a:rPr>
              <a:t>членов экипажа парохода «Челюскин»</a:t>
            </a: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95535"/>
            <a:ext cx="8057731" cy="1004846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3737"/>
                </a:solidFill>
              </a:rPr>
              <a:t>Первыми, кто </a:t>
            </a:r>
            <a:r>
              <a:rPr lang="ru-RU" b="1" dirty="0" smtClean="0">
                <a:solidFill>
                  <a:srgbClr val="FF3737"/>
                </a:solidFill>
              </a:rPr>
              <a:t>удостоен </a:t>
            </a:r>
            <a:r>
              <a:rPr lang="ru-RU" b="1" dirty="0">
                <a:solidFill>
                  <a:srgbClr val="FF3737"/>
                </a:solidFill>
              </a:rPr>
              <a:t>звания Героя Советского Союза, </a:t>
            </a:r>
            <a:r>
              <a:rPr lang="ru-RU" b="1" dirty="0" smtClean="0">
                <a:solidFill>
                  <a:srgbClr val="FF3737"/>
                </a:solidFill>
              </a:rPr>
              <a:t>были полярные </a:t>
            </a:r>
            <a:r>
              <a:rPr lang="ru-RU" b="1" dirty="0">
                <a:solidFill>
                  <a:srgbClr val="FF3737"/>
                </a:solidFill>
              </a:rPr>
              <a:t>лётчики </a:t>
            </a:r>
            <a:r>
              <a:rPr lang="ru-RU" b="1" dirty="0" smtClean="0">
                <a:solidFill>
                  <a:srgbClr val="FF3737"/>
                </a:solidFill>
              </a:rPr>
              <a:t>А. Ляпидевский, С. </a:t>
            </a:r>
            <a:r>
              <a:rPr lang="ru-RU" b="1" dirty="0" err="1" smtClean="0">
                <a:solidFill>
                  <a:srgbClr val="FF3737"/>
                </a:solidFill>
              </a:rPr>
              <a:t>Леваневский</a:t>
            </a:r>
            <a:r>
              <a:rPr lang="ru-RU" b="1" dirty="0" smtClean="0">
                <a:solidFill>
                  <a:srgbClr val="FF3737"/>
                </a:solidFill>
              </a:rPr>
              <a:t>, В. </a:t>
            </a:r>
            <a:r>
              <a:rPr lang="ru-RU" b="1" dirty="0" err="1" smtClean="0">
                <a:solidFill>
                  <a:srgbClr val="FF3737"/>
                </a:solidFill>
              </a:rPr>
              <a:t>Молоков</a:t>
            </a:r>
            <a:r>
              <a:rPr lang="ru-RU" b="1" dirty="0" smtClean="0">
                <a:solidFill>
                  <a:srgbClr val="FF3737"/>
                </a:solidFill>
              </a:rPr>
              <a:t>, </a:t>
            </a:r>
          </a:p>
          <a:p>
            <a:pPr algn="ctr"/>
            <a:r>
              <a:rPr lang="ru-RU" b="1" dirty="0" smtClean="0">
                <a:solidFill>
                  <a:srgbClr val="FF3737"/>
                </a:solidFill>
              </a:rPr>
              <a:t>Н. </a:t>
            </a:r>
            <a:r>
              <a:rPr lang="ru-RU" b="1" dirty="0" err="1" smtClean="0">
                <a:solidFill>
                  <a:srgbClr val="FF3737"/>
                </a:solidFill>
              </a:rPr>
              <a:t>Каманин</a:t>
            </a:r>
            <a:r>
              <a:rPr lang="ru-RU" b="1" dirty="0" smtClean="0">
                <a:solidFill>
                  <a:srgbClr val="FF3737"/>
                </a:solidFill>
              </a:rPr>
              <a:t>, М. </a:t>
            </a:r>
            <a:r>
              <a:rPr lang="ru-RU" b="1" dirty="0" err="1" smtClean="0">
                <a:solidFill>
                  <a:srgbClr val="FF3737"/>
                </a:solidFill>
              </a:rPr>
              <a:t>Слепнёв</a:t>
            </a:r>
            <a:r>
              <a:rPr lang="ru-RU" b="1" dirty="0" smtClean="0">
                <a:solidFill>
                  <a:srgbClr val="FF3737"/>
                </a:solidFill>
              </a:rPr>
              <a:t>, М. Водопьянов, И. Доронин. За какой подвиг им присвоено это высокое звание?</a:t>
            </a:r>
            <a:endParaRPr lang="ru-RU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Разгром </a:t>
            </a:r>
            <a:r>
              <a:rPr lang="ru-RU" b="1" dirty="0">
                <a:solidFill>
                  <a:srgbClr val="0070C0"/>
                </a:solidFill>
              </a:rPr>
              <a:t>японских интервентов в районе озера </a:t>
            </a:r>
            <a:r>
              <a:rPr lang="ru-RU" b="1" dirty="0" smtClean="0">
                <a:solidFill>
                  <a:srgbClr val="0070C0"/>
                </a:solidFill>
              </a:rPr>
              <a:t>Хасан (1939г.)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Спасение пассажиров                  и членов экипажа </a:t>
            </a:r>
            <a:r>
              <a:rPr lang="ru-RU" b="1" dirty="0" smtClean="0">
                <a:solidFill>
                  <a:srgbClr val="0070C0"/>
                </a:solidFill>
              </a:rPr>
              <a:t>ледокола «Арктика»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Участие в боевых действиях </a:t>
            </a:r>
            <a:r>
              <a:rPr lang="ru-RU" b="1" dirty="0">
                <a:solidFill>
                  <a:srgbClr val="0070C0"/>
                </a:solidFill>
              </a:rPr>
              <a:t>в Испании (</a:t>
            </a:r>
            <a:r>
              <a:rPr lang="ru-RU" b="1" dirty="0" smtClean="0">
                <a:solidFill>
                  <a:srgbClr val="0070C0"/>
                </a:solidFill>
              </a:rPr>
              <a:t>1936—1939гг.)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3747549" y="1643950"/>
            <a:ext cx="8139651" cy="4999958"/>
            <a:chOff x="3747549" y="1643950"/>
            <a:chExt cx="8139651" cy="499995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747549" y="5166580"/>
              <a:ext cx="8139651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13 февраля 1934 года в результате сильного сжатия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пароход «Челюскин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» был раздавлен льдами и затонул в течение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часов. В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результате катастрофы на льду оказалось 104 человека. Эвакуация лагеря осуществлялась с помощью авиации.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Полярными лётчиками были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спасены все 104 человека, которые провели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месяца на льдине в условиях полярной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зимы.</a:t>
              </a:r>
            </a:p>
          </p:txBody>
        </p:sp>
        <p:pic>
          <p:nvPicPr>
            <p:cNvPr id="2050" name="Picture 2" descr="Лётчики, спасавшие челюскинцев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64"/>
            <a:stretch/>
          </p:blipFill>
          <p:spPr bwMode="auto">
            <a:xfrm>
              <a:off x="7588155" y="2071384"/>
              <a:ext cx="4160444" cy="2981243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Прямоугольник 1"/>
            <p:cNvSpPr/>
            <p:nvPr/>
          </p:nvSpPr>
          <p:spPr>
            <a:xfrm>
              <a:off x="7867948" y="1643950"/>
              <a:ext cx="36008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</a:rPr>
                <a:t>Лётчики, спасавшие челюскинцев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635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Валя Котик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3737"/>
                </a:solidFill>
              </a:rPr>
              <a:t>Кто был самым молодым Героем </a:t>
            </a:r>
            <a:r>
              <a:rPr lang="ru-RU" sz="2400" b="1" dirty="0">
                <a:solidFill>
                  <a:srgbClr val="FF3737"/>
                </a:solidFill>
              </a:rPr>
              <a:t>Советского </a:t>
            </a:r>
            <a:r>
              <a:rPr lang="ru-RU" sz="2400" b="1" dirty="0" smtClean="0">
                <a:solidFill>
                  <a:srgbClr val="FF3737"/>
                </a:solidFill>
              </a:rPr>
              <a:t>Союза?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Лёня Голиков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Зина Портнова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Марат Казей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387152" y="2071383"/>
            <a:ext cx="5500048" cy="4140023"/>
            <a:chOff x="6387152" y="2071383"/>
            <a:chExt cx="5500048" cy="414002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387152" y="5011077"/>
              <a:ext cx="550004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Валя Котик - советский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пионер-герой, юный партизан-разведчик, почти самый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молодой Герой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Советского Союза — на момент гибели ему едва исполнилось 14 лет.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026" name="Picture 2" descr="ValaKotyk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" t="1348" r="-673" b="5114"/>
            <a:stretch/>
          </p:blipFill>
          <p:spPr bwMode="auto">
            <a:xfrm>
              <a:off x="8276094" y="2071383"/>
              <a:ext cx="2027966" cy="284181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65008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Орден Святого Георгия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Как называется данная государственная </a:t>
            </a:r>
            <a:r>
              <a:rPr lang="ru-RU" sz="2400" b="1" dirty="0" smtClean="0">
                <a:solidFill>
                  <a:srgbClr val="FF3737"/>
                </a:solidFill>
              </a:rPr>
              <a:t>награда?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Орден Почёта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Орден «За военные заслуги»</a:t>
            </a: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Орден Александра Невского</a:t>
            </a:r>
          </a:p>
        </p:txBody>
      </p:sp>
      <p:pic>
        <p:nvPicPr>
          <p:cNvPr id="2050" name="Picture 2" descr="https://gwar.mil.ru/upload/awards/24_%D0%9E%D1%80%D0%B4%D0%B5%D0%BD%20%D0%A1%D0%B2%D1%8F%D1%82%D0%BE%D0%B3%D0%BE%20%D0%92%D0%B5%D0%BB%D0%B8%D0%BA%D0%BE%D0%BC%D1%83%D1%87%D0%B5%D0%BD%D0%B8%D0%BA%D0%B0%20%D0%B8%20%D0%9F%D0%BE%D0%B1%D0%B5%D0%B4%D0%BE%D0%BD%D0%BE%D1%81%D1%86%D0%B0%20%D0%93%D0%B5%D0%BE%D1%80%D0%B3%D0%B8%D1%8F%204%20%D1%81%D1%82%D0%B5%D0%BF%D0%B5%D0%BD%D0%B8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8" t="2003" r="17269" b="5887"/>
          <a:stretch/>
        </p:blipFill>
        <p:spPr bwMode="auto">
          <a:xfrm>
            <a:off x="8584441" y="616369"/>
            <a:ext cx="2988861" cy="565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649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Герой Российской Федерации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Как называется </a:t>
            </a:r>
            <a:r>
              <a:rPr lang="ru-RU" sz="2400" b="1" dirty="0" smtClean="0">
                <a:solidFill>
                  <a:srgbClr val="FF3737"/>
                </a:solidFill>
              </a:rPr>
              <a:t>государственная награда? 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Герой Труда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Герой Советского Союза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Герой Великой Отечественной войны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Файл:Hero of the Russian Federation meda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6579" y="1235651"/>
            <a:ext cx="2127000" cy="4164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Г. Жуков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Кто из маршалов был единственным четырежды Героем Советского Союза?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С. Будённый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М. Тухачевский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С. Тимошенко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503761" y="2071384"/>
            <a:ext cx="7560860" cy="4409478"/>
            <a:chOff x="4503761" y="2071384"/>
            <a:chExt cx="7560860" cy="4409478"/>
          </a:xfrm>
        </p:grpSpPr>
        <p:pic>
          <p:nvPicPr>
            <p:cNvPr id="4098" name="Picture 2" descr="https://rounb.ru/uploads/images/victorina/kto-s-mechom-k-nam-pridet/20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1029" y="2071384"/>
              <a:ext cx="2348189" cy="313091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503761" y="5280533"/>
              <a:ext cx="756086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Георгий Константинович Жуков - советский полководец, маршал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Советского Союза, четырежды Герой Советского Союза, кавалер двух орденов «Победа», шести орденов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Ленина и других наград.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 послевоенные годы получил народное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звание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«Маршал Победы». 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59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Терешкова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95535"/>
            <a:ext cx="8057731" cy="1004846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3737"/>
                </a:solidFill>
              </a:rPr>
              <a:t>Её </a:t>
            </a:r>
            <a:r>
              <a:rPr lang="ru-RU" b="1" dirty="0">
                <a:solidFill>
                  <a:srgbClr val="FF3737"/>
                </a:solidFill>
              </a:rPr>
              <a:t>позывной «Чайка» прозвучал на весь мир 16 июня 1963 г</a:t>
            </a:r>
            <a:r>
              <a:rPr lang="ru-RU" b="1" dirty="0" smtClean="0">
                <a:solidFill>
                  <a:srgbClr val="FF3737"/>
                </a:solidFill>
              </a:rPr>
              <a:t>. Британская </a:t>
            </a:r>
            <a:r>
              <a:rPr lang="ru-RU" b="1" dirty="0">
                <a:solidFill>
                  <a:srgbClr val="FF3737"/>
                </a:solidFill>
              </a:rPr>
              <a:t>Ежегодная ассамблея женщин присвоила ей титул «Величайшая женщина ХХ </a:t>
            </a:r>
            <a:r>
              <a:rPr lang="ru-RU" b="1" dirty="0" smtClean="0">
                <a:solidFill>
                  <a:srgbClr val="FF3737"/>
                </a:solidFill>
              </a:rPr>
              <a:t>столетия». Назовите имя женщины-космонавта, Героя Советского Союза</a:t>
            </a:r>
            <a:endParaRPr lang="ru-RU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С. Савицкая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Е. Кондакова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Е. Серова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4694830" y="2071383"/>
            <a:ext cx="7361694" cy="4345284"/>
            <a:chOff x="4694830" y="2071383"/>
            <a:chExt cx="7361694" cy="4345284"/>
          </a:xfrm>
        </p:grpSpPr>
        <p:pic>
          <p:nvPicPr>
            <p:cNvPr id="1026" name="Picture 2" descr="Валентина Терешкова в 2017 году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76768" y="2071383"/>
              <a:ext cx="2031018" cy="3046527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694830" y="5216338"/>
              <a:ext cx="736169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Валентина Владимировна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Терешкова - лётчик-космонавт СССР, первая в мире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женщина-космонавт,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Герой Советского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Союза,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генерал-майор авиации (1995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Полный кавалер ордена «За заслуги перед Отечеством».   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8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Суворов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FF3737"/>
                </a:solidFill>
              </a:rPr>
              <a:t>Многие из его высказываний стали крылатыми. </a:t>
            </a:r>
            <a:endParaRPr lang="ru-RU" sz="2200" b="1" dirty="0" smtClean="0">
              <a:solidFill>
                <a:srgbClr val="FF3737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FF3737"/>
                </a:solidFill>
              </a:rPr>
              <a:t>Вот </a:t>
            </a:r>
            <a:r>
              <a:rPr lang="ru-RU" sz="2200" b="1" dirty="0">
                <a:solidFill>
                  <a:srgbClr val="FF3737"/>
                </a:solidFill>
              </a:rPr>
              <a:t>одно из них: </a:t>
            </a:r>
            <a:r>
              <a:rPr lang="ru-RU" sz="2200" b="1" dirty="0" smtClean="0">
                <a:solidFill>
                  <a:srgbClr val="FF3737"/>
                </a:solidFill>
              </a:rPr>
              <a:t>«Плох </a:t>
            </a:r>
            <a:r>
              <a:rPr lang="ru-RU" sz="2200" b="1" dirty="0">
                <a:solidFill>
                  <a:srgbClr val="FF3737"/>
                </a:solidFill>
              </a:rPr>
              <a:t>тот солдат, который не мечтает стать генералом». Кто автор этих слов?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М. Кутузов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Г. Жуков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Невский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957851" y="2071383"/>
            <a:ext cx="8098673" cy="4749156"/>
            <a:chOff x="3957851" y="2071383"/>
            <a:chExt cx="8098673" cy="4749156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957851" y="5066213"/>
              <a:ext cx="8098673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Александр Васильевич Суворов - генерал-фельдмаршал, генералиссимус, кавалер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всех российских орденов своего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времени,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 также семи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иностранных. За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всю свою карьеру полководца не проиграл ни одного сражения, неоднократно наголову разбивал значительно превосходящие по численности силы противника. Всего дал более 60 сражений и боёв.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                                 Известен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своей заботой 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солдатах. </a:t>
              </a:r>
            </a:p>
          </p:txBody>
        </p:sp>
        <p:pic>
          <p:nvPicPr>
            <p:cNvPr id="1026" name="Picture 2" descr="Александр Суворов: «Я – русский, какой восторг!»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0288" y="2071383"/>
              <a:ext cx="2482703" cy="292944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24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Екатерина </a:t>
            </a:r>
            <a:r>
              <a:rPr lang="en-US" sz="2600" b="1" dirty="0" smtClean="0">
                <a:solidFill>
                  <a:srgbClr val="0070C0"/>
                </a:solidFill>
              </a:rPr>
              <a:t>II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Как звали императрицу, которая 9 декабря </a:t>
            </a:r>
            <a:r>
              <a:rPr lang="ru-RU" sz="2400" b="1" dirty="0" smtClean="0">
                <a:solidFill>
                  <a:srgbClr val="FF3737"/>
                </a:solidFill>
              </a:rPr>
              <a:t>1769г. </a:t>
            </a:r>
            <a:r>
              <a:rPr lang="ru-RU" sz="2400" b="1" dirty="0">
                <a:solidFill>
                  <a:srgbClr val="FF3737"/>
                </a:solidFill>
              </a:rPr>
              <a:t>учредила орден Святого Георгия Победоносца?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Елизавета </a:t>
            </a:r>
            <a:r>
              <a:rPr lang="ru-RU" sz="2600" b="1" dirty="0">
                <a:solidFill>
                  <a:srgbClr val="0070C0"/>
                </a:solidFill>
              </a:rPr>
              <a:t>П</a:t>
            </a:r>
            <a:r>
              <a:rPr lang="ru-RU" sz="2600" b="1" dirty="0" smtClean="0">
                <a:solidFill>
                  <a:srgbClr val="0070C0"/>
                </a:solidFill>
              </a:rPr>
              <a:t>етровна 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Екатерина </a:t>
            </a:r>
            <a:r>
              <a:rPr lang="en-US" sz="2600" b="1" dirty="0">
                <a:solidFill>
                  <a:srgbClr val="0070C0"/>
                </a:solidFill>
              </a:rPr>
              <a:t>I</a:t>
            </a:r>
          </a:p>
          <a:p>
            <a:pPr algn="ctr"/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Анна Иоанновна</a:t>
            </a:r>
            <a:endParaRPr lang="ru-RU" sz="26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358020" y="2071382"/>
            <a:ext cx="6706601" cy="3856278"/>
            <a:chOff x="5358020" y="2071382"/>
            <a:chExt cx="6706601" cy="3856278"/>
          </a:xfrm>
        </p:grpSpPr>
        <p:pic>
          <p:nvPicPr>
            <p:cNvPr id="1026" name="Picture 2" descr="Портрет Екатерины II. Иоганн Баптист Лампи-ст.. 1780-е годы. Музей истории искусств, Вена.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0984" y="2071382"/>
              <a:ext cx="2579427" cy="3074677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5358020" y="5281329"/>
              <a:ext cx="670660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Императрица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Самодержица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Всероссийская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(1762—1796)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56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Клочков 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3737"/>
                </a:solidFill>
              </a:rPr>
              <a:t>Назовите Героя Советского Союза, чей </a:t>
            </a:r>
            <a:r>
              <a:rPr lang="ru-RU" sz="2000" b="1" dirty="0" smtClean="0">
                <a:solidFill>
                  <a:srgbClr val="FF3737"/>
                </a:solidFill>
              </a:rPr>
              <a:t>призыв</a:t>
            </a:r>
            <a:r>
              <a:rPr lang="ru-RU" sz="2000" b="1" dirty="0">
                <a:solidFill>
                  <a:srgbClr val="FF3737"/>
                </a:solidFill>
              </a:rPr>
              <a:t>: «Велика </a:t>
            </a:r>
            <a:endParaRPr lang="ru-RU" sz="2000" b="1" dirty="0" smtClean="0">
              <a:solidFill>
                <a:srgbClr val="FF3737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3737"/>
                </a:solidFill>
              </a:rPr>
              <a:t>Россия</a:t>
            </a:r>
            <a:r>
              <a:rPr lang="ru-RU" sz="2000" b="1" dirty="0">
                <a:solidFill>
                  <a:srgbClr val="FF3737"/>
                </a:solidFill>
              </a:rPr>
              <a:t>, а отступать некуда, позади Москва», стал боевым девизом </a:t>
            </a:r>
            <a:r>
              <a:rPr lang="ru-RU" sz="2000" b="1" dirty="0" smtClean="0">
                <a:solidFill>
                  <a:srgbClr val="FF3737"/>
                </a:solidFill>
              </a:rPr>
              <a:t>защитников Москвы</a:t>
            </a:r>
            <a:endParaRPr lang="ru-RU" sz="20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Талалихин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Матросов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Покрышкин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749421" y="2071383"/>
            <a:ext cx="7315200" cy="4409794"/>
            <a:chOff x="4749421" y="2071383"/>
            <a:chExt cx="7315200" cy="4409794"/>
          </a:xfrm>
        </p:grpSpPr>
        <p:pic>
          <p:nvPicPr>
            <p:cNvPr id="2050" name="Picture 2" descr="Клочков Василий Георгиевич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7354" y="2071383"/>
              <a:ext cx="2491990" cy="309739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749421" y="5280848"/>
              <a:ext cx="7315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16 ноября 1941 года у разъезда Дубосеково Волоколамского района Московской области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Василий Георгиевич Клочков участвовал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 отражении многочисленных атак противника. Во время боя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он погиб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бросившись под вражеский танк со связкой гранат. 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873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B8816E0-AA1B-4C8E-AA33-5262714748AE}"/>
              </a:ext>
            </a:extLst>
          </p:cNvPr>
          <p:cNvGrpSpPr/>
          <p:nvPr/>
        </p:nvGrpSpPr>
        <p:grpSpPr>
          <a:xfrm>
            <a:off x="142800" y="131147"/>
            <a:ext cx="5547183" cy="5554167"/>
            <a:chOff x="1158418" y="618530"/>
            <a:chExt cx="5547183" cy="554687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25552588-E584-4955-9322-2BBF1C410C17}"/>
                </a:ext>
              </a:extLst>
            </p:cNvPr>
            <p:cNvGrpSpPr/>
            <p:nvPr/>
          </p:nvGrpSpPr>
          <p:grpSpPr>
            <a:xfrm>
              <a:off x="1165953" y="618530"/>
              <a:ext cx="5539648" cy="5539648"/>
              <a:chOff x="2241221" y="1592201"/>
              <a:chExt cx="4082401" cy="4082401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416EA67F-939B-4F91-BC91-D617C8BE70D9}"/>
                  </a:ext>
                </a:extLst>
              </p:cNvPr>
              <p:cNvGrpSpPr/>
              <p:nvPr/>
            </p:nvGrpSpPr>
            <p:grpSpPr>
              <a:xfrm>
                <a:off x="2241221" y="1592497"/>
                <a:ext cx="4082400" cy="4081807"/>
                <a:chOff x="1756530" y="1102936"/>
                <a:chExt cx="4082400" cy="4081807"/>
              </a:xfrm>
            </p:grpSpPr>
            <p:sp>
              <p:nvSpPr>
                <p:cNvPr id="56" name="Partial Circle 55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94BB2434-64EB-4619-8B3C-C330EBF07FFD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0"/>
                    <a:gd name="adj2" fmla="val 904108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Partial Circle 56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9D6CD109-1138-4924-BAB5-4193668711EE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896731"/>
                    <a:gd name="adj2" fmla="val 187524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Partial Circle 57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3996F46E-7209-446D-97F6-35850775EDF7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1868225"/>
                    <a:gd name="adj2" fmla="val 2749657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Partial Circle 58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50AC598C-69FA-41FB-92C7-91A5D9D8CDE1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2736628"/>
                    <a:gd name="adj2" fmla="val 3675145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Partial Circle 59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224E41DA-BEEE-4D3F-ABB3-1F3AE0409F47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3661671"/>
                    <a:gd name="adj2" fmla="val 4560669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Partial Circle 60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1A845A5E-322A-4C89-B585-757DF9B9ADA2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4533341"/>
                    <a:gd name="adj2" fmla="val 5443713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16042FA5-00A7-41F8-8994-83A7EC1A8D33}"/>
                  </a:ext>
                </a:extLst>
              </p:cNvPr>
              <p:cNvGrpSpPr/>
              <p:nvPr/>
            </p:nvGrpSpPr>
            <p:grpSpPr>
              <a:xfrm rot="5400000">
                <a:off x="2241221" y="1592497"/>
                <a:ext cx="4082400" cy="4081807"/>
                <a:chOff x="1756530" y="1102936"/>
                <a:chExt cx="4082400" cy="4081807"/>
              </a:xfrm>
            </p:grpSpPr>
            <p:sp>
              <p:nvSpPr>
                <p:cNvPr id="63" name="Partial Circle 62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56C88DEA-5C14-467A-856D-72E036406BE7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0"/>
                    <a:gd name="adj2" fmla="val 904108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Partial Circle 63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FFFCD3D9-CBCB-4B5B-BEF2-0F5A63E84ED8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896731"/>
                    <a:gd name="adj2" fmla="val 187524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Partial Circle 64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ABA751E5-7290-4E28-90EB-F932580A5904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1868225"/>
                    <a:gd name="adj2" fmla="val 2749657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Partial Circle 65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F7C0B19F-EC53-4F76-BC0C-B7C6659A2FB6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2736628"/>
                    <a:gd name="adj2" fmla="val 3675145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Partial Circle 66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F04CE603-8D70-4AAA-957D-AB32F9B88577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3661671"/>
                    <a:gd name="adj2" fmla="val 4560669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Partial Circle 67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07B4D3E8-879B-49A9-8B58-C15ACD1E2411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4533341"/>
                    <a:gd name="adj2" fmla="val 5443713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69" name="Group 68">
                <a:extLst>
                  <a:ext uri="{FF2B5EF4-FFF2-40B4-BE49-F238E27FC236}">
                    <a16:creationId xmlns:a16="http://schemas.microsoft.com/office/drawing/2014/main" id="{372902C9-4750-4641-8504-D73FE0213AF1}"/>
                  </a:ext>
                </a:extLst>
              </p:cNvPr>
              <p:cNvGrpSpPr/>
              <p:nvPr/>
            </p:nvGrpSpPr>
            <p:grpSpPr>
              <a:xfrm flipH="1" flipV="1">
                <a:off x="2241221" y="1592496"/>
                <a:ext cx="4082401" cy="4081808"/>
                <a:chOff x="1756529" y="1102936"/>
                <a:chExt cx="4082401" cy="4081808"/>
              </a:xfrm>
            </p:grpSpPr>
            <p:sp>
              <p:nvSpPr>
                <p:cNvPr id="70" name="Partial Circle 69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9973F7DD-4779-45AD-8D73-4931FD86C426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0"/>
                    <a:gd name="adj2" fmla="val 904108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Partial Circle 70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9A75BC73-1BC4-4914-AFB2-ED98896D6E06}"/>
                    </a:ext>
                  </a:extLst>
                </p:cNvPr>
                <p:cNvSpPr/>
                <p:nvPr/>
              </p:nvSpPr>
              <p:spPr>
                <a:xfrm>
                  <a:off x="1756529" y="1102937"/>
                  <a:ext cx="4082400" cy="4081807"/>
                </a:xfrm>
                <a:prstGeom prst="pie">
                  <a:avLst>
                    <a:gd name="adj1" fmla="val 896731"/>
                    <a:gd name="adj2" fmla="val 187524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Partial Circle 71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3575A9D6-7C93-4BF4-9B99-972C242DAD7F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1868225"/>
                    <a:gd name="adj2" fmla="val 2749657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Partial Circle 72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9F7C53DE-917A-4D3A-821C-40F611517E02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2736628"/>
                    <a:gd name="adj2" fmla="val 3675145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4" name="Partial Circle 73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2CF37A76-AF92-4841-A493-00AFF3CEC761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3661671"/>
                    <a:gd name="adj2" fmla="val 4560669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Partial Circle 74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8BD9C8CC-26D0-4AE9-A044-C071160C058F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4533341"/>
                    <a:gd name="adj2" fmla="val 5443713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6B46674C-C418-49B9-936D-E6145D16DF10}"/>
                  </a:ext>
                </a:extLst>
              </p:cNvPr>
              <p:cNvGrpSpPr/>
              <p:nvPr/>
            </p:nvGrpSpPr>
            <p:grpSpPr>
              <a:xfrm rot="5400000" flipH="1" flipV="1">
                <a:off x="2241221" y="1592498"/>
                <a:ext cx="4082401" cy="4081807"/>
                <a:chOff x="1756529" y="1102936"/>
                <a:chExt cx="4082401" cy="4081807"/>
              </a:xfrm>
            </p:grpSpPr>
            <p:sp>
              <p:nvSpPr>
                <p:cNvPr id="77" name="Partial Circle 76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0E39A42B-D369-46F3-BA89-4A8CF7567718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0"/>
                    <a:gd name="adj2" fmla="val 904108"/>
                  </a:avLst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8" name="Partial Circle 77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ADC51EF7-DDBB-4B39-958A-16E73AA91AA8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896731"/>
                    <a:gd name="adj2" fmla="val 1875240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Partial Circle 78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54239F95-31ED-4C62-B650-BF526AF97080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1868225"/>
                    <a:gd name="adj2" fmla="val 2749657"/>
                  </a:avLst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0" name="Partial Circle 79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FBE100E2-0527-4A06-843A-864DF95CE89E}"/>
                    </a:ext>
                  </a:extLst>
                </p:cNvPr>
                <p:cNvSpPr/>
                <p:nvPr/>
              </p:nvSpPr>
              <p:spPr>
                <a:xfrm>
                  <a:off x="1756529" y="1102936"/>
                  <a:ext cx="4082400" cy="4081807"/>
                </a:xfrm>
                <a:prstGeom prst="pie">
                  <a:avLst>
                    <a:gd name="adj1" fmla="val 2736628"/>
                    <a:gd name="adj2" fmla="val 3675145"/>
                  </a:avLst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Partial Circle 80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8DDEFEDF-AC9E-465A-860D-C0D9B1DB46B4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3661671"/>
                    <a:gd name="adj2" fmla="val 4560669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Partial Circle 81">
                  <a:hlinkClick r:id="" action="ppaction://noaction"/>
                  <a:extLst>
                    <a:ext uri="{FF2B5EF4-FFF2-40B4-BE49-F238E27FC236}">
                      <a16:creationId xmlns:a16="http://schemas.microsoft.com/office/drawing/2014/main" id="{69CBAE87-0C41-4C33-AB55-4D44904FF8D0}"/>
                    </a:ext>
                  </a:extLst>
                </p:cNvPr>
                <p:cNvSpPr/>
                <p:nvPr/>
              </p:nvSpPr>
              <p:spPr>
                <a:xfrm>
                  <a:off x="1756530" y="1102936"/>
                  <a:ext cx="4082400" cy="4081807"/>
                </a:xfrm>
                <a:prstGeom prst="pie">
                  <a:avLst>
                    <a:gd name="adj1" fmla="val 4533341"/>
                    <a:gd name="adj2" fmla="val 5443713"/>
                  </a:avLst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84" name="TextBox 83">
              <a:hlinkClick r:id="rId2" action="ppaction://hlinksldjump"/>
              <a:extLst>
                <a:ext uri="{FF2B5EF4-FFF2-40B4-BE49-F238E27FC236}">
                  <a16:creationId xmlns:a16="http://schemas.microsoft.com/office/drawing/2014/main" id="{B3A199AB-FA44-40E0-AA81-542DB52333C6}"/>
                </a:ext>
              </a:extLst>
            </p:cNvPr>
            <p:cNvSpPr txBox="1"/>
            <p:nvPr/>
          </p:nvSpPr>
          <p:spPr>
            <a:xfrm rot="17560088">
              <a:off x="3401690" y="1748706"/>
              <a:ext cx="22987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5" name="TextBox 84">
              <a:hlinkClick r:id="rId3" action="ppaction://hlinksldjump"/>
              <a:extLst>
                <a:ext uri="{FF2B5EF4-FFF2-40B4-BE49-F238E27FC236}">
                  <a16:creationId xmlns:a16="http://schemas.microsoft.com/office/drawing/2014/main" id="{A4387661-5DC8-42C5-AD9A-BD01DBF0175B}"/>
                </a:ext>
              </a:extLst>
            </p:cNvPr>
            <p:cNvSpPr txBox="1"/>
            <p:nvPr/>
          </p:nvSpPr>
          <p:spPr>
            <a:xfrm rot="21192300">
              <a:off x="4326540" y="3001067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7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6" name="TextBox 85">
              <a:hlinkClick r:id="rId4" action="ppaction://hlinksldjump"/>
              <a:extLst>
                <a:ext uri="{FF2B5EF4-FFF2-40B4-BE49-F238E27FC236}">
                  <a16:creationId xmlns:a16="http://schemas.microsoft.com/office/drawing/2014/main" id="{2F555544-D35C-4348-8FC6-2D855AD2B728}"/>
                </a:ext>
              </a:extLst>
            </p:cNvPr>
            <p:cNvSpPr txBox="1"/>
            <p:nvPr/>
          </p:nvSpPr>
          <p:spPr>
            <a:xfrm rot="3059725">
              <a:off x="3664122" y="4470407"/>
              <a:ext cx="24046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11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7" name="TextBox 86">
              <a:hlinkClick r:id="rId5" action="ppaction://hlinksldjump"/>
              <a:extLst>
                <a:ext uri="{FF2B5EF4-FFF2-40B4-BE49-F238E27FC236}">
                  <a16:creationId xmlns:a16="http://schemas.microsoft.com/office/drawing/2014/main" id="{2F7F1AC8-3EB7-4BB8-A2E3-2A71C1941C80}"/>
                </a:ext>
              </a:extLst>
            </p:cNvPr>
            <p:cNvSpPr txBox="1"/>
            <p:nvPr/>
          </p:nvSpPr>
          <p:spPr>
            <a:xfrm rot="6804716">
              <a:off x="2177469" y="4688728"/>
              <a:ext cx="22735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15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8" name="TextBox 87">
              <a:hlinkClick r:id="rId6" action="ppaction://hlinksldjump"/>
              <a:extLst>
                <a:ext uri="{FF2B5EF4-FFF2-40B4-BE49-F238E27FC236}">
                  <a16:creationId xmlns:a16="http://schemas.microsoft.com/office/drawing/2014/main" id="{85CD8B8A-CB07-4A13-ABD7-7B450D9C072A}"/>
                </a:ext>
              </a:extLst>
            </p:cNvPr>
            <p:cNvSpPr txBox="1"/>
            <p:nvPr/>
          </p:nvSpPr>
          <p:spPr>
            <a:xfrm rot="10398369">
              <a:off x="1164063" y="3390413"/>
              <a:ext cx="24163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19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89" name="TextBox 88">
              <a:hlinkClick r:id="rId7" action="ppaction://hlinksldjump"/>
              <a:extLst>
                <a:ext uri="{FF2B5EF4-FFF2-40B4-BE49-F238E27FC236}">
                  <a16:creationId xmlns:a16="http://schemas.microsoft.com/office/drawing/2014/main" id="{9BAC7536-FFB5-4028-B0C5-2932BEA916E4}"/>
                </a:ext>
              </a:extLst>
            </p:cNvPr>
            <p:cNvSpPr txBox="1"/>
            <p:nvPr/>
          </p:nvSpPr>
          <p:spPr>
            <a:xfrm rot="13890117">
              <a:off x="1788261" y="1987169"/>
              <a:ext cx="24692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23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0" name="TextBox 89">
              <a:hlinkClick r:id="rId8" action="ppaction://hlinksldjump"/>
              <a:extLst>
                <a:ext uri="{FF2B5EF4-FFF2-40B4-BE49-F238E27FC236}">
                  <a16:creationId xmlns:a16="http://schemas.microsoft.com/office/drawing/2014/main" id="{040A191D-A49B-492E-BF24-F17C451D998D}"/>
                </a:ext>
              </a:extLst>
            </p:cNvPr>
            <p:cNvSpPr txBox="1"/>
            <p:nvPr/>
          </p:nvSpPr>
          <p:spPr>
            <a:xfrm rot="1331141">
              <a:off x="4215234" y="3840386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9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1" name="TextBox 90">
              <a:hlinkClick r:id="rId9" action="ppaction://hlinksldjump"/>
              <a:extLst>
                <a:ext uri="{FF2B5EF4-FFF2-40B4-BE49-F238E27FC236}">
                  <a16:creationId xmlns:a16="http://schemas.microsoft.com/office/drawing/2014/main" id="{A1E039F8-E2B9-4360-A9F7-FF0248C455D1}"/>
                </a:ext>
              </a:extLst>
            </p:cNvPr>
            <p:cNvSpPr txBox="1"/>
            <p:nvPr/>
          </p:nvSpPr>
          <p:spPr>
            <a:xfrm rot="4924027">
              <a:off x="2990254" y="4801610"/>
              <a:ext cx="23274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13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2" name="TextBox 91">
              <a:hlinkClick r:id="rId10" action="ppaction://hlinksldjump"/>
              <a:extLst>
                <a:ext uri="{FF2B5EF4-FFF2-40B4-BE49-F238E27FC236}">
                  <a16:creationId xmlns:a16="http://schemas.microsoft.com/office/drawing/2014/main" id="{379C4CD3-2CCD-4B9B-8127-9B2F44EBF5E5}"/>
                </a:ext>
              </a:extLst>
            </p:cNvPr>
            <p:cNvSpPr txBox="1"/>
            <p:nvPr/>
          </p:nvSpPr>
          <p:spPr>
            <a:xfrm rot="8576742">
              <a:off x="1495471" y="4144149"/>
              <a:ext cx="23323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17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3" name="TextBox 92">
              <a:hlinkClick r:id="rId11" action="ppaction://hlinksldjump"/>
              <a:extLst>
                <a:ext uri="{FF2B5EF4-FFF2-40B4-BE49-F238E27FC236}">
                  <a16:creationId xmlns:a16="http://schemas.microsoft.com/office/drawing/2014/main" id="{AEA0BA74-7C90-4A01-9063-55E27D7E77EA}"/>
                </a:ext>
              </a:extLst>
            </p:cNvPr>
            <p:cNvSpPr txBox="1"/>
            <p:nvPr/>
          </p:nvSpPr>
          <p:spPr>
            <a:xfrm rot="12184585">
              <a:off x="1298756" y="2576811"/>
              <a:ext cx="23950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21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4" name="TextBox 93">
              <a:hlinkClick r:id="rId12" action="ppaction://hlinksldjump"/>
              <a:extLst>
                <a:ext uri="{FF2B5EF4-FFF2-40B4-BE49-F238E27FC236}">
                  <a16:creationId xmlns:a16="http://schemas.microsoft.com/office/drawing/2014/main" id="{BE4787A8-A3CF-4660-B1FA-6FF4978B7835}"/>
                </a:ext>
              </a:extLst>
            </p:cNvPr>
            <p:cNvSpPr txBox="1"/>
            <p:nvPr/>
          </p:nvSpPr>
          <p:spPr>
            <a:xfrm rot="15820697">
              <a:off x="2551348" y="1651059"/>
              <a:ext cx="2375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5" name="TextBox 94">
              <a:hlinkClick r:id="rId13" action="ppaction://hlinksldjump"/>
              <a:extLst>
                <a:ext uri="{FF2B5EF4-FFF2-40B4-BE49-F238E27FC236}">
                  <a16:creationId xmlns:a16="http://schemas.microsoft.com/office/drawing/2014/main" id="{F9E07A1A-186E-45C0-851B-66CF463E9440}"/>
                </a:ext>
              </a:extLst>
            </p:cNvPr>
            <p:cNvSpPr txBox="1"/>
            <p:nvPr/>
          </p:nvSpPr>
          <p:spPr>
            <a:xfrm rot="19373022">
              <a:off x="4029717" y="2236939"/>
              <a:ext cx="23407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5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99" name="TextBox 98">
              <a:hlinkClick r:id="rId14" action="ppaction://hlinksldjump"/>
              <a:extLst>
                <a:ext uri="{FF2B5EF4-FFF2-40B4-BE49-F238E27FC236}">
                  <a16:creationId xmlns:a16="http://schemas.microsoft.com/office/drawing/2014/main" id="{2B1A6D67-5617-4CA7-8E4F-18C3268E3998}"/>
                </a:ext>
              </a:extLst>
            </p:cNvPr>
            <p:cNvSpPr txBox="1"/>
            <p:nvPr/>
          </p:nvSpPr>
          <p:spPr>
            <a:xfrm rot="18583552">
              <a:off x="3717636" y="1957169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4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0" name="TextBox 99">
              <a:hlinkClick r:id="rId15" action="ppaction://hlinksldjump"/>
              <a:extLst>
                <a:ext uri="{FF2B5EF4-FFF2-40B4-BE49-F238E27FC236}">
                  <a16:creationId xmlns:a16="http://schemas.microsoft.com/office/drawing/2014/main" id="{98DFD3E2-6934-4690-8DFA-EAD809CD28D1}"/>
                </a:ext>
              </a:extLst>
            </p:cNvPr>
            <p:cNvSpPr txBox="1"/>
            <p:nvPr/>
          </p:nvSpPr>
          <p:spPr>
            <a:xfrm rot="436506">
              <a:off x="4287917" y="3401330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8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1" name="TextBox 100">
              <a:hlinkClick r:id="rId16" action="ppaction://hlinksldjump"/>
              <a:extLst>
                <a:ext uri="{FF2B5EF4-FFF2-40B4-BE49-F238E27FC236}">
                  <a16:creationId xmlns:a16="http://schemas.microsoft.com/office/drawing/2014/main" id="{F49266A7-6A4C-421F-98E3-436A5E4F0867}"/>
                </a:ext>
              </a:extLst>
            </p:cNvPr>
            <p:cNvSpPr txBox="1"/>
            <p:nvPr/>
          </p:nvSpPr>
          <p:spPr>
            <a:xfrm rot="4064220">
              <a:off x="3361738" y="4656738"/>
              <a:ext cx="23438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12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2" name="TextBox 101">
              <a:hlinkClick r:id="rId17" action="ppaction://hlinksldjump"/>
              <a:extLst>
                <a:ext uri="{FF2B5EF4-FFF2-40B4-BE49-F238E27FC236}">
                  <a16:creationId xmlns:a16="http://schemas.microsoft.com/office/drawing/2014/main" id="{E53BF198-85DB-4DF5-B2FC-20797C37681D}"/>
                </a:ext>
              </a:extLst>
            </p:cNvPr>
            <p:cNvSpPr txBox="1"/>
            <p:nvPr/>
          </p:nvSpPr>
          <p:spPr>
            <a:xfrm rot="7758291">
              <a:off x="1795299" y="4469327"/>
              <a:ext cx="23257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16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3" name="TextBox 102">
              <a:hlinkClick r:id="rId18" action="ppaction://hlinksldjump"/>
              <a:extLst>
                <a:ext uri="{FF2B5EF4-FFF2-40B4-BE49-F238E27FC236}">
                  <a16:creationId xmlns:a16="http://schemas.microsoft.com/office/drawing/2014/main" id="{1B83F393-8BEC-4FF1-A55E-37A53B40F1F8}"/>
                </a:ext>
              </a:extLst>
            </p:cNvPr>
            <p:cNvSpPr txBox="1"/>
            <p:nvPr/>
          </p:nvSpPr>
          <p:spPr>
            <a:xfrm rot="11318725">
              <a:off x="1158418" y="2994935"/>
              <a:ext cx="2451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20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4" name="TextBox 103">
              <a:hlinkClick r:id="rId19" action="ppaction://hlinksldjump"/>
              <a:extLst>
                <a:ext uri="{FF2B5EF4-FFF2-40B4-BE49-F238E27FC236}">
                  <a16:creationId xmlns:a16="http://schemas.microsoft.com/office/drawing/2014/main" id="{B2262B64-DC89-4E2B-9AA4-9CDA37D11F4B}"/>
                </a:ext>
              </a:extLst>
            </p:cNvPr>
            <p:cNvSpPr txBox="1"/>
            <p:nvPr/>
          </p:nvSpPr>
          <p:spPr>
            <a:xfrm rot="14834895">
              <a:off x="2127458" y="1792564"/>
              <a:ext cx="24742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24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5" name="TextBox 104">
              <a:hlinkClick r:id="rId20" action="ppaction://hlinksldjump"/>
              <a:extLst>
                <a:ext uri="{FF2B5EF4-FFF2-40B4-BE49-F238E27FC236}">
                  <a16:creationId xmlns:a16="http://schemas.microsoft.com/office/drawing/2014/main" id="{C2A5DB2D-474C-44D5-8BC6-15CFBCCDCC9F}"/>
                </a:ext>
              </a:extLst>
            </p:cNvPr>
            <p:cNvSpPr txBox="1"/>
            <p:nvPr/>
          </p:nvSpPr>
          <p:spPr>
            <a:xfrm rot="2175347">
              <a:off x="3975904" y="4188409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latin typeface="Century Gothic" panose="020B0502020202020204" pitchFamily="34" charset="0"/>
                </a:rPr>
                <a:t>10</a:t>
              </a:r>
              <a:endParaRPr lang="en-US" sz="2000" dirty="0">
                <a:latin typeface="Century Gothic" panose="020B0502020202020204" pitchFamily="34" charset="0"/>
              </a:endParaRPr>
            </a:p>
          </p:txBody>
        </p:sp>
        <p:sp>
          <p:nvSpPr>
            <p:cNvPr id="106" name="TextBox 105">
              <a:hlinkClick r:id="rId21" action="ppaction://hlinksldjump"/>
              <a:extLst>
                <a:ext uri="{FF2B5EF4-FFF2-40B4-BE49-F238E27FC236}">
                  <a16:creationId xmlns:a16="http://schemas.microsoft.com/office/drawing/2014/main" id="{0A1521EB-AE80-4FB1-920B-57D143D8C027}"/>
                </a:ext>
              </a:extLst>
            </p:cNvPr>
            <p:cNvSpPr txBox="1"/>
            <p:nvPr/>
          </p:nvSpPr>
          <p:spPr>
            <a:xfrm rot="5768233">
              <a:off x="2586727" y="4789351"/>
              <a:ext cx="22694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14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7" name="TextBox 106">
              <a:hlinkClick r:id="rId22" action="ppaction://hlinksldjump"/>
              <a:extLst>
                <a:ext uri="{FF2B5EF4-FFF2-40B4-BE49-F238E27FC236}">
                  <a16:creationId xmlns:a16="http://schemas.microsoft.com/office/drawing/2014/main" id="{31ABC361-76B3-4E4B-97B1-6300E7B32BCD}"/>
                </a:ext>
              </a:extLst>
            </p:cNvPr>
            <p:cNvSpPr txBox="1"/>
            <p:nvPr/>
          </p:nvSpPr>
          <p:spPr>
            <a:xfrm rot="9556093">
              <a:off x="1290109" y="3813816"/>
              <a:ext cx="23060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18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8" name="TextBox 107">
              <a:hlinkClick r:id="rId23" action="ppaction://hlinksldjump"/>
              <a:extLst>
                <a:ext uri="{FF2B5EF4-FFF2-40B4-BE49-F238E27FC236}">
                  <a16:creationId xmlns:a16="http://schemas.microsoft.com/office/drawing/2014/main" id="{4F43E346-9949-4418-8F67-E652F0E17674}"/>
                </a:ext>
              </a:extLst>
            </p:cNvPr>
            <p:cNvSpPr txBox="1"/>
            <p:nvPr/>
          </p:nvSpPr>
          <p:spPr>
            <a:xfrm rot="13088601">
              <a:off x="1508280" y="2237283"/>
              <a:ext cx="24132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22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9" name="TextBox 108">
              <a:hlinkClick r:id="rId24" action="ppaction://hlinksldjump"/>
              <a:extLst>
                <a:ext uri="{FF2B5EF4-FFF2-40B4-BE49-F238E27FC236}">
                  <a16:creationId xmlns:a16="http://schemas.microsoft.com/office/drawing/2014/main" id="{2D33BCF1-F5B6-4DE7-B7FF-97A9D56FA6FF}"/>
                </a:ext>
              </a:extLst>
            </p:cNvPr>
            <p:cNvSpPr txBox="1"/>
            <p:nvPr/>
          </p:nvSpPr>
          <p:spPr>
            <a:xfrm rot="16664903">
              <a:off x="2950612" y="1661297"/>
              <a:ext cx="2375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0" name="TextBox 109">
              <a:hlinkClick r:id="rId25" action="ppaction://hlinksldjump"/>
              <a:extLst>
                <a:ext uri="{FF2B5EF4-FFF2-40B4-BE49-F238E27FC236}">
                  <a16:creationId xmlns:a16="http://schemas.microsoft.com/office/drawing/2014/main" id="{4AE3FBDF-5E5B-488D-BBB7-0336954CD421}"/>
                </a:ext>
              </a:extLst>
            </p:cNvPr>
            <p:cNvSpPr txBox="1"/>
            <p:nvPr/>
          </p:nvSpPr>
          <p:spPr>
            <a:xfrm rot="20295763">
              <a:off x="4203969" y="2612734"/>
              <a:ext cx="23667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ctr">
                <a:defRPr sz="3600" b="1">
                  <a:ln>
                    <a:solidFill>
                      <a:srgbClr val="BF9000"/>
                    </a:solidFill>
                  </a:ln>
                  <a:solidFill>
                    <a:srgbClr val="FFFFD1"/>
                  </a:solidFill>
                  <a:effectLst>
                    <a:outerShdw blurRad="50800" dist="38100" dir="18900000" algn="bl" rotWithShape="0">
                      <a:prstClr val="black">
                        <a:alpha val="40000"/>
                      </a:prstClr>
                    </a:outerShdw>
                  </a:effectLst>
                </a:defRPr>
              </a:lvl1pPr>
            </a:lstStyle>
            <a:p>
              <a:pPr algn="r"/>
              <a:r>
                <a:rPr lang="ru-RU" sz="2000" dirty="0" smtClean="0">
                  <a:solidFill>
                    <a:schemeClr val="bg1"/>
                  </a:solidFill>
                  <a:latin typeface="Century Gothic" panose="020B0502020202020204" pitchFamily="34" charset="0"/>
                </a:rPr>
                <a:t>6</a:t>
              </a:r>
              <a:endParaRPr lang="en-US" sz="20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162" name="Group 1161">
            <a:extLst>
              <a:ext uri="{FF2B5EF4-FFF2-40B4-BE49-F238E27FC236}">
                <a16:creationId xmlns:a16="http://schemas.microsoft.com/office/drawing/2014/main" id="{FD663830-5B26-4C02-83C0-50D0364973AD}"/>
              </a:ext>
            </a:extLst>
          </p:cNvPr>
          <p:cNvGrpSpPr>
            <a:grpSpLocks/>
          </p:cNvGrpSpPr>
          <p:nvPr/>
        </p:nvGrpSpPr>
        <p:grpSpPr>
          <a:xfrm>
            <a:off x="5146152" y="2674253"/>
            <a:ext cx="940501" cy="531115"/>
            <a:chOff x="10351950" y="3379331"/>
            <a:chExt cx="815993" cy="55214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75" name="Freeform: Shape 1174">
              <a:extLst>
                <a:ext uri="{FF2B5EF4-FFF2-40B4-BE49-F238E27FC236}">
                  <a16:creationId xmlns:a16="http://schemas.microsoft.com/office/drawing/2014/main" id="{229BD2A3-3172-49F0-B27D-7594EF0D22B0}"/>
                </a:ext>
              </a:extLst>
            </p:cNvPr>
            <p:cNvSpPr>
              <a:spLocks/>
            </p:cNvSpPr>
            <p:nvPr/>
          </p:nvSpPr>
          <p:spPr>
            <a:xfrm rot="4803578" flipV="1">
              <a:off x="10483876" y="3247405"/>
              <a:ext cx="552142" cy="815993"/>
            </a:xfrm>
            <a:custGeom>
              <a:avLst/>
              <a:gdLst>
                <a:gd name="connsiteX0" fmla="*/ 0 w 507084"/>
                <a:gd name="connsiteY0" fmla="*/ 748472 h 749403"/>
                <a:gd name="connsiteX1" fmla="*/ 259446 w 507084"/>
                <a:gd name="connsiteY1" fmla="*/ 748472 h 749403"/>
                <a:gd name="connsiteX2" fmla="*/ 259602 w 507084"/>
                <a:gd name="connsiteY2" fmla="*/ 749403 h 749403"/>
                <a:gd name="connsiteX3" fmla="*/ 507084 w 507084"/>
                <a:gd name="connsiteY3" fmla="*/ 663311 h 749403"/>
                <a:gd name="connsiteX4" fmla="*/ 135395 w 507084"/>
                <a:gd name="connsiteY4" fmla="*/ 3446 h 749403"/>
                <a:gd name="connsiteX5" fmla="*/ 134809 w 507084"/>
                <a:gd name="connsiteY5" fmla="*/ 0 h 749403"/>
                <a:gd name="connsiteX6" fmla="*/ 134481 w 507084"/>
                <a:gd name="connsiteY6" fmla="*/ 1824 h 749403"/>
                <a:gd name="connsiteX7" fmla="*/ 133839 w 507084"/>
                <a:gd name="connsiteY7" fmla="*/ 685 h 749403"/>
                <a:gd name="connsiteX8" fmla="*/ 134248 w 507084"/>
                <a:gd name="connsiteY8" fmla="*/ 3116 h 749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7084" h="749403">
                  <a:moveTo>
                    <a:pt x="0" y="748472"/>
                  </a:moveTo>
                  <a:lnTo>
                    <a:pt x="259446" y="748472"/>
                  </a:lnTo>
                  <a:lnTo>
                    <a:pt x="259602" y="749403"/>
                  </a:lnTo>
                  <a:lnTo>
                    <a:pt x="507084" y="663311"/>
                  </a:lnTo>
                  <a:lnTo>
                    <a:pt x="135395" y="3446"/>
                  </a:lnTo>
                  <a:lnTo>
                    <a:pt x="134809" y="0"/>
                  </a:lnTo>
                  <a:lnTo>
                    <a:pt x="134481" y="1824"/>
                  </a:lnTo>
                  <a:lnTo>
                    <a:pt x="133839" y="685"/>
                  </a:lnTo>
                  <a:lnTo>
                    <a:pt x="134248" y="3116"/>
                  </a:lnTo>
                  <a:close/>
                </a:path>
              </a:pathLst>
            </a:custGeom>
            <a:gradFill flip="none" rotWithShape="1">
              <a:gsLst>
                <a:gs pos="32000">
                  <a:srgbClr val="E58B1B"/>
                </a:gs>
                <a:gs pos="0">
                  <a:srgbClr val="FCDE32"/>
                </a:gs>
                <a:gs pos="68000">
                  <a:srgbClr val="FCDE32"/>
                </a:gs>
                <a:gs pos="86000">
                  <a:srgbClr val="AF2C22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rot="0" spcFirstLastPara="1" vertOverflow="overflow" horzOverflow="overflow" vert="horz" wrap="square" lIns="91425" tIns="45700" rIns="91425" bIns="457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1176" name="Group 1175">
              <a:extLst>
                <a:ext uri="{FF2B5EF4-FFF2-40B4-BE49-F238E27FC236}">
                  <a16:creationId xmlns:a16="http://schemas.microsoft.com/office/drawing/2014/main" id="{B7F659F5-9900-406B-B47E-0902E7A65F99}"/>
                </a:ext>
              </a:extLst>
            </p:cNvPr>
            <p:cNvGrpSpPr>
              <a:grpSpLocks/>
            </p:cNvGrpSpPr>
            <p:nvPr/>
          </p:nvGrpSpPr>
          <p:grpSpPr>
            <a:xfrm>
              <a:off x="10376451" y="3396621"/>
              <a:ext cx="749786" cy="390621"/>
              <a:chOff x="9980691" y="2643347"/>
              <a:chExt cx="755933" cy="393822"/>
            </a:xfrm>
          </p:grpSpPr>
          <p:sp>
            <p:nvSpPr>
              <p:cNvPr id="1177" name="Isosceles Triangle 1176">
                <a:extLst>
                  <a:ext uri="{FF2B5EF4-FFF2-40B4-BE49-F238E27FC236}">
                    <a16:creationId xmlns:a16="http://schemas.microsoft.com/office/drawing/2014/main" id="{4067F261-C9A2-4A64-9D62-ADB2749A3B80}"/>
                  </a:ext>
                </a:extLst>
              </p:cNvPr>
              <p:cNvSpPr>
                <a:spLocks/>
              </p:cNvSpPr>
              <p:nvPr/>
            </p:nvSpPr>
            <p:spPr>
              <a:xfrm rot="4803578" flipV="1">
                <a:off x="10225906" y="2398132"/>
                <a:ext cx="264177" cy="754608"/>
              </a:xfrm>
              <a:prstGeom prst="triangle">
                <a:avLst>
                  <a:gd name="adj" fmla="val 51448"/>
                </a:avLst>
              </a:prstGeom>
              <a:solidFill>
                <a:srgbClr val="FFFF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8" name="Isosceles Triangle 1177">
                <a:extLst>
                  <a:ext uri="{FF2B5EF4-FFF2-40B4-BE49-F238E27FC236}">
                    <a16:creationId xmlns:a16="http://schemas.microsoft.com/office/drawing/2014/main" id="{5A506957-7E6F-4999-A78A-60B353F1D3B7}"/>
                  </a:ext>
                </a:extLst>
              </p:cNvPr>
              <p:cNvSpPr>
                <a:spLocks/>
              </p:cNvSpPr>
              <p:nvPr/>
            </p:nvSpPr>
            <p:spPr>
              <a:xfrm rot="16675634">
                <a:off x="10227231" y="2527777"/>
                <a:ext cx="264177" cy="754608"/>
              </a:xfrm>
              <a:prstGeom prst="triangle">
                <a:avLst>
                  <a:gd name="adj" fmla="val 51448"/>
                </a:avLst>
              </a:prstGeom>
              <a:solidFill>
                <a:srgbClr val="EFC6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DE423EBD-88A7-424A-A021-5E5D237B191B}"/>
              </a:ext>
            </a:extLst>
          </p:cNvPr>
          <p:cNvGrpSpPr>
            <a:grpSpLocks/>
          </p:cNvGrpSpPr>
          <p:nvPr/>
        </p:nvGrpSpPr>
        <p:grpSpPr>
          <a:xfrm>
            <a:off x="2618649" y="2616218"/>
            <a:ext cx="598199" cy="598199"/>
            <a:chOff x="3134414" y="3459637"/>
            <a:chExt cx="631596" cy="631596"/>
          </a:xfrm>
          <a:effectLst>
            <a:outerShdw blurRad="63500" sx="102000" sy="102000" algn="ctr" rotWithShape="0">
              <a:prstClr val="black">
                <a:alpha val="50000"/>
              </a:prstClr>
            </a:outerShdw>
          </a:effectLst>
        </p:grpSpPr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0F42940-AB6A-4C3C-9F98-9D119304C5B0}"/>
                </a:ext>
              </a:extLst>
            </p:cNvPr>
            <p:cNvSpPr>
              <a:spLocks/>
            </p:cNvSpPr>
            <p:nvPr/>
          </p:nvSpPr>
          <p:spPr>
            <a:xfrm>
              <a:off x="3134414" y="3459637"/>
              <a:ext cx="631596" cy="631596"/>
            </a:xfrm>
            <a:prstGeom prst="ellipse">
              <a:avLst/>
            </a:prstGeom>
            <a:gradFill flip="none" rotWithShape="1">
              <a:gsLst>
                <a:gs pos="32000">
                  <a:srgbClr val="E58B1B"/>
                </a:gs>
                <a:gs pos="0">
                  <a:srgbClr val="FCDE32"/>
                </a:gs>
                <a:gs pos="68000">
                  <a:srgbClr val="FCDE32"/>
                </a:gs>
                <a:gs pos="86000">
                  <a:srgbClr val="AF2C22"/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rot="0" spcFirstLastPara="1" vertOverflow="overflow" horzOverflow="overflow" vert="horz" wrap="square" lIns="91425" tIns="45700" rIns="91425" bIns="457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42489277-77E4-48BD-A241-084AC9BDDBDE}"/>
                </a:ext>
              </a:extLst>
            </p:cNvPr>
            <p:cNvSpPr>
              <a:spLocks/>
            </p:cNvSpPr>
            <p:nvPr/>
          </p:nvSpPr>
          <p:spPr>
            <a:xfrm>
              <a:off x="3195689" y="3520912"/>
              <a:ext cx="509047" cy="5090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rot="0" spcFirstLastPara="1" vertOverflow="overflow" horzOverflow="overflow" vert="horz" wrap="square" lIns="91425" tIns="45700" rIns="91425" bIns="457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7" name="Star: 5 Points 146">
              <a:extLst>
                <a:ext uri="{FF2B5EF4-FFF2-40B4-BE49-F238E27FC236}">
                  <a16:creationId xmlns:a16="http://schemas.microsoft.com/office/drawing/2014/main" id="{11717F4D-476C-4F32-875B-A80AF4E0FF2B}"/>
                </a:ext>
              </a:extLst>
            </p:cNvPr>
            <p:cNvSpPr>
              <a:spLocks/>
            </p:cNvSpPr>
            <p:nvPr/>
          </p:nvSpPr>
          <p:spPr>
            <a:xfrm>
              <a:off x="3242822" y="3582992"/>
              <a:ext cx="414780" cy="352699"/>
            </a:xfrm>
            <a:prstGeom prst="star5">
              <a:avLst>
                <a:gd name="adj" fmla="val 27560"/>
                <a:gd name="hf" fmla="val 105146"/>
                <a:gd name="vf" fmla="val 110557"/>
              </a:avLst>
            </a:prstGeom>
            <a:solidFill>
              <a:srgbClr val="FF0000"/>
            </a:solidFill>
            <a:ln>
              <a:noFill/>
            </a:ln>
          </p:spPr>
          <p:txBody>
            <a:bodyPr rot="0" spcFirstLastPara="1" vertOverflow="overflow" horzOverflow="overflow" vert="horz" wrap="square" lIns="91425" tIns="45700" rIns="91425" bIns="457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420565" y="254553"/>
            <a:ext cx="338355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Правила </a:t>
            </a:r>
          </a:p>
          <a:p>
            <a:pPr algn="ctr"/>
            <a: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</a:rPr>
              <a:t>игры</a:t>
            </a:r>
            <a:endParaRPr lang="ru-RU" sz="6600" b="1" dirty="0">
              <a:ln>
                <a:solidFill>
                  <a:srgbClr val="C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8761" y="2486183"/>
            <a:ext cx="56147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Чтобы колесо начало вращаться, </a:t>
            </a:r>
            <a:r>
              <a:rPr lang="ru-RU" sz="2000" dirty="0">
                <a:solidFill>
                  <a:schemeClr val="bg1"/>
                </a:solidFill>
              </a:rPr>
              <a:t>нажмите на </a:t>
            </a:r>
            <a:r>
              <a:rPr lang="ru-RU" sz="2000" dirty="0" smtClean="0">
                <a:solidFill>
                  <a:schemeClr val="bg1"/>
                </a:solidFill>
              </a:rPr>
              <a:t>стрелку.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Чтобы </a:t>
            </a:r>
            <a:r>
              <a:rPr lang="ru-RU" sz="2000" dirty="0">
                <a:solidFill>
                  <a:schemeClr val="bg1"/>
                </a:solidFill>
              </a:rPr>
              <a:t>остановить </a:t>
            </a:r>
            <a:r>
              <a:rPr lang="ru-RU" sz="2000" dirty="0" smtClean="0">
                <a:solidFill>
                  <a:schemeClr val="bg1"/>
                </a:solidFill>
              </a:rPr>
              <a:t>колесо, </a:t>
            </a:r>
            <a:r>
              <a:rPr lang="ru-RU" sz="2000" dirty="0">
                <a:solidFill>
                  <a:schemeClr val="bg1"/>
                </a:solidFill>
              </a:rPr>
              <a:t>снова щелкните </a:t>
            </a:r>
            <a:r>
              <a:rPr lang="ru-RU" sz="2000" dirty="0" smtClean="0">
                <a:solidFill>
                  <a:schemeClr val="bg1"/>
                </a:solidFill>
              </a:rPr>
              <a:t>по стрелке.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Далее кликните </a:t>
            </a:r>
            <a:r>
              <a:rPr lang="ru-RU" sz="2000" dirty="0">
                <a:solidFill>
                  <a:schemeClr val="bg1"/>
                </a:solidFill>
              </a:rPr>
              <a:t>на выбранный </a:t>
            </a:r>
            <a:r>
              <a:rPr lang="ru-RU" sz="2000" dirty="0" smtClean="0">
                <a:solidFill>
                  <a:schemeClr val="bg1"/>
                </a:solidFill>
              </a:rPr>
              <a:t>номер вопроса, </a:t>
            </a:r>
            <a:r>
              <a:rPr lang="ru-RU" sz="2000" dirty="0">
                <a:solidFill>
                  <a:schemeClr val="bg1"/>
                </a:solidFill>
              </a:rPr>
              <a:t>чтобы перейти к соответствующему </a:t>
            </a:r>
            <a:r>
              <a:rPr lang="ru-RU" sz="2000" dirty="0" smtClean="0">
                <a:solidFill>
                  <a:schemeClr val="bg1"/>
                </a:solidFill>
              </a:rPr>
              <a:t>слайду.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Если номер вопроса уже выпадал для игры, то перейдите к соседнему заданию по часовой стрелке. 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chemeClr val="bg1"/>
                </a:solidFill>
              </a:rPr>
              <a:t>Возврат на игровое поле происходит по управляющей кнопке в нижнем правом углу слайда.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Блок-схема: извлечение 2"/>
          <p:cNvSpPr/>
          <p:nvPr/>
        </p:nvSpPr>
        <p:spPr>
          <a:xfrm rot="16200000">
            <a:off x="8059050" y="2816776"/>
            <a:ext cx="260556" cy="504108"/>
          </a:xfrm>
          <a:prstGeom prst="flowChartExtract">
            <a:avLst/>
          </a:prstGeom>
          <a:solidFill>
            <a:srgbClr val="F9CF83"/>
          </a:solidFill>
          <a:ln w="317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Умножение 82">
            <a:hlinkClick r:id="" action="ppaction://hlinkshowjump?jump=endshow"/>
          </p:cNvPr>
          <p:cNvSpPr/>
          <p:nvPr/>
        </p:nvSpPr>
        <p:spPr>
          <a:xfrm>
            <a:off x="11517086" y="6250674"/>
            <a:ext cx="614150" cy="607326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5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2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Ю. </a:t>
            </a:r>
            <a:r>
              <a:rPr lang="ru-RU" sz="2800" b="1" dirty="0">
                <a:solidFill>
                  <a:srgbClr val="0070C0"/>
                </a:solidFill>
              </a:rPr>
              <a:t>Г</a:t>
            </a:r>
            <a:r>
              <a:rPr lang="ru-RU" sz="2800" b="1" dirty="0" smtClean="0">
                <a:solidFill>
                  <a:srgbClr val="0070C0"/>
                </a:solidFill>
              </a:rPr>
              <a:t>агарин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Кто совершил первый орбитальный полет в космос и стал Героем Советского Союза?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Г. Береговой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Г. Титов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Леонов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817660" y="2071383"/>
            <a:ext cx="7374341" cy="4324345"/>
            <a:chOff x="4817660" y="2071383"/>
            <a:chExt cx="7374341" cy="4324345"/>
          </a:xfrm>
        </p:grpSpPr>
        <p:pic>
          <p:nvPicPr>
            <p:cNvPr id="3074" name="Picture 2" descr="Парадный портрет Юрия Гагарина с наградами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7745" y="2071383"/>
              <a:ext cx="2314669" cy="3286154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817660" y="5472398"/>
              <a:ext cx="7374341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Юрий Алексеевич Гагарин - лётчик-космонавт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СССР, Герой Советского Союза, кавалер высших знаков отличия ряда государств, почётный гражданин многих российских и зарубежных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городов. 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73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М. Калашников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FF3737"/>
                </a:solidFill>
              </a:rPr>
              <a:t>Конструктор легендарного стрелкового </a:t>
            </a:r>
            <a:r>
              <a:rPr lang="ru-RU" sz="2200" b="1" dirty="0" smtClean="0">
                <a:solidFill>
                  <a:srgbClr val="FF3737"/>
                </a:solidFill>
              </a:rPr>
              <a:t>оружия,</a:t>
            </a:r>
          </a:p>
          <a:p>
            <a:pPr algn="ctr"/>
            <a:r>
              <a:rPr lang="ru-RU" sz="2200" b="1" dirty="0" smtClean="0">
                <a:solidFill>
                  <a:srgbClr val="FF3737"/>
                </a:solidFill>
              </a:rPr>
              <a:t> </a:t>
            </a:r>
            <a:r>
              <a:rPr lang="ru-RU" sz="2200" b="1" dirty="0">
                <a:solidFill>
                  <a:srgbClr val="FF3737"/>
                </a:solidFill>
              </a:rPr>
              <a:t>дважды Герой Социалистического </a:t>
            </a:r>
            <a:r>
              <a:rPr lang="ru-RU" sz="2200" b="1" dirty="0" smtClean="0">
                <a:solidFill>
                  <a:srgbClr val="FF3737"/>
                </a:solidFill>
              </a:rPr>
              <a:t>Труда</a:t>
            </a:r>
            <a:r>
              <a:rPr lang="ru-RU" sz="2200" b="1" dirty="0">
                <a:solidFill>
                  <a:srgbClr val="FF3737"/>
                </a:solidFill>
              </a:rPr>
              <a:t>, </a:t>
            </a:r>
            <a:r>
              <a:rPr lang="ru-RU" sz="2200" b="1" dirty="0" smtClean="0">
                <a:solidFill>
                  <a:srgbClr val="FF3737"/>
                </a:solidFill>
              </a:rPr>
              <a:t>Герой </a:t>
            </a:r>
            <a:r>
              <a:rPr lang="ru-RU" sz="2200" b="1" dirty="0">
                <a:solidFill>
                  <a:srgbClr val="FF3737"/>
                </a:solidFill>
              </a:rPr>
              <a:t>Российской </a:t>
            </a:r>
            <a:r>
              <a:rPr lang="ru-RU" sz="2200" b="1" dirty="0" smtClean="0">
                <a:solidFill>
                  <a:srgbClr val="FF3737"/>
                </a:solidFill>
              </a:rPr>
              <a:t>Федерации. Назовите его имя</a:t>
            </a:r>
            <a:endParaRPr lang="ru-RU" sz="22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Н. </a:t>
            </a:r>
            <a:r>
              <a:rPr lang="ru-RU" sz="2800" b="1" dirty="0">
                <a:solidFill>
                  <a:srgbClr val="0070C0"/>
                </a:solidFill>
              </a:rPr>
              <a:t>М</a:t>
            </a:r>
            <a:r>
              <a:rPr lang="ru-RU" sz="2800" b="1" dirty="0" smtClean="0">
                <a:solidFill>
                  <a:srgbClr val="0070C0"/>
                </a:solidFill>
              </a:rPr>
              <a:t>акаров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И. Стечкин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Дегтярёв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844955" y="2071384"/>
            <a:ext cx="7096837" cy="4686477"/>
            <a:chOff x="4844955" y="2071384"/>
            <a:chExt cx="7096837" cy="4686477"/>
          </a:xfrm>
        </p:grpSpPr>
        <p:pic>
          <p:nvPicPr>
            <p:cNvPr id="4098" name="Picture 2" descr="Kalashnikov Mikhail (1)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4548" y="2071384"/>
              <a:ext cx="2341965" cy="330217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4844955" y="5557532"/>
              <a:ext cx="709683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Михаил Тимофеевич Калашников - советский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российский конструктор стрелкового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оружия,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создатель всемирно известного автомата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Калашникова. Герой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Российской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Федерации,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дважды Герой Социалистического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Труда.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Александр Карелин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Герой Российской Федерации, </a:t>
            </a:r>
            <a:r>
              <a:rPr lang="ru-RU" sz="2400" b="1" dirty="0" smtClean="0">
                <a:solidFill>
                  <a:srgbClr val="FF3737"/>
                </a:solidFill>
              </a:rPr>
              <a:t>борец, </a:t>
            </a:r>
            <a:r>
              <a:rPr lang="ru-RU" sz="2400" b="1" dirty="0">
                <a:solidFill>
                  <a:srgbClr val="FF3737"/>
                </a:solidFill>
              </a:rPr>
              <a:t>многократный чемпион Европы, Мира, </a:t>
            </a:r>
            <a:r>
              <a:rPr lang="ru-RU" sz="2400" b="1" dirty="0" smtClean="0">
                <a:solidFill>
                  <a:srgbClr val="FF3737"/>
                </a:solidFill>
              </a:rPr>
              <a:t>Олимпийский чемпион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Александр </a:t>
            </a:r>
            <a:r>
              <a:rPr lang="ru-RU" sz="2600" b="1" dirty="0" err="1" smtClean="0">
                <a:solidFill>
                  <a:srgbClr val="0070C0"/>
                </a:solidFill>
              </a:rPr>
              <a:t>Большунов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Александр Овечкин 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</a:rPr>
              <a:t>Хабиб Нурмагомедов</a:t>
            </a:r>
            <a:endParaRPr lang="ru-RU" sz="26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938954" y="2071384"/>
            <a:ext cx="8125667" cy="4686477"/>
            <a:chOff x="3938954" y="2071384"/>
            <a:chExt cx="8125667" cy="4686477"/>
          </a:xfrm>
        </p:grpSpPr>
        <p:pic>
          <p:nvPicPr>
            <p:cNvPr id="5124" name="Picture 4" descr="Фото Карелина Александра В Медалях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4" b="7584"/>
            <a:stretch/>
          </p:blipFill>
          <p:spPr bwMode="auto">
            <a:xfrm>
              <a:off x="7570774" y="2071384"/>
              <a:ext cx="2497825" cy="307739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3938954" y="5280533"/>
              <a:ext cx="8125667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Александр Александрович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Карелин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советский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российский спортсмен, борец классического (греко-римского)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стиля. Его имя попало в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Книгу рекордов Гиннесса как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спортсмена,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который на протяжении 13 лет не проиграл ни одной схватки. А в течение 6 лет он не проиграл ни одного балла во всех официальных поединках.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44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Н. Карацупа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FF3737"/>
                </a:solidFill>
              </a:rPr>
              <a:t>Назовите легендарного пограничника, Героя </a:t>
            </a:r>
            <a:endParaRPr lang="ru-RU" sz="2200" b="1" dirty="0" smtClean="0">
              <a:solidFill>
                <a:srgbClr val="FF3737"/>
              </a:solidFill>
            </a:endParaRPr>
          </a:p>
          <a:p>
            <a:pPr algn="ctr"/>
            <a:r>
              <a:rPr lang="ru-RU" sz="2200" b="1" dirty="0" smtClean="0">
                <a:solidFill>
                  <a:srgbClr val="FF3737"/>
                </a:solidFill>
              </a:rPr>
              <a:t>Советского </a:t>
            </a:r>
            <a:r>
              <a:rPr lang="ru-RU" sz="2200" b="1" dirty="0">
                <a:solidFill>
                  <a:srgbClr val="FF3737"/>
                </a:solidFill>
              </a:rPr>
              <a:t>Союза, задержавшего больше всех нарушителей государственной границы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П. Кагыкин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Ю. Бабанский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Т. Пятаев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926843" y="2071384"/>
            <a:ext cx="6974006" cy="4686477"/>
            <a:chOff x="4926843" y="2071384"/>
            <a:chExt cx="6974006" cy="468647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926843" y="5280533"/>
              <a:ext cx="697400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Никита Фёдорович Карацупа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 Герой Советского Союза, полковник пограничных войск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За 20 лет службы в погранвойсках задержал 338 нарушителей границы и уничтожил 129 шпионов и диверсантов, не сложивших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оружие. Карацупа также создал особую школу дрессировки служебных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собак.</a:t>
              </a:r>
            </a:p>
          </p:txBody>
        </p:sp>
        <p:pic>
          <p:nvPicPr>
            <p:cNvPr id="1026" name="Picture 2" descr="Карацупа Никита Фёдорович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3605" y="2071384"/>
              <a:ext cx="2070451" cy="3101117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40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Маргелов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95535"/>
            <a:ext cx="8057731" cy="1004846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3737"/>
                </a:solidFill>
              </a:rPr>
              <a:t>Герой Советского Союза, легендарный </a:t>
            </a:r>
            <a:r>
              <a:rPr lang="ru-RU" b="1" dirty="0" smtClean="0">
                <a:solidFill>
                  <a:srgbClr val="FF3737"/>
                </a:solidFill>
              </a:rPr>
              <a:t>командующий </a:t>
            </a:r>
          </a:p>
          <a:p>
            <a:pPr algn="ctr"/>
            <a:r>
              <a:rPr lang="ru-RU" b="1" dirty="0" smtClean="0">
                <a:solidFill>
                  <a:srgbClr val="FF3737"/>
                </a:solidFill>
              </a:rPr>
              <a:t>Воздушно-десантными войсками, </a:t>
            </a:r>
            <a:r>
              <a:rPr lang="ru-RU" b="1" dirty="0">
                <a:solidFill>
                  <a:srgbClr val="FF3737"/>
                </a:solidFill>
              </a:rPr>
              <a:t>внесший огромный вклад в развитие войск и </a:t>
            </a:r>
            <a:r>
              <a:rPr lang="ru-RU" b="1" dirty="0" smtClean="0">
                <a:solidFill>
                  <a:srgbClr val="FF3737"/>
                </a:solidFill>
              </a:rPr>
              <a:t>утвердивший </a:t>
            </a:r>
            <a:r>
              <a:rPr lang="ru-RU" b="1" dirty="0">
                <a:solidFill>
                  <a:srgbClr val="FF3737"/>
                </a:solidFill>
              </a:rPr>
              <a:t>в форме одежды десантников </a:t>
            </a:r>
            <a:r>
              <a:rPr lang="ru-RU" b="1" dirty="0" smtClean="0">
                <a:solidFill>
                  <a:srgbClr val="FF3737"/>
                </a:solidFill>
              </a:rPr>
              <a:t>предметы </a:t>
            </a:r>
            <a:r>
              <a:rPr lang="ru-RU" b="1" dirty="0">
                <a:solidFill>
                  <a:srgbClr val="FF3737"/>
                </a:solidFill>
              </a:rPr>
              <a:t>их особой гордости - голубой берет и </a:t>
            </a:r>
            <a:r>
              <a:rPr lang="ru-RU" b="1" dirty="0" smtClean="0">
                <a:solidFill>
                  <a:srgbClr val="FF3737"/>
                </a:solidFill>
              </a:rPr>
              <a:t>тельняшку </a:t>
            </a:r>
            <a:endParaRPr lang="ru-RU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Ю. Евкуров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К. Ольшанский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Шаманов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" name="AutoShape 2" descr="Маргелов Василий Филиппович - Советский Военачальник - Биограф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5186149" y="2071383"/>
            <a:ext cx="6878472" cy="4686478"/>
            <a:chOff x="5186149" y="2071383"/>
            <a:chExt cx="6878472" cy="4686478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13762" y="2071383"/>
              <a:ext cx="2335455" cy="311394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5186149" y="5280533"/>
              <a:ext cx="687847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Василий Филиппович Маргелов - советский военачальник, генерал армии,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Герой Советского Союза. Являлся командующим Воздушно-Десантными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войсками СССР на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протяжении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лет. Не был основателем десантных войск, но именно он сделал десантников настоящей армейской элитой.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99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3" name="Блок-схема: знак завершения 2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А. Покрышкин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3737"/>
                </a:solidFill>
              </a:rPr>
              <a:t>Советский </a:t>
            </a:r>
            <a:r>
              <a:rPr lang="ru-RU" sz="2400" b="1" dirty="0">
                <a:solidFill>
                  <a:srgbClr val="FF3737"/>
                </a:solidFill>
              </a:rPr>
              <a:t>военачальник, маршал </a:t>
            </a:r>
            <a:r>
              <a:rPr lang="ru-RU" sz="2400" b="1" dirty="0" smtClean="0">
                <a:solidFill>
                  <a:srgbClr val="FF3737"/>
                </a:solidFill>
              </a:rPr>
              <a:t>авиации, </a:t>
            </a:r>
          </a:p>
          <a:p>
            <a:pPr algn="ctr"/>
            <a:r>
              <a:rPr lang="ru-RU" sz="2400" b="1" dirty="0" smtClean="0">
                <a:solidFill>
                  <a:srgbClr val="FF3737"/>
                </a:solidFill>
              </a:rPr>
              <a:t>лётчик-ас, первый </a:t>
            </a:r>
            <a:r>
              <a:rPr lang="ru-RU" sz="2400" b="1" dirty="0">
                <a:solidFill>
                  <a:srgbClr val="FF3737"/>
                </a:solidFill>
              </a:rPr>
              <a:t>трижды Герой Советского Союза </a:t>
            </a: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И. Кожедуб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Чкалов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Н. Гулаев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2" name="AutoShape 2" descr="Покрышкин Александр Иванович - Маршал Авиации - Биограф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11" name="Группа 10"/>
          <p:cNvGrpSpPr/>
          <p:nvPr/>
        </p:nvGrpSpPr>
        <p:grpSpPr>
          <a:xfrm>
            <a:off x="3507475" y="2071383"/>
            <a:ext cx="8557146" cy="4631887"/>
            <a:chOff x="3507475" y="2071383"/>
            <a:chExt cx="8557146" cy="4631887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 rotWithShape="1">
            <a:blip r:embed="rId4"/>
            <a:srcRect t="3484" b="5292"/>
            <a:stretch/>
          </p:blipFill>
          <p:spPr>
            <a:xfrm>
              <a:off x="7566410" y="2071383"/>
              <a:ext cx="2397234" cy="298886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0" name="Прямоугольник 9"/>
            <p:cNvSpPr/>
            <p:nvPr/>
          </p:nvSpPr>
          <p:spPr>
            <a:xfrm>
              <a:off x="3507475" y="5225942"/>
              <a:ext cx="855714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Александр Иванович Покрышкин за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годы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Великой Отечественной войны совершил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650 вылетов, провёл 156 воздушных боев, сбил 59 вражеских самолётов лично и 6 — в группе. Дивизия под командованием А. И. Покрышкина получила почётное наименование «Берлинская» и была награждена тремя орденами. Сам Покрышкин последний боевой вылет выполнил 30 апреля 1945 года.</a:t>
              </a:r>
              <a:endPara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927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Владимир Жога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100" b="1" dirty="0">
                <a:solidFill>
                  <a:srgbClr val="FF3737"/>
                </a:solidFill>
              </a:rPr>
              <a:t>Подполковник ВС ДНР, командир </a:t>
            </a:r>
            <a:r>
              <a:rPr lang="ru-RU" sz="2100" b="1" dirty="0" smtClean="0">
                <a:solidFill>
                  <a:srgbClr val="FF3737"/>
                </a:solidFill>
              </a:rPr>
              <a:t>легендарного </a:t>
            </a:r>
          </a:p>
          <a:p>
            <a:pPr algn="ctr"/>
            <a:r>
              <a:rPr lang="ru-RU" sz="2100" b="1" dirty="0" smtClean="0">
                <a:solidFill>
                  <a:srgbClr val="FF3737"/>
                </a:solidFill>
              </a:rPr>
              <a:t>батальона </a:t>
            </a:r>
            <a:r>
              <a:rPr lang="ru-RU" sz="2100" b="1" dirty="0">
                <a:solidFill>
                  <a:srgbClr val="FF3737"/>
                </a:solidFill>
              </a:rPr>
              <a:t>«Спарта» </a:t>
            </a:r>
            <a:r>
              <a:rPr lang="ru-RU" sz="2100" b="1" dirty="0" smtClean="0">
                <a:solidFill>
                  <a:srgbClr val="FF3737"/>
                </a:solidFill>
              </a:rPr>
              <a:t>героически </a:t>
            </a:r>
            <a:r>
              <a:rPr lang="ru-RU" sz="2100" b="1" dirty="0">
                <a:solidFill>
                  <a:srgbClr val="FF3737"/>
                </a:solidFill>
              </a:rPr>
              <a:t>погиб </a:t>
            </a:r>
            <a:r>
              <a:rPr lang="ru-RU" sz="2100" b="1" dirty="0" smtClean="0">
                <a:solidFill>
                  <a:srgbClr val="FF3737"/>
                </a:solidFill>
              </a:rPr>
              <a:t>в ходе спецоперации на Донбассе. Назовите его имя</a:t>
            </a:r>
            <a:endParaRPr lang="ru-RU" sz="21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Нурмагомед Гаджимагомедов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Дмитрий Литвинов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Виктор Дудин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747549" y="2071384"/>
            <a:ext cx="8317072" cy="4686477"/>
            <a:chOff x="3747549" y="2071384"/>
            <a:chExt cx="8317072" cy="4686477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3747549" y="5184998"/>
              <a:ext cx="831707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Владимир Артёмович Жога в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октябре 2016 года принял командование батальоном «Спарта» после гибели его создателя Арсена Павлова (Моторола).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       5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марта 2022 года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В. Жога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погиб в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Волновахе, обеспечивая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выход из этого населенного пункта мирных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жителей.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 марта президент РФ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В. Путин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присвоил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ему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звание Героя Российской Федерации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посмертно.</a:t>
              </a:r>
            </a:p>
          </p:txBody>
        </p:sp>
        <p:pic>
          <p:nvPicPr>
            <p:cNvPr id="1026" name="Picture 2" descr="Преемник Моторолы вызвал на бой Владимира Кличко: Украина: Бывший СССР:  Lenta.ru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303"/>
            <a:stretch/>
          </p:blipFill>
          <p:spPr bwMode="auto">
            <a:xfrm>
              <a:off x="7588155" y="2071384"/>
              <a:ext cx="2816950" cy="3072022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Рисунок 4">
              <a:hlinkClick r:id="rId3" action="ppaction://hlinksldjump"/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03" t="15919" r="68242" b="55026"/>
            <a:stretch/>
          </p:blipFill>
          <p:spPr>
            <a:xfrm rot="10800000">
              <a:off x="11573302" y="6266542"/>
              <a:ext cx="491319" cy="4913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5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34" y="769441"/>
            <a:ext cx="119281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>
                <a:hlinkClick r:id="rId2"/>
              </a:rPr>
              <a:t>https://rounb.ru/news/kto-s-mechom-k-nam-pridet-viktorina-onlajn</a:t>
            </a:r>
            <a:endParaRPr lang="ru-RU" sz="800" dirty="0" smtClean="0"/>
          </a:p>
          <a:p>
            <a:r>
              <a:rPr lang="en-US" sz="800" dirty="0" smtClean="0">
                <a:hlinkClick r:id="rId3"/>
              </a:rPr>
              <a:t>https://damion.club/5190-den-geroev-otechestva-fon.html</a:t>
            </a:r>
            <a:endParaRPr lang="ru-RU" sz="800" dirty="0" smtClean="0"/>
          </a:p>
          <a:p>
            <a:r>
              <a:rPr lang="en-US" sz="800" dirty="0" smtClean="0">
                <a:hlinkClick r:id="rId4"/>
              </a:rPr>
              <a:t>https</a:t>
            </a:r>
            <a:r>
              <a:rPr lang="en-US" sz="800" dirty="0">
                <a:hlinkClick r:id="rId4"/>
              </a:rPr>
              <a:t>://ru.wikipedia.org/wiki/%D0%9C%D0%B0%D0%BA%D0%B0%D1%80%D0%BE%D0%B2,_%D0%A1%D0%B5%D1%80%D0%B3%D0%B5%D0%B9_%</a:t>
            </a:r>
            <a:r>
              <a:rPr lang="en-US" sz="800" dirty="0" smtClean="0">
                <a:hlinkClick r:id="rId4"/>
              </a:rPr>
              <a:t>D0%90%D1%84%D0%B0%D0%BD%D0%B0%D1%81%D1%8C%D0%B5%D0%B2%D0%B8%D1%87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5"/>
              </a:rPr>
              <a:t>http://biblbir.ru/%D1%82%D0%B5%D1%81%D1%82-%D0%B2%D0%B8%D0%BA%D1%82%D0%BE%D1%80%D0%B8%D0%BD%D0%B0-%D0%B4%D0%B5%D0%BD%D1%8C-%D0%B3%D0%B5%D1%80%D0%BE%D0%B5%D0%B2-%D0%BE%D1%82%D0%B5%D1%87%D0%B5%D1%81%D1%82</a:t>
            </a:r>
            <a:r>
              <a:rPr lang="en-US" sz="800" dirty="0" smtClean="0">
                <a:hlinkClick r:id="rId5"/>
              </a:rPr>
              <a:t>/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6"/>
              </a:rPr>
              <a:t>https://ru.wikipedia.org/wiki/%D0%9E%D1%81%D0%BA%D0%B0%D0%BD%D0%BE%D0%B2,_%D0%A1%D1%83%D0%BB%D0%B0%D0%BC%D0%B1%D0%B5%D0%BA_%</a:t>
            </a:r>
            <a:r>
              <a:rPr lang="en-US" sz="800" dirty="0" smtClean="0">
                <a:hlinkClick r:id="rId6"/>
              </a:rPr>
              <a:t>D0%A1%D1%83%D1%81%D0%B0%D1%80%D0%BA%D1%83%D0%BB%D0%BE%D0%B2%D0%B8%D1%87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7"/>
              </a:rPr>
              <a:t>https://ru.wikipedia.org/wiki/%D0%94%D0%B5%D0%BD%D1%8C_%D0%93%D0%B5%D1%80%D0%BE%D0%B5%D0%B2_%</a:t>
            </a:r>
            <a:r>
              <a:rPr lang="en-US" sz="800" dirty="0" smtClean="0">
                <a:hlinkClick r:id="rId7"/>
              </a:rPr>
              <a:t>D0%9E%D1%82%D0%B5%D1%87%D0%B5%D1%81%D1%82%D0%B2%D0%B0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8"/>
              </a:rPr>
              <a:t>https://ru.wikipedia.org/wiki/%D0%9F%D1%80%D0%BE%D1%85%D0%BE%D1%80%D0%B5%D0%BD%D0%BA%D0%BE,_%D0%90%D0%BB%D0%B5%D0%BA%D1%81%D0%B0%D0%BD%D0%B4%D1%80_%</a:t>
            </a:r>
            <a:r>
              <a:rPr lang="en-US" sz="800" dirty="0" smtClean="0">
                <a:hlinkClick r:id="rId8"/>
              </a:rPr>
              <a:t>D0%90%D0%BB%D0%B5%D0%BA%D1%81%D0%B0%D0%BD%D0%B4%D1%80%D0%BE%D0%B2%D0%B8%D1%87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9"/>
              </a:rPr>
              <a:t>https://ru.wikipedia.org/wiki/%D0%A1%D0%BE%D0%BB%D0%BE%D0%B4%D0%BA%D0%BE%D0%B2,_%D0%9B%D0%B5%D0%BE%D0%BD%D0%B8%D0%B4_%</a:t>
            </a:r>
            <a:r>
              <a:rPr lang="en-US" sz="800" dirty="0" smtClean="0">
                <a:hlinkClick r:id="rId9"/>
              </a:rPr>
              <a:t>D0%9C%D0%B8%D1%85%D0%B0%D0%B9%D0%BB%D0%BE%D0%B2%D0%B8%D1%87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0"/>
              </a:rPr>
              <a:t>https://xn----7sblqwdegk2n.xn--</a:t>
            </a:r>
            <a:r>
              <a:rPr lang="en-US" sz="800" dirty="0" smtClean="0">
                <a:hlinkClick r:id="rId10"/>
              </a:rPr>
              <a:t>p1ai/7743-pervaja-zhenschina-udostoennaja-vysokogo-zvanija-geroja-sovetskogo-sojuza.html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1"/>
              </a:rPr>
              <a:t>https://</a:t>
            </a:r>
            <a:r>
              <a:rPr lang="en-US" sz="800" dirty="0" smtClean="0">
                <a:hlinkClick r:id="rId11"/>
              </a:rPr>
              <a:t>warheroes.ru/hero/hero.asp?Hero_id=8740</a:t>
            </a:r>
            <a:r>
              <a:rPr lang="ru-RU" sz="800" dirty="0" smtClean="0"/>
              <a:t> </a:t>
            </a:r>
          </a:p>
          <a:p>
            <a:r>
              <a:rPr lang="en-US" sz="800" dirty="0"/>
              <a:t>https://ru.wikipedia.org/wiki/%D0%A1%D0%BF%D0%B8%D1%81%D0%BE%D0%BA_%D0%B6%D0%B5%D0%BD%D1%89%D0%B8%D0%BD_%E2%80%94_%D0%93%D0%B5%D1%80%D0%BE%D0%B5%D0%B2_%D0%A0%D0%BE%D1%81%D1%81%D0%B8%D0%B9%D1%81%D0%BA%D0%BE%D0%B9_%D0%A4%D0%B5%D0%B4%D0%B5%D1%80%D0%B0%D1%86%D0%B8%D0%B8#:~:text=%D0%9F%D0%B5%D1%80%D0%B2%D0%BE%D0%B9%20%D0%B6%D0%B5%D0%BD%D1%89%D0%B8%D0%BD%D0%BE%D0%B9%2C%20%D1%83%D0%B4%D0%BE%D1%81%D1%82%D0%BE%D0%B5%D0%BD%D0%BD%D0%BE%D0%B9%20%D0%B7%D0%B2%D0%B0%D0%BD%D0%B8%D1%8F%20%D0%93%D0%B5%D1%80%D0%BE%D1%8F,%D0%B6%D0%B8%D0%B7%D0%BD%D0%B8%20%D1%81%D0%BF%D0%B0%D1%81%D0%BB%D0%B0%20%D1%82%D1%80%D0%BE%D0%B8%D1%85%20%D1%82%D0%BE%D0%BD%D1%83%D1%89%D0%B8%D1%85%20%D0%B4%D0%B5%D1%82%D0%B5%D0%B9</a:t>
            </a:r>
            <a:r>
              <a:rPr lang="en-US" sz="800" dirty="0" smtClean="0"/>
              <a:t>.</a:t>
            </a:r>
            <a:r>
              <a:rPr lang="ru-RU" sz="800" dirty="0" smtClean="0"/>
              <a:t> </a:t>
            </a:r>
          </a:p>
          <a:p>
            <a:r>
              <a:rPr lang="en-US" sz="800" dirty="0"/>
              <a:t>https://ru.wikipedia.org/wiki/%D0%93%D0%B5%D1%80%D0%BE%D0%B9_%D0%A1%D0%BE%D0%B2%D0%B5%D1%82%D1%81%D0%BA%D0%BE%D0%B3%D0%BE_%D0%A1%D0%BE%D1%8E%D0%B7%D0%B0#:~:text=%D0%9F%D0%B5%D1%80%D0%B2%D1%8B%D0%BC%D0%B8%2C%20%D0%BA%D1%82%D0%BE%20%D0%B1%D1%8B%D0%BB%20%D1%83%D0%B4%D0%BE%D1%81%D1%82%D0%BE%D0%B5%D0%BD%20%D0%B7%D0%B2%D0%B0%D0%BD%D0%B8%D1%8F,(5)%2C%20%D0%9C%D0%B8%D1%85%D0%B0%D0%B8%D0%BB%20%D0%92%D0%BE%D0%B4%D0%BE%D0%BF%D1%8C%D1%8F%D0%BD%D0%BE%D0%B2%20</a:t>
            </a:r>
            <a:r>
              <a:rPr lang="en-US" sz="800" dirty="0" smtClean="0"/>
              <a:t>(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2"/>
              </a:rPr>
              <a:t>https://primamedia.ru/news/510354</a:t>
            </a:r>
            <a:r>
              <a:rPr lang="en-US" sz="800" dirty="0" smtClean="0">
                <a:hlinkClick r:id="rId12"/>
              </a:rPr>
              <a:t>/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3"/>
              </a:rPr>
              <a:t>https://ru.wikipedia.org/wiki/%D0%9A%D0%BE%D1%82%D0%B8%D0%BA,_%D0%92%D0%B0%D0%BB%D0%B5%D0%BD%D1%82%D0%B8%D0%BD_%</a:t>
            </a:r>
            <a:r>
              <a:rPr lang="en-US" sz="800" dirty="0" smtClean="0">
                <a:hlinkClick r:id="rId13"/>
              </a:rPr>
              <a:t>D0%90%D0%BB%D0%B5%D0%BA%D1%81%D0%B0%D0%BD%D0%B4%D1%80%D0%BE%D0%B2%D0%B8%D1%87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4"/>
              </a:rPr>
              <a:t>https://gwar.mil.ru/heroes/chelovek_nagrazhdenie50140877</a:t>
            </a:r>
            <a:r>
              <a:rPr lang="en-US" sz="800" dirty="0" smtClean="0">
                <a:hlinkClick r:id="rId14"/>
              </a:rPr>
              <a:t>/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5"/>
              </a:rPr>
              <a:t>https://ru.m.wikipedia.org/wiki/%</a:t>
            </a:r>
            <a:r>
              <a:rPr lang="en-US" sz="800" dirty="0" smtClean="0">
                <a:hlinkClick r:id="rId15"/>
              </a:rPr>
              <a:t>D0%A4%D0%B0%D0%B9%D0%BB:Hero_of_the_Russian_Federation_medal.png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6"/>
              </a:rPr>
              <a:t>https://</a:t>
            </a:r>
            <a:r>
              <a:rPr lang="en-US" sz="800" dirty="0" smtClean="0">
                <a:hlinkClick r:id="rId16"/>
              </a:rPr>
              <a:t>rounb.ru/aktualnie-sobitiya/kto-s-mechom-k-nam-pridet-viktorina-onlajn-0812.html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7"/>
              </a:rPr>
              <a:t>https://ru.wikipedia.org/wiki/%D0%96%D1%83%D0%BA%D0%BE%D0%B2,_%D0%93%D0%B5%D0%BE%D1%80%D0%B3%D0%B8%D0%B9_%</a:t>
            </a:r>
            <a:r>
              <a:rPr lang="en-US" sz="800" dirty="0" smtClean="0">
                <a:hlinkClick r:id="rId17"/>
              </a:rPr>
              <a:t>D0%9A%D0%BE%D0%BD%D1%81%D1%82%D0%B0%D0%BD%D1%82%D0%B8%D0%BD%D0%BE%D0%B2%D0%B8%D1%87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8"/>
              </a:rPr>
              <a:t>https://ru.wikipedia.org/wiki/%D0%A2%D0%B5%D1%80%D0%B5%D1%88%D0%BA%D0%BE%D0%B2%D0%B0,_%D0%92%D0%B0%D0%BB%D0%B5%D0%BD%D1%82%D0%B8%D0%BD%D0%B0_%</a:t>
            </a:r>
            <a:r>
              <a:rPr lang="en-US" sz="800" dirty="0" smtClean="0">
                <a:hlinkClick r:id="rId18"/>
              </a:rPr>
              <a:t>D0%92%D0%BB%D0%B0%D0%B4%D0%B8%D0%BC%D0%B8%D1%80%D0%BE%D0%B2%D0%BD%D0%B0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19"/>
              </a:rPr>
              <a:t>https://ruskline.ru/news_rl/2020/11/26/aleksandr_suvorov_ya__</a:t>
            </a:r>
            <a:r>
              <a:rPr lang="en-US" sz="800" dirty="0" smtClean="0">
                <a:hlinkClick r:id="rId19"/>
              </a:rPr>
              <a:t>russkii_kakoi_vostorg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0"/>
              </a:rPr>
              <a:t>https://ru.wikipedia.org/wiki/%D0%A1%D1%83%D0%B2%D0%BE%D1%80%D0%BE%D0%B2,_%D0%90%D0%BB%D0%B5%D0%BA%D1%81%D0%B0%D0%BD%D0%B4%D1%80_%</a:t>
            </a:r>
            <a:r>
              <a:rPr lang="en-US" sz="800" dirty="0" smtClean="0">
                <a:hlinkClick r:id="rId20"/>
              </a:rPr>
              <a:t>D0%92%D0%B0%D1%81%D0%B8%D0%BB%D1%8C%D0%B5%D0%B2%D0%B8%D1%87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1"/>
              </a:rPr>
              <a:t>https://ru.wikipedia.org/wiki/%</a:t>
            </a:r>
            <a:r>
              <a:rPr lang="en-US" sz="800" dirty="0" smtClean="0">
                <a:hlinkClick r:id="rId21"/>
              </a:rPr>
              <a:t>D0%95%D0%BA%D0%B0%D1%82%D0%B5%D1%80%D0%B8%D0%BD%D0%B0_II</a:t>
            </a:r>
            <a:endParaRPr lang="ru-RU" sz="800" dirty="0" smtClean="0"/>
          </a:p>
          <a:p>
            <a:r>
              <a:rPr lang="en-US" sz="800" dirty="0">
                <a:hlinkClick r:id="rId22"/>
              </a:rPr>
              <a:t>https://</a:t>
            </a:r>
            <a:r>
              <a:rPr lang="en-US" sz="800" dirty="0" smtClean="0">
                <a:hlinkClick r:id="rId22"/>
              </a:rPr>
              <a:t>vk.com/topic-106379748_33082903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3"/>
              </a:rPr>
              <a:t>https://ru.wikipedia.org/wiki/%D0%9A%D0%BB%D0%BE%D1%87%D0%BA%D0%BE%D0%B2,_%D0%92%D0%B0%D1%81%D0%B8%D0%BB%D0%B8%D0%B9_%</a:t>
            </a:r>
            <a:r>
              <a:rPr lang="en-US" sz="800" dirty="0" smtClean="0">
                <a:hlinkClick r:id="rId23"/>
              </a:rPr>
              <a:t>D0%93%D0%B5%D0%BE%D1%80%D0%B3%D0%B8%D0%B5%D0%B2%D0%B8%D1%87</a:t>
            </a:r>
            <a:endParaRPr lang="ru-RU" sz="800" dirty="0" smtClean="0"/>
          </a:p>
          <a:p>
            <a:r>
              <a:rPr lang="en-US" sz="800" dirty="0">
                <a:hlinkClick r:id="rId24"/>
              </a:rPr>
              <a:t>https://ru.wikipedia.org/wiki/%D0%93%D0%B0%D0%B3%D0%B0%D1%80%D0%B8%D0%BD,_%D0%AE%D1%80%D0%B8%D0%B9_%</a:t>
            </a:r>
            <a:r>
              <a:rPr lang="en-US" sz="800" dirty="0" smtClean="0">
                <a:hlinkClick r:id="rId24"/>
              </a:rPr>
              <a:t>D0%90%D0%BB%D0%B5%D0%BA%D1%81%D0%B5%D0%B5%D0%B2%D0%B8%D1%87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5"/>
              </a:rPr>
              <a:t>https://ru.wikipedia.org/wiki/%D0%9A%D0%B0%D0%BB%D0%B0%D1%88%D0%BD%D0%B8%D0%BA%D0%BE%D0%B2,_%D0%9C%D0%B8%D1%85%D0%B0%D0%B8%D0%BB_%</a:t>
            </a:r>
            <a:r>
              <a:rPr lang="en-US" sz="800" dirty="0" smtClean="0">
                <a:hlinkClick r:id="rId25"/>
              </a:rPr>
              <a:t>D0%A2%D0%B8%D0%BC%D0%BE%D1%84%D0%B5%D0%B5%D0%B2%D0%B8%D1%87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6"/>
              </a:rPr>
              <a:t>https://</a:t>
            </a:r>
            <a:r>
              <a:rPr lang="en-US" sz="800" dirty="0" smtClean="0">
                <a:hlinkClick r:id="rId26"/>
              </a:rPr>
              <a:t>medalww.ru/photo/e2/foto-karelina-aleksandra-v-medalyah.php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7"/>
              </a:rPr>
              <a:t>https://ru.wikipedia.org/wiki/%D0%9A%D0%B0%D1%80%D0%B0%D1%86%D1%83%D0%BF%D0%B0,_%D0%9D%D0%B8%D0%BA%D0%B8%D1%82%D0%B0_%</a:t>
            </a:r>
            <a:r>
              <a:rPr lang="en-US" sz="800" dirty="0" smtClean="0">
                <a:hlinkClick r:id="rId27"/>
              </a:rPr>
              <a:t>D0%A4%D1%91%D0%B4%D0%BE%D1%80%D0%BE%D0%B2%D0%B8%D1%87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8"/>
              </a:rPr>
              <a:t>https://</a:t>
            </a:r>
            <a:r>
              <a:rPr lang="en-US" sz="800" dirty="0" smtClean="0">
                <a:hlinkClick r:id="rId28"/>
              </a:rPr>
              <a:t>warheroes.ru/hero/hero.asp?Hero_id=532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29"/>
              </a:rPr>
              <a:t>https://ru.wikipedia.org/wiki/%D0%9F%D0%BE%D0%BA%D1%80%D1%8B%D1%88%D0%BA%D0%B8%D0%BD,_%D0%90%D0%BB%D0%B5%D0%BA%D1%81%D0%B0%D0%BD%D0%B4%D1%80_%</a:t>
            </a:r>
            <a:r>
              <a:rPr lang="en-US" sz="800" dirty="0" smtClean="0">
                <a:hlinkClick r:id="rId29"/>
              </a:rPr>
              <a:t>D0%98%D0%B2%D0%B0%D0%BD%D0%BE%D0%B2%D0%B8%D1%87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30"/>
              </a:rPr>
              <a:t>https://</a:t>
            </a:r>
            <a:r>
              <a:rPr lang="en-US" sz="800" dirty="0" smtClean="0">
                <a:hlinkClick r:id="rId30"/>
              </a:rPr>
              <a:t>russian.rt.com/ussr/article/1010540-ukraina-rossiya-specoperaciya-geroi</a:t>
            </a:r>
            <a:r>
              <a:rPr lang="ru-RU" sz="800" dirty="0" smtClean="0"/>
              <a:t> </a:t>
            </a:r>
          </a:p>
          <a:p>
            <a:r>
              <a:rPr lang="en-US" sz="800" dirty="0">
                <a:hlinkClick r:id="rId31"/>
              </a:rPr>
              <a:t>https://lenta.ru/news/2022/02/03/sparta</a:t>
            </a:r>
            <a:r>
              <a:rPr lang="en-US" sz="800" dirty="0" smtClean="0">
                <a:hlinkClick r:id="rId31"/>
              </a:rPr>
              <a:t>/</a:t>
            </a:r>
            <a:endParaRPr lang="ru-RU" sz="800" dirty="0" smtClean="0"/>
          </a:p>
          <a:p>
            <a:r>
              <a:rPr lang="ru-RU" sz="800" dirty="0" smtClean="0"/>
              <a:t> </a:t>
            </a:r>
            <a:r>
              <a:rPr lang="en-US" sz="800" dirty="0">
                <a:hlinkClick r:id="rId32"/>
              </a:rPr>
              <a:t>https://</a:t>
            </a:r>
            <a:r>
              <a:rPr lang="en-US" sz="800" dirty="0" smtClean="0">
                <a:hlinkClick r:id="rId32"/>
              </a:rPr>
              <a:t>phonoteka.org/14471-patrioticheskij-fon-dlja-afishi.html</a:t>
            </a:r>
            <a:r>
              <a:rPr lang="ru-RU" sz="800" dirty="0" smtClean="0"/>
              <a:t> </a:t>
            </a:r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11577850" y="6250674"/>
            <a:ext cx="614150" cy="607326"/>
          </a:xfrm>
          <a:prstGeom prst="mathMultiply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20934" y="0"/>
            <a:ext cx="80322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Источники информации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9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знак завершения 7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9 декабря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sp>
        <p:nvSpPr>
          <p:cNvPr id="2" name="Блок-схема: знак завершения 1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Когда в России отмечают День Героев </a:t>
            </a:r>
            <a:r>
              <a:rPr lang="ru-RU" sz="2400" b="1" dirty="0" smtClean="0">
                <a:solidFill>
                  <a:srgbClr val="FF3737"/>
                </a:solidFill>
              </a:rPr>
              <a:t>Отечества?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23 февраля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9" name="Блок-схема: знак завершения 8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4 ноября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9 мая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86901" y="2854869"/>
            <a:ext cx="59777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Памятная дата «День Героев Отечества» была установлена Государственной Думой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РФ 26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января 2007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года. В этот день отдают дань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памяти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 героическим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предкам,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чествуют ныне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живущих Героев Советского Союза, Героев Российской Федерации, кавалеров ордена Святого Георгия и ордена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Славы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дореволюционной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России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праздник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георгиевских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кавалеров, который отмечался 9 декабря. Эта же дата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закреплена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 Днём героев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Отечества.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435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  <p:bldP spid="9" grpId="0" animBg="1"/>
      <p:bldP spid="10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Генерал-полковник                 С. </a:t>
            </a:r>
            <a:r>
              <a:rPr lang="ru-RU" sz="2300" b="1" dirty="0">
                <a:solidFill>
                  <a:srgbClr val="0070C0"/>
                </a:solidFill>
              </a:rPr>
              <a:t>Макаров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3737"/>
                </a:solidFill>
              </a:rPr>
              <a:t>Первым </a:t>
            </a:r>
            <a:r>
              <a:rPr lang="ru-RU" sz="2400" b="1" dirty="0" smtClean="0">
                <a:solidFill>
                  <a:srgbClr val="FF3737"/>
                </a:solidFill>
              </a:rPr>
              <a:t>Георгиевским </a:t>
            </a:r>
            <a:r>
              <a:rPr lang="ru-RU" sz="2400" b="1" dirty="0">
                <a:solidFill>
                  <a:srgbClr val="FF3737"/>
                </a:solidFill>
              </a:rPr>
              <a:t>кавалером Российской Федерации в 2008 году </a:t>
            </a:r>
            <a:r>
              <a:rPr lang="ru-RU" sz="2400" b="1" dirty="0" smtClean="0">
                <a:solidFill>
                  <a:srgbClr val="FF3737"/>
                </a:solidFill>
              </a:rPr>
              <a:t>стал…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Генерал-майор                        С. </a:t>
            </a:r>
            <a:r>
              <a:rPr lang="ru-RU" sz="2300" b="1" dirty="0">
                <a:solidFill>
                  <a:srgbClr val="0070C0"/>
                </a:solidFill>
              </a:rPr>
              <a:t>Осканов</a:t>
            </a: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Старший </a:t>
            </a:r>
            <a:r>
              <a:rPr lang="ru-RU" sz="2300" b="1" dirty="0">
                <a:solidFill>
                  <a:srgbClr val="0070C0"/>
                </a:solidFill>
              </a:rPr>
              <a:t>лейтенант </a:t>
            </a:r>
            <a:r>
              <a:rPr lang="ru-RU" sz="2300" b="1" dirty="0" smtClean="0">
                <a:solidFill>
                  <a:srgbClr val="0070C0"/>
                </a:solidFill>
              </a:rPr>
              <a:t>              А. </a:t>
            </a:r>
            <a:r>
              <a:rPr lang="ru-RU" sz="2300" b="1" dirty="0">
                <a:solidFill>
                  <a:srgbClr val="0070C0"/>
                </a:solidFill>
              </a:rPr>
              <a:t>Прохоренко</a:t>
            </a: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Полковник                             В. </a:t>
            </a:r>
            <a:r>
              <a:rPr lang="ru-RU" sz="2300" b="1" dirty="0">
                <a:solidFill>
                  <a:srgbClr val="0070C0"/>
                </a:solidFill>
              </a:rPr>
              <a:t>Романов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6182437" y="2071383"/>
            <a:ext cx="5268036" cy="4472158"/>
            <a:chOff x="7451679" y="2071383"/>
            <a:chExt cx="5268036" cy="4472158"/>
          </a:xfrm>
        </p:grpSpPr>
        <p:pic>
          <p:nvPicPr>
            <p:cNvPr id="1026" name="Picture 2" descr="Макаров на церемонии вручения ордена Кутузова Военной академии Генерального штаба Вооружённых Сил России, 19 июня 2016 года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0" r="2388" b="20481"/>
            <a:stretch/>
          </p:blipFill>
          <p:spPr bwMode="auto">
            <a:xfrm>
              <a:off x="8830100" y="2071383"/>
              <a:ext cx="2674963" cy="285545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Прямоугольник 2"/>
            <p:cNvSpPr/>
            <p:nvPr/>
          </p:nvSpPr>
          <p:spPr>
            <a:xfrm>
              <a:off x="7451679" y="5066213"/>
              <a:ext cx="526803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Сергей Афанасьевич Макаров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 российский военачальник,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участвовал в войнах: </a:t>
              </a:r>
            </a:p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Первая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чеченская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война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Вторая чеченская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война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Война в Южной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Осетии</a:t>
              </a:r>
              <a:endPara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21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С. Осканов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FF3737"/>
                </a:solidFill>
              </a:rPr>
              <a:t>С 1992 </a:t>
            </a:r>
            <a:r>
              <a:rPr lang="ru-RU" sz="2200" b="1" dirty="0" smtClean="0">
                <a:solidFill>
                  <a:srgbClr val="FF3737"/>
                </a:solidFill>
              </a:rPr>
              <a:t>г. </a:t>
            </a:r>
            <a:r>
              <a:rPr lang="ru-RU" sz="2200" b="1" dirty="0">
                <a:solidFill>
                  <a:srgbClr val="FF3737"/>
                </a:solidFill>
              </a:rPr>
              <a:t>одной из главных государственных </a:t>
            </a:r>
          </a:p>
          <a:p>
            <a:pPr algn="ctr"/>
            <a:r>
              <a:rPr lang="ru-RU" sz="2200" b="1" dirty="0" smtClean="0">
                <a:solidFill>
                  <a:srgbClr val="FF3737"/>
                </a:solidFill>
              </a:rPr>
              <a:t>наград </a:t>
            </a:r>
            <a:r>
              <a:rPr lang="ru-RU" sz="2200" b="1" dirty="0">
                <a:solidFill>
                  <a:srgbClr val="FF3737"/>
                </a:solidFill>
              </a:rPr>
              <a:t>является звание Героя Российской </a:t>
            </a:r>
            <a:r>
              <a:rPr lang="ru-RU" sz="2200" b="1" dirty="0" smtClean="0">
                <a:solidFill>
                  <a:srgbClr val="FF3737"/>
                </a:solidFill>
              </a:rPr>
              <a:t>Федерации. </a:t>
            </a:r>
          </a:p>
          <a:p>
            <a:pPr algn="ctr"/>
            <a:r>
              <a:rPr lang="ru-RU" sz="2200" b="1" dirty="0" smtClean="0">
                <a:solidFill>
                  <a:srgbClr val="FF3737"/>
                </a:solidFill>
              </a:rPr>
              <a:t>Кто стал первым героем России?</a:t>
            </a:r>
            <a:endParaRPr lang="ru-RU" sz="2200" b="1" dirty="0">
              <a:solidFill>
                <a:srgbClr val="FF3737"/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С. Шойгу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Ю. Евкуров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В. Жога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280227" y="2071383"/>
            <a:ext cx="8784394" cy="4440818"/>
            <a:chOff x="3280227" y="2071383"/>
            <a:chExt cx="8784394" cy="4440818"/>
          </a:xfrm>
        </p:grpSpPr>
        <p:pic>
          <p:nvPicPr>
            <p:cNvPr id="1026" name="Picture 2" descr="Осканов Суламбек Сусаркулович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40" b="14688"/>
            <a:stretch/>
          </p:blipFill>
          <p:spPr bwMode="auto">
            <a:xfrm>
              <a:off x="8080185" y="2071383"/>
              <a:ext cx="2364189" cy="284181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3280227" y="5034873"/>
              <a:ext cx="8784394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 выполнении лётного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задания на самолёте МиГ-29 произошёл отказ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аппаратуры,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Суламбек Осканов ценой своей жизни предотвратил падение самолёта на посёлок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Хворостянку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Липецкой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области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. Указом Президента России от 11 апреля 1992 года за мужество и героизм, проявленные при исполнении воинского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долга, ему посмертно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присвоено звание Героя Российской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Федерации.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2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знак завершения 8"/>
          <p:cNvSpPr/>
          <p:nvPr/>
        </p:nvSpPr>
        <p:spPr>
          <a:xfrm>
            <a:off x="218363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Старший </a:t>
            </a:r>
            <a:r>
              <a:rPr lang="ru-RU" sz="2300" b="1" dirty="0">
                <a:solidFill>
                  <a:srgbClr val="0070C0"/>
                </a:solidFill>
              </a:rPr>
              <a:t>лейтенант </a:t>
            </a:r>
            <a:r>
              <a:rPr lang="ru-RU" sz="2300" b="1" dirty="0" smtClean="0">
                <a:solidFill>
                  <a:srgbClr val="0070C0"/>
                </a:solidFill>
              </a:rPr>
              <a:t>А. </a:t>
            </a:r>
            <a:r>
              <a:rPr lang="ru-RU" sz="2300" b="1" dirty="0">
                <a:solidFill>
                  <a:srgbClr val="0070C0"/>
                </a:solidFill>
              </a:rPr>
              <a:t>Прохоренко </a:t>
            </a:r>
          </a:p>
        </p:txBody>
      </p:sp>
      <p:sp>
        <p:nvSpPr>
          <p:cNvPr id="10" name="Блок-схема: знак завершения 9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FF3737"/>
                </a:solidFill>
              </a:rPr>
              <a:t>Назовите Героя России, погибшего при освобождении от </a:t>
            </a:r>
            <a:r>
              <a:rPr lang="ru-RU" sz="2300" b="1" dirty="0">
                <a:solidFill>
                  <a:srgbClr val="FF3737"/>
                </a:solidFill>
              </a:rPr>
              <a:t>боевиков ИГИЛ </a:t>
            </a:r>
            <a:r>
              <a:rPr lang="ru-RU" sz="2300" b="1" dirty="0" smtClean="0">
                <a:solidFill>
                  <a:srgbClr val="FF3737"/>
                </a:solidFill>
              </a:rPr>
              <a:t>древней Пальмиры</a:t>
            </a:r>
            <a:endParaRPr lang="ru-RU" sz="2300" b="1" dirty="0">
              <a:solidFill>
                <a:srgbClr val="FF3737"/>
              </a:solidFill>
            </a:endParaRPr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Капитан </a:t>
            </a:r>
            <a:r>
              <a:rPr lang="ru-RU" sz="2300" b="1" dirty="0">
                <a:solidFill>
                  <a:srgbClr val="0070C0"/>
                </a:solidFill>
              </a:rPr>
              <a:t>третьего ранга </a:t>
            </a:r>
            <a:r>
              <a:rPr lang="ru-RU" sz="2300" b="1" dirty="0" smtClean="0">
                <a:solidFill>
                  <a:srgbClr val="0070C0"/>
                </a:solidFill>
              </a:rPr>
              <a:t>А. </a:t>
            </a:r>
            <a:r>
              <a:rPr lang="ru-RU" sz="2300" b="1" dirty="0">
                <a:solidFill>
                  <a:srgbClr val="0070C0"/>
                </a:solidFill>
              </a:rPr>
              <a:t>Солодков</a:t>
            </a:r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Майор А. Маргелов </a:t>
            </a:r>
            <a:endParaRPr lang="ru-RU" sz="2300" b="1" dirty="0">
              <a:solidFill>
                <a:srgbClr val="0070C0"/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18363" y="29222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Сотрудник ГРУ                  А. Галкин </a:t>
            </a:r>
            <a:endParaRPr lang="ru-RU" sz="23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238234" y="2071383"/>
            <a:ext cx="9826388" cy="4572525"/>
            <a:chOff x="2238234" y="2071383"/>
            <a:chExt cx="9826388" cy="4572525"/>
          </a:xfrm>
        </p:grpSpPr>
        <p:pic>
          <p:nvPicPr>
            <p:cNvPr id="1026" name="Picture 2" descr="Прохоренко Александр Александрович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39766" y="2071383"/>
              <a:ext cx="2190750" cy="3076575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2238234" y="5166580"/>
              <a:ext cx="9826388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 марта 2016 года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Александр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Прохоренко, находившийся неделю в тылу противника, был окружён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боевиками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«Исламского государства» в районе населённого пункта </a:t>
              </a:r>
              <a:r>
                <a:rPr lang="ru-RU" b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Тадмор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Сирия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 Старший лейтенант вступил в бой с террористами и не желая сдаваться в плен, вызвал авиаудар на себя. Вместе с геройски погибшим А. Прохоренко были уничтожены и окружившие его боевики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ИГИЛ.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699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Капитан третьего ранга Л. Солодков</a:t>
            </a:r>
            <a:endParaRPr lang="ru-RU" sz="23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3737"/>
                </a:solidFill>
              </a:rPr>
              <a:t>За </a:t>
            </a:r>
            <a:r>
              <a:rPr lang="ru-RU" sz="2000" b="1" dirty="0" smtClean="0">
                <a:solidFill>
                  <a:srgbClr val="FF3737"/>
                </a:solidFill>
              </a:rPr>
              <a:t>время </a:t>
            </a:r>
            <a:r>
              <a:rPr lang="ru-RU" sz="2000" b="1" dirty="0">
                <a:solidFill>
                  <a:srgbClr val="FF3737"/>
                </a:solidFill>
              </a:rPr>
              <a:t>существования СССР звания Героя </a:t>
            </a:r>
            <a:r>
              <a:rPr lang="ru-RU" sz="2000" b="1" dirty="0" smtClean="0">
                <a:solidFill>
                  <a:srgbClr val="FF3737"/>
                </a:solidFill>
              </a:rPr>
              <a:t>Советского Союза были </a:t>
            </a:r>
            <a:r>
              <a:rPr lang="ru-RU" sz="2000" b="1" dirty="0">
                <a:solidFill>
                  <a:srgbClr val="FF3737"/>
                </a:solidFill>
              </a:rPr>
              <a:t>удостоены 12772 человека. Последним Героем страны, прекратившей своё существование в </a:t>
            </a:r>
            <a:r>
              <a:rPr lang="ru-RU" sz="2000" b="1" dirty="0" smtClean="0">
                <a:solidFill>
                  <a:srgbClr val="FF3737"/>
                </a:solidFill>
              </a:rPr>
              <a:t>1991 г., </a:t>
            </a:r>
            <a:r>
              <a:rPr lang="ru-RU" sz="2000" b="1" dirty="0">
                <a:solidFill>
                  <a:srgbClr val="FF3737"/>
                </a:solidFill>
              </a:rPr>
              <a:t>стал </a:t>
            </a:r>
            <a:r>
              <a:rPr lang="ru-RU" sz="2000" b="1" dirty="0" smtClean="0">
                <a:solidFill>
                  <a:srgbClr val="FF3737"/>
                </a:solidFill>
              </a:rPr>
              <a:t>…</a:t>
            </a:r>
            <a:endParaRPr lang="ru-RU" sz="20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Капитан третьего ранга А. Маринеско</a:t>
            </a:r>
            <a:endParaRPr lang="ru-RU" sz="23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Командир подлодки Е. Осипов</a:t>
            </a:r>
            <a:endParaRPr lang="ru-RU" sz="23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Контр-адмирал </a:t>
            </a:r>
          </a:p>
          <a:p>
            <a:pPr algn="ctr"/>
            <a:r>
              <a:rPr lang="ru-RU" sz="2300" b="1" dirty="0" smtClean="0">
                <a:solidFill>
                  <a:srgbClr val="0070C0"/>
                </a:solidFill>
              </a:rPr>
              <a:t>И. Колышкин</a:t>
            </a:r>
            <a:endParaRPr lang="ru-RU" sz="2300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6100549" y="2074885"/>
            <a:ext cx="5868538" cy="4151503"/>
            <a:chOff x="6100549" y="2074885"/>
            <a:chExt cx="5868538" cy="4151503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6100549" y="5303058"/>
              <a:ext cx="586853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Леонид Михайлович Солодков —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офицер водолазно-спасательной службы, последний Герой Советского Союза (24 декабря 1991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).</a:t>
              </a:r>
            </a:p>
          </p:txBody>
        </p:sp>
        <p:pic>
          <p:nvPicPr>
            <p:cNvPr id="1026" name="Picture 2" descr="Solodkov L M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5827" y="2074885"/>
              <a:ext cx="2210801" cy="3117231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4995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218363" y="29261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М.И. Кутузов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3737"/>
                </a:solidFill>
              </a:rPr>
              <a:t>Кавалерами </a:t>
            </a:r>
            <a:r>
              <a:rPr lang="ru-RU" sz="2400" b="1" dirty="0">
                <a:solidFill>
                  <a:srgbClr val="FF3737"/>
                </a:solidFill>
              </a:rPr>
              <a:t>всех </a:t>
            </a:r>
            <a:r>
              <a:rPr lang="ru-RU" sz="2400" b="1" dirty="0" smtClean="0">
                <a:solidFill>
                  <a:srgbClr val="FF3737"/>
                </a:solidFill>
              </a:rPr>
              <a:t>четырёх </a:t>
            </a:r>
            <a:r>
              <a:rPr lang="ru-RU" sz="2400" b="1" dirty="0">
                <a:solidFill>
                  <a:srgbClr val="FF3737"/>
                </a:solidFill>
              </a:rPr>
              <a:t>степеней </a:t>
            </a:r>
            <a:r>
              <a:rPr lang="ru-RU" sz="2400" b="1" dirty="0" smtClean="0">
                <a:solidFill>
                  <a:srgbClr val="FF3737"/>
                </a:solidFill>
              </a:rPr>
              <a:t>Ордена </a:t>
            </a:r>
            <a:r>
              <a:rPr lang="ru-RU" sz="2400" b="1" dirty="0">
                <a:solidFill>
                  <a:srgbClr val="FF3737"/>
                </a:solidFill>
              </a:rPr>
              <a:t>Святого Георгия стали </a:t>
            </a:r>
            <a:r>
              <a:rPr lang="ru-RU" sz="2400" b="1" dirty="0" smtClean="0">
                <a:solidFill>
                  <a:srgbClr val="FF3737"/>
                </a:solidFill>
              </a:rPr>
              <a:t>4 </a:t>
            </a:r>
            <a:r>
              <a:rPr lang="ru-RU" sz="2400" b="1" dirty="0">
                <a:solidFill>
                  <a:srgbClr val="FF3737"/>
                </a:solidFill>
              </a:rPr>
              <a:t>человека, среди которых </a:t>
            </a:r>
            <a:r>
              <a:rPr lang="ru-RU" sz="2400" b="1" dirty="0" smtClean="0">
                <a:solidFill>
                  <a:srgbClr val="FF3737"/>
                </a:solidFill>
              </a:rPr>
              <a:t>был…</a:t>
            </a:r>
            <a:endParaRPr lang="ru-RU" sz="24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3747549" y="1235651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Д.И. Донской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П.С. Нахимов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Г.К. Жуков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00549" y="2071383"/>
            <a:ext cx="5868538" cy="4432004"/>
            <a:chOff x="6100549" y="2071383"/>
            <a:chExt cx="5868538" cy="4432004"/>
          </a:xfrm>
        </p:grpSpPr>
        <p:pic>
          <p:nvPicPr>
            <p:cNvPr id="2050" name="Picture 2" descr="Портрет М. И. Кутузова. Р. М. Волков, между 1812 и 1830 гг.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1377" y="2071383"/>
              <a:ext cx="2609850" cy="3067050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6100549" y="5303058"/>
              <a:ext cx="586853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Михаил Илларионович Кутузов - русский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полководец, государственный деятель и дипломат,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генерал-фельдмаршал. Командовал русской армией во время Бородинского сражения с французами.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12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знак завершения 2"/>
          <p:cNvSpPr/>
          <p:nvPr/>
        </p:nvSpPr>
        <p:spPr>
          <a:xfrm>
            <a:off x="3747549" y="1237560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Валентина  Гризодубова 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218363" y="204717"/>
            <a:ext cx="8057731" cy="895663"/>
          </a:xfrm>
          <a:prstGeom prst="flowChartTerminator">
            <a:avLst/>
          </a:prstGeom>
          <a:noFill/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FF3737"/>
                </a:solidFill>
              </a:rPr>
              <a:t>В СССР высшим званием – Герой Советского </a:t>
            </a:r>
            <a:r>
              <a:rPr lang="ru-RU" sz="2200" b="1" dirty="0" smtClean="0">
                <a:solidFill>
                  <a:srgbClr val="FF3737"/>
                </a:solidFill>
              </a:rPr>
              <a:t>Союза </a:t>
            </a:r>
            <a:r>
              <a:rPr lang="ru-RU" sz="2200" b="1" dirty="0">
                <a:solidFill>
                  <a:srgbClr val="FF3737"/>
                </a:solidFill>
              </a:rPr>
              <a:t>- </a:t>
            </a:r>
            <a:r>
              <a:rPr lang="ru-RU" sz="2200" b="1" dirty="0" smtClean="0">
                <a:solidFill>
                  <a:srgbClr val="FF3737"/>
                </a:solidFill>
              </a:rPr>
              <a:t>                    были </a:t>
            </a:r>
            <a:r>
              <a:rPr lang="ru-RU" sz="2200" b="1" dirty="0">
                <a:solidFill>
                  <a:srgbClr val="FF3737"/>
                </a:solidFill>
              </a:rPr>
              <a:t>отмечены подвиги 95 </a:t>
            </a:r>
            <a:r>
              <a:rPr lang="ru-RU" sz="2200" b="1" dirty="0" smtClean="0">
                <a:solidFill>
                  <a:srgbClr val="FF3737"/>
                </a:solidFill>
              </a:rPr>
              <a:t>женщин. </a:t>
            </a:r>
            <a:r>
              <a:rPr lang="ru-RU" sz="2200" b="1" dirty="0">
                <a:solidFill>
                  <a:srgbClr val="FF3737"/>
                </a:solidFill>
              </a:rPr>
              <a:t>Назовите первую </a:t>
            </a:r>
            <a:r>
              <a:rPr lang="ru-RU" sz="2200" b="1" dirty="0" smtClean="0">
                <a:solidFill>
                  <a:srgbClr val="FF3737"/>
                </a:solidFill>
              </a:rPr>
              <a:t>женщину-Героя Советского Союза</a:t>
            </a:r>
            <a:endParaRPr lang="ru-RU" sz="2200" b="1" dirty="0">
              <a:solidFill>
                <a:srgbClr val="FF3737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218363" y="2915273"/>
            <a:ext cx="3061864" cy="700462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Марина Плотникова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3747549" y="2071383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Зоя Космодемьянская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знак завершения 7"/>
          <p:cNvSpPr/>
          <p:nvPr/>
        </p:nvSpPr>
        <p:spPr>
          <a:xfrm>
            <a:off x="218363" y="2071384"/>
            <a:ext cx="3061864" cy="698553"/>
          </a:xfrm>
          <a:prstGeom prst="flowChartTerminator">
            <a:avLst/>
          </a:prstGeom>
          <a:solidFill>
            <a:schemeClr val="bg1">
              <a:alpha val="1000"/>
            </a:schemeClr>
          </a:solidFill>
          <a:ln>
            <a:solidFill>
              <a:srgbClr val="0065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Валентина Терешкова </a:t>
            </a:r>
            <a:endParaRPr lang="ru-RU" sz="2500" b="1" dirty="0">
              <a:solidFill>
                <a:srgbClr val="0070C0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483893" y="2076118"/>
            <a:ext cx="9580728" cy="4427269"/>
            <a:chOff x="2483893" y="2076118"/>
            <a:chExt cx="9580728" cy="4427269"/>
          </a:xfrm>
        </p:grpSpPr>
        <p:pic>
          <p:nvPicPr>
            <p:cNvPr id="1026" name="Picture 2" descr="Первая женщина, удостоенная высокого звания Героя Советского Союза... »  Народное Информационное Агентство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1" r="34707" b="26234"/>
            <a:stretch/>
          </p:blipFill>
          <p:spPr bwMode="auto">
            <a:xfrm>
              <a:off x="7627729" y="2076118"/>
              <a:ext cx="2417024" cy="3114766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solidFill>
                <a:srgbClr val="FFFFFF"/>
              </a:solidFill>
              <a:miter lim="800000"/>
            </a:ln>
            <a:effectLst>
              <a:outerShdw blurRad="254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Прямоугольник 8"/>
            <p:cNvSpPr/>
            <p:nvPr/>
          </p:nvSpPr>
          <p:spPr>
            <a:xfrm>
              <a:off x="2483893" y="5303058"/>
              <a:ext cx="9580728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Валентина Степановна Гризодубова - лётчица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полковник (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1943г.),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участница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беспосадочного перелета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 маршруту Москва – Дальний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Восток  (установлен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мировой рекорд дальности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полета), участвовала в 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Великой Отечественной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войне,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первая 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женщина,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удостоенная звания Героя Советского Союза (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1938г.), </a:t>
              </a:r>
              <a:r>
                <a:rPr lang="ru-RU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Герой Социалистического Труда (</a:t>
              </a:r>
              <a:r>
                <a:rPr lang="ru-RU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1986г.).</a:t>
              </a:r>
            </a:p>
          </p:txBody>
        </p:sp>
      </p:grp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t="15919" r="68242" b="55026"/>
          <a:stretch/>
        </p:blipFill>
        <p:spPr>
          <a:xfrm rot="10800000">
            <a:off x="11573302" y="6266542"/>
            <a:ext cx="491319" cy="49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0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70AD4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73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2002</Words>
  <Application>Microsoft Office PowerPoint</Application>
  <PresentationFormat>Широкоэкранный</PresentationFormat>
  <Paragraphs>231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PMingLiU</vt:lpstr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КЕВ</dc:creator>
  <cp:lastModifiedBy>кев</cp:lastModifiedBy>
  <cp:revision>82</cp:revision>
  <dcterms:created xsi:type="dcterms:W3CDTF">2022-10-21T10:18:43Z</dcterms:created>
  <dcterms:modified xsi:type="dcterms:W3CDTF">2022-12-04T08:36:06Z</dcterms:modified>
</cp:coreProperties>
</file>